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7"/>
  </p:sldMasterIdLst>
  <p:notesMasterIdLst>
    <p:notesMasterId r:id="rId42"/>
  </p:notesMasterIdLst>
  <p:handoutMasterIdLst>
    <p:handoutMasterId r:id="rId43"/>
  </p:handoutMasterIdLst>
  <p:sldIdLst>
    <p:sldId id="256" r:id="rId8"/>
    <p:sldId id="259" r:id="rId9"/>
    <p:sldId id="266" r:id="rId10"/>
    <p:sldId id="351" r:id="rId11"/>
    <p:sldId id="349" r:id="rId12"/>
    <p:sldId id="350" r:id="rId13"/>
    <p:sldId id="364" r:id="rId14"/>
    <p:sldId id="321" r:id="rId15"/>
    <p:sldId id="322" r:id="rId16"/>
    <p:sldId id="365" r:id="rId17"/>
    <p:sldId id="313" r:id="rId18"/>
    <p:sldId id="345" r:id="rId19"/>
    <p:sldId id="346" r:id="rId20"/>
    <p:sldId id="366" r:id="rId21"/>
    <p:sldId id="347" r:id="rId22"/>
    <p:sldId id="329" r:id="rId23"/>
    <p:sldId id="348" r:id="rId24"/>
    <p:sldId id="330" r:id="rId25"/>
    <p:sldId id="331" r:id="rId26"/>
    <p:sldId id="332" r:id="rId27"/>
    <p:sldId id="333" r:id="rId28"/>
    <p:sldId id="334" r:id="rId29"/>
    <p:sldId id="335" r:id="rId30"/>
    <p:sldId id="338" r:id="rId31"/>
    <p:sldId id="360" r:id="rId32"/>
    <p:sldId id="358" r:id="rId33"/>
    <p:sldId id="336" r:id="rId34"/>
    <p:sldId id="361" r:id="rId35"/>
    <p:sldId id="337" r:id="rId36"/>
    <p:sldId id="305" r:id="rId37"/>
    <p:sldId id="303" r:id="rId38"/>
    <p:sldId id="339" r:id="rId39"/>
    <p:sldId id="357" r:id="rId40"/>
    <p:sldId id="367" r:id="rId41"/>
  </p:sldIdLst>
  <p:sldSz cx="9144000" cy="6858000" type="screen4x3"/>
  <p:notesSz cx="7102475" cy="10233025"/>
  <p:defaultTextStyle>
    <a:defPPr>
      <a:defRPr lang="en-US"/>
    </a:defPPr>
    <a:lvl1pPr algn="l" rtl="0" eaLnBrk="0" fontAlgn="base" hangingPunct="0">
      <a:spcBef>
        <a:spcPct val="0"/>
      </a:spcBef>
      <a:spcAft>
        <a:spcPct val="0"/>
      </a:spcAft>
      <a:defRPr sz="2400" kern="1200">
        <a:solidFill>
          <a:schemeClr val="bg1"/>
        </a:solidFill>
        <a:latin typeface="Arial" charset="0"/>
        <a:ea typeface="ヒラギノ角ゴ Pro W3" pitchFamily="8" charset="-128"/>
        <a:cs typeface="+mn-cs"/>
      </a:defRPr>
    </a:lvl1pPr>
    <a:lvl2pPr marL="457200" algn="l" rtl="0" eaLnBrk="0" fontAlgn="base" hangingPunct="0">
      <a:spcBef>
        <a:spcPct val="0"/>
      </a:spcBef>
      <a:spcAft>
        <a:spcPct val="0"/>
      </a:spcAft>
      <a:defRPr sz="2400" kern="1200">
        <a:solidFill>
          <a:schemeClr val="bg1"/>
        </a:solidFill>
        <a:latin typeface="Arial" charset="0"/>
        <a:ea typeface="ヒラギノ角ゴ Pro W3" pitchFamily="8" charset="-128"/>
        <a:cs typeface="+mn-cs"/>
      </a:defRPr>
    </a:lvl2pPr>
    <a:lvl3pPr marL="914400" algn="l" rtl="0" eaLnBrk="0" fontAlgn="base" hangingPunct="0">
      <a:spcBef>
        <a:spcPct val="0"/>
      </a:spcBef>
      <a:spcAft>
        <a:spcPct val="0"/>
      </a:spcAft>
      <a:defRPr sz="2400" kern="1200">
        <a:solidFill>
          <a:schemeClr val="bg1"/>
        </a:solidFill>
        <a:latin typeface="Arial" charset="0"/>
        <a:ea typeface="ヒラギノ角ゴ Pro W3" pitchFamily="8" charset="-128"/>
        <a:cs typeface="+mn-cs"/>
      </a:defRPr>
    </a:lvl3pPr>
    <a:lvl4pPr marL="1371600" algn="l" rtl="0" eaLnBrk="0" fontAlgn="base" hangingPunct="0">
      <a:spcBef>
        <a:spcPct val="0"/>
      </a:spcBef>
      <a:spcAft>
        <a:spcPct val="0"/>
      </a:spcAft>
      <a:defRPr sz="2400" kern="1200">
        <a:solidFill>
          <a:schemeClr val="bg1"/>
        </a:solidFill>
        <a:latin typeface="Arial" charset="0"/>
        <a:ea typeface="ヒラギノ角ゴ Pro W3" pitchFamily="8" charset="-128"/>
        <a:cs typeface="+mn-cs"/>
      </a:defRPr>
    </a:lvl4pPr>
    <a:lvl5pPr marL="1828800" algn="l" rtl="0" eaLnBrk="0" fontAlgn="base" hangingPunct="0">
      <a:spcBef>
        <a:spcPct val="0"/>
      </a:spcBef>
      <a:spcAft>
        <a:spcPct val="0"/>
      </a:spcAft>
      <a:defRPr sz="2400" kern="1200">
        <a:solidFill>
          <a:schemeClr val="bg1"/>
        </a:solidFill>
        <a:latin typeface="Arial" charset="0"/>
        <a:ea typeface="ヒラギノ角ゴ Pro W3" pitchFamily="8" charset="-128"/>
        <a:cs typeface="+mn-cs"/>
      </a:defRPr>
    </a:lvl5pPr>
    <a:lvl6pPr marL="2286000" algn="l" defTabSz="914400" rtl="0" eaLnBrk="1" latinLnBrk="0" hangingPunct="1">
      <a:defRPr sz="2400" kern="1200">
        <a:solidFill>
          <a:schemeClr val="bg1"/>
        </a:solidFill>
        <a:latin typeface="Arial" charset="0"/>
        <a:ea typeface="ヒラギノ角ゴ Pro W3" pitchFamily="8" charset="-128"/>
        <a:cs typeface="+mn-cs"/>
      </a:defRPr>
    </a:lvl6pPr>
    <a:lvl7pPr marL="2743200" algn="l" defTabSz="914400" rtl="0" eaLnBrk="1" latinLnBrk="0" hangingPunct="1">
      <a:defRPr sz="2400" kern="1200">
        <a:solidFill>
          <a:schemeClr val="bg1"/>
        </a:solidFill>
        <a:latin typeface="Arial" charset="0"/>
        <a:ea typeface="ヒラギノ角ゴ Pro W3" pitchFamily="8" charset="-128"/>
        <a:cs typeface="+mn-cs"/>
      </a:defRPr>
    </a:lvl7pPr>
    <a:lvl8pPr marL="3200400" algn="l" defTabSz="914400" rtl="0" eaLnBrk="1" latinLnBrk="0" hangingPunct="1">
      <a:defRPr sz="2400" kern="1200">
        <a:solidFill>
          <a:schemeClr val="bg1"/>
        </a:solidFill>
        <a:latin typeface="Arial" charset="0"/>
        <a:ea typeface="ヒラギノ角ゴ Pro W3" pitchFamily="8" charset="-128"/>
        <a:cs typeface="+mn-cs"/>
      </a:defRPr>
    </a:lvl8pPr>
    <a:lvl9pPr marL="3657600" algn="l" defTabSz="914400" rtl="0" eaLnBrk="1" latinLnBrk="0" hangingPunct="1">
      <a:defRPr sz="2400" kern="1200">
        <a:solidFill>
          <a:schemeClr val="bg1"/>
        </a:solidFill>
        <a:latin typeface="Arial" charset="0"/>
        <a:ea typeface="ヒラギノ角ゴ Pro W3" pitchFamily="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9933"/>
    <a:srgbClr val="FF5050"/>
    <a:srgbClr val="0000FF"/>
    <a:srgbClr val="FF00FF"/>
    <a:srgbClr val="FFE7AB"/>
    <a:srgbClr val="FFECBD"/>
    <a:srgbClr val="FFF5DC"/>
    <a:srgbClr val="FFFFB4"/>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13" autoAdjust="0"/>
    <p:restoredTop sz="66845" autoAdjust="0"/>
  </p:normalViewPr>
  <p:slideViewPr>
    <p:cSldViewPr>
      <p:cViewPr varScale="1">
        <p:scale>
          <a:sx n="37" d="100"/>
          <a:sy n="37" d="100"/>
        </p:scale>
        <p:origin x="163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9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2001"/>
          </a:xfrm>
          <a:prstGeom prst="rect">
            <a:avLst/>
          </a:prstGeom>
        </p:spPr>
        <p:txBody>
          <a:bodyPr vert="horz" wrap="square" lIns="98124" tIns="49062" rIns="98124" bIns="49062" numCol="1" anchor="t" anchorCtr="0" compatLnSpc="1">
            <a:prstTxWarp prst="textNoShape">
              <a:avLst/>
            </a:prstTxWarp>
          </a:bodyPr>
          <a:lstStyle>
            <a:lvl1pPr>
              <a:defRPr sz="1300"/>
            </a:lvl1pPr>
          </a:lstStyle>
          <a:p>
            <a:pPr>
              <a:defRPr/>
            </a:pPr>
            <a:endParaRPr lang="en-US"/>
          </a:p>
        </p:txBody>
      </p:sp>
      <p:sp>
        <p:nvSpPr>
          <p:cNvPr id="3" name="Date Placeholder 2"/>
          <p:cNvSpPr>
            <a:spLocks noGrp="1"/>
          </p:cNvSpPr>
          <p:nvPr>
            <p:ph type="dt" sz="quarter" idx="1"/>
          </p:nvPr>
        </p:nvSpPr>
        <p:spPr>
          <a:xfrm>
            <a:off x="4023092" y="0"/>
            <a:ext cx="3077739" cy="512001"/>
          </a:xfrm>
          <a:prstGeom prst="rect">
            <a:avLst/>
          </a:prstGeom>
        </p:spPr>
        <p:txBody>
          <a:bodyPr vert="horz" wrap="square" lIns="98124" tIns="49062" rIns="98124" bIns="49062" numCol="1" anchor="t" anchorCtr="0" compatLnSpc="1">
            <a:prstTxWarp prst="textNoShape">
              <a:avLst/>
            </a:prstTxWarp>
          </a:bodyPr>
          <a:lstStyle>
            <a:lvl1pPr algn="r">
              <a:defRPr sz="1300"/>
            </a:lvl1pPr>
          </a:lstStyle>
          <a:p>
            <a:pPr>
              <a:defRPr/>
            </a:pPr>
            <a:fld id="{9E066CE4-939D-431A-A442-CD3748E85A7D}" type="datetime1">
              <a:rPr lang="en-US"/>
              <a:pPr>
                <a:defRPr/>
              </a:pPr>
              <a:t>4/25/2016</a:t>
            </a:fld>
            <a:endParaRPr lang="en-US"/>
          </a:p>
        </p:txBody>
      </p:sp>
      <p:sp>
        <p:nvSpPr>
          <p:cNvPr id="4" name="Footer Placeholder 3"/>
          <p:cNvSpPr>
            <a:spLocks noGrp="1"/>
          </p:cNvSpPr>
          <p:nvPr>
            <p:ph type="ftr" sz="quarter" idx="2"/>
          </p:nvPr>
        </p:nvSpPr>
        <p:spPr>
          <a:xfrm>
            <a:off x="0" y="9719277"/>
            <a:ext cx="3077739" cy="512001"/>
          </a:xfrm>
          <a:prstGeom prst="rect">
            <a:avLst/>
          </a:prstGeom>
        </p:spPr>
        <p:txBody>
          <a:bodyPr vert="horz" wrap="square" lIns="98124" tIns="49062" rIns="98124" bIns="49062" numCol="1" anchor="b" anchorCtr="0" compatLnSpc="1">
            <a:prstTxWarp prst="textNoShape">
              <a:avLst/>
            </a:prstTxWarp>
          </a:bodyPr>
          <a:lstStyle>
            <a:lvl1pPr>
              <a:defRPr sz="1300"/>
            </a:lvl1pPr>
          </a:lstStyle>
          <a:p>
            <a:pPr>
              <a:defRPr/>
            </a:pPr>
            <a:endParaRPr lang="en-US"/>
          </a:p>
        </p:txBody>
      </p:sp>
      <p:sp>
        <p:nvSpPr>
          <p:cNvPr id="5" name="Slide Number Placeholder 4"/>
          <p:cNvSpPr>
            <a:spLocks noGrp="1"/>
          </p:cNvSpPr>
          <p:nvPr>
            <p:ph type="sldNum" sz="quarter" idx="3"/>
          </p:nvPr>
        </p:nvSpPr>
        <p:spPr>
          <a:xfrm>
            <a:off x="4023092" y="9719277"/>
            <a:ext cx="3077739" cy="512001"/>
          </a:xfrm>
          <a:prstGeom prst="rect">
            <a:avLst/>
          </a:prstGeom>
        </p:spPr>
        <p:txBody>
          <a:bodyPr vert="horz" wrap="square" lIns="98124" tIns="49062" rIns="98124" bIns="49062" numCol="1" anchor="b" anchorCtr="0" compatLnSpc="1">
            <a:prstTxWarp prst="textNoShape">
              <a:avLst/>
            </a:prstTxWarp>
          </a:bodyPr>
          <a:lstStyle>
            <a:lvl1pPr algn="r">
              <a:defRPr sz="1300"/>
            </a:lvl1pPr>
          </a:lstStyle>
          <a:p>
            <a:pPr>
              <a:defRPr/>
            </a:pPr>
            <a:fld id="{29E0C3B8-29DB-4E58-8C4A-E8CA6CABA227}" type="slidenum">
              <a:rPr lang="en-US"/>
              <a:pPr>
                <a:defRPr/>
              </a:pPr>
              <a:t>‹#›</a:t>
            </a:fld>
            <a:endParaRPr lang="en-US"/>
          </a:p>
        </p:txBody>
      </p:sp>
    </p:spTree>
    <p:extLst>
      <p:ext uri="{BB962C8B-B14F-4D97-AF65-F5344CB8AC3E}">
        <p14:creationId xmlns:p14="http://schemas.microsoft.com/office/powerpoint/2010/main" val="3723472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2001"/>
          </a:xfrm>
          <a:prstGeom prst="rect">
            <a:avLst/>
          </a:prstGeom>
        </p:spPr>
        <p:txBody>
          <a:bodyPr vert="horz" wrap="square" lIns="98124" tIns="49062" rIns="98124" bIns="49062" numCol="1" anchor="t" anchorCtr="0" compatLnSpc="1">
            <a:prstTxWarp prst="textNoShape">
              <a:avLst/>
            </a:prstTxWarp>
          </a:bodyPr>
          <a:lstStyle>
            <a:lvl1pPr>
              <a:defRPr sz="1300"/>
            </a:lvl1pPr>
          </a:lstStyle>
          <a:p>
            <a:pPr>
              <a:defRPr/>
            </a:pPr>
            <a:endParaRPr lang="en-US"/>
          </a:p>
        </p:txBody>
      </p:sp>
      <p:sp>
        <p:nvSpPr>
          <p:cNvPr id="3" name="Date Placeholder 2"/>
          <p:cNvSpPr>
            <a:spLocks noGrp="1"/>
          </p:cNvSpPr>
          <p:nvPr>
            <p:ph type="dt" idx="1"/>
          </p:nvPr>
        </p:nvSpPr>
        <p:spPr>
          <a:xfrm>
            <a:off x="4023092" y="0"/>
            <a:ext cx="3077739" cy="512001"/>
          </a:xfrm>
          <a:prstGeom prst="rect">
            <a:avLst/>
          </a:prstGeom>
        </p:spPr>
        <p:txBody>
          <a:bodyPr vert="horz" wrap="square" lIns="98124" tIns="49062" rIns="98124" bIns="49062" numCol="1" anchor="t" anchorCtr="0" compatLnSpc="1">
            <a:prstTxWarp prst="textNoShape">
              <a:avLst/>
            </a:prstTxWarp>
          </a:bodyPr>
          <a:lstStyle>
            <a:lvl1pPr algn="r">
              <a:defRPr sz="1300"/>
            </a:lvl1pPr>
          </a:lstStyle>
          <a:p>
            <a:pPr>
              <a:defRPr/>
            </a:pPr>
            <a:fld id="{8C3A1F6B-3599-49A4-8A1D-08E0B2371B90}" type="datetime1">
              <a:rPr lang="en-US"/>
              <a:pPr>
                <a:defRPr/>
              </a:pPr>
              <a:t>4/25/2016</a:t>
            </a:fld>
            <a:endParaRPr lang="en-US"/>
          </a:p>
        </p:txBody>
      </p:sp>
      <p:sp>
        <p:nvSpPr>
          <p:cNvPr id="4" name="Slide Image Placeholder 3"/>
          <p:cNvSpPr>
            <a:spLocks noGrp="1" noRot="1" noChangeAspect="1"/>
          </p:cNvSpPr>
          <p:nvPr>
            <p:ph type="sldImg" idx="2"/>
          </p:nvPr>
        </p:nvSpPr>
        <p:spPr>
          <a:xfrm>
            <a:off x="993775" y="766763"/>
            <a:ext cx="5114925" cy="3836987"/>
          </a:xfrm>
          <a:prstGeom prst="rect">
            <a:avLst/>
          </a:prstGeom>
          <a:noFill/>
          <a:ln w="12700">
            <a:solidFill>
              <a:prstClr val="black"/>
            </a:solidFill>
          </a:ln>
        </p:spPr>
        <p:txBody>
          <a:bodyPr vert="horz" wrap="square" lIns="98124" tIns="49062" rIns="98124" bIns="49062"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710248" y="4861387"/>
            <a:ext cx="5681980" cy="4604512"/>
          </a:xfrm>
          <a:prstGeom prst="rect">
            <a:avLst/>
          </a:prstGeom>
        </p:spPr>
        <p:txBody>
          <a:bodyPr vert="horz" wrap="square" lIns="98124" tIns="49062" rIns="98124" bIns="49062"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719277"/>
            <a:ext cx="3077739" cy="512001"/>
          </a:xfrm>
          <a:prstGeom prst="rect">
            <a:avLst/>
          </a:prstGeom>
        </p:spPr>
        <p:txBody>
          <a:bodyPr vert="horz" wrap="square" lIns="98124" tIns="49062" rIns="98124" bIns="49062" numCol="1" anchor="b" anchorCtr="0" compatLnSpc="1">
            <a:prstTxWarp prst="textNoShape">
              <a:avLst/>
            </a:prstTxWarp>
          </a:bodyPr>
          <a:lstStyle>
            <a:lvl1pPr>
              <a:defRPr sz="1300"/>
            </a:lvl1pPr>
          </a:lstStyle>
          <a:p>
            <a:pPr>
              <a:defRPr/>
            </a:pPr>
            <a:endParaRPr lang="en-US"/>
          </a:p>
        </p:txBody>
      </p:sp>
      <p:sp>
        <p:nvSpPr>
          <p:cNvPr id="7" name="Slide Number Placeholder 6"/>
          <p:cNvSpPr>
            <a:spLocks noGrp="1"/>
          </p:cNvSpPr>
          <p:nvPr>
            <p:ph type="sldNum" sz="quarter" idx="5"/>
          </p:nvPr>
        </p:nvSpPr>
        <p:spPr>
          <a:xfrm>
            <a:off x="4023092" y="9719277"/>
            <a:ext cx="3077739" cy="512001"/>
          </a:xfrm>
          <a:prstGeom prst="rect">
            <a:avLst/>
          </a:prstGeom>
        </p:spPr>
        <p:txBody>
          <a:bodyPr vert="horz" wrap="square" lIns="98124" tIns="49062" rIns="98124" bIns="49062" numCol="1" anchor="b" anchorCtr="0" compatLnSpc="1">
            <a:prstTxWarp prst="textNoShape">
              <a:avLst/>
            </a:prstTxWarp>
          </a:bodyPr>
          <a:lstStyle>
            <a:lvl1pPr algn="r">
              <a:defRPr sz="1300"/>
            </a:lvl1pPr>
          </a:lstStyle>
          <a:p>
            <a:pPr>
              <a:defRPr/>
            </a:pPr>
            <a:fld id="{F395292E-84CC-4E36-9B84-3AC9EED9A005}" type="slidenum">
              <a:rPr lang="en-US"/>
              <a:pPr>
                <a:defRPr/>
              </a:pPr>
              <a:t>‹#›</a:t>
            </a:fld>
            <a:endParaRPr lang="en-US"/>
          </a:p>
        </p:txBody>
      </p:sp>
    </p:spTree>
    <p:extLst>
      <p:ext uri="{BB962C8B-B14F-4D97-AF65-F5344CB8AC3E}">
        <p14:creationId xmlns:p14="http://schemas.microsoft.com/office/powerpoint/2010/main" val="306459275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bg1"/>
                </a:solidFill>
                <a:latin typeface="Arial" charset="0"/>
                <a:ea typeface="ヒラギノ角ゴ Pro W3" pitchFamily="8" charset="-128"/>
              </a:defRPr>
            </a:lvl1pPr>
            <a:lvl2pPr marL="797260" indent="-306638">
              <a:defRPr sz="2600">
                <a:solidFill>
                  <a:schemeClr val="bg1"/>
                </a:solidFill>
                <a:latin typeface="Arial" charset="0"/>
                <a:ea typeface="ヒラギノ角ゴ Pro W3" pitchFamily="8" charset="-128"/>
              </a:defRPr>
            </a:lvl2pPr>
            <a:lvl3pPr marL="1226553" indent="-245311">
              <a:defRPr sz="2600">
                <a:solidFill>
                  <a:schemeClr val="bg1"/>
                </a:solidFill>
                <a:latin typeface="Arial" charset="0"/>
                <a:ea typeface="ヒラギノ角ゴ Pro W3" pitchFamily="8" charset="-128"/>
              </a:defRPr>
            </a:lvl3pPr>
            <a:lvl4pPr marL="1717175" indent="-245311">
              <a:defRPr sz="2600">
                <a:solidFill>
                  <a:schemeClr val="bg1"/>
                </a:solidFill>
                <a:latin typeface="Arial" charset="0"/>
                <a:ea typeface="ヒラギノ角ゴ Pro W3" pitchFamily="8" charset="-128"/>
              </a:defRPr>
            </a:lvl4pPr>
            <a:lvl5pPr marL="2207796" indent="-245311">
              <a:defRPr sz="2600">
                <a:solidFill>
                  <a:schemeClr val="bg1"/>
                </a:solidFill>
                <a:latin typeface="Arial" charset="0"/>
                <a:ea typeface="ヒラギノ角ゴ Pro W3" pitchFamily="8" charset="-128"/>
              </a:defRPr>
            </a:lvl5pPr>
            <a:lvl6pPr marL="2698417" indent="-245311" eaLnBrk="0" fontAlgn="base" hangingPunct="0">
              <a:spcBef>
                <a:spcPct val="0"/>
              </a:spcBef>
              <a:spcAft>
                <a:spcPct val="0"/>
              </a:spcAft>
              <a:defRPr sz="2600">
                <a:solidFill>
                  <a:schemeClr val="bg1"/>
                </a:solidFill>
                <a:latin typeface="Arial" charset="0"/>
                <a:ea typeface="ヒラギノ角ゴ Pro W3" pitchFamily="8" charset="-128"/>
              </a:defRPr>
            </a:lvl6pPr>
            <a:lvl7pPr marL="3189039" indent="-245311" eaLnBrk="0" fontAlgn="base" hangingPunct="0">
              <a:spcBef>
                <a:spcPct val="0"/>
              </a:spcBef>
              <a:spcAft>
                <a:spcPct val="0"/>
              </a:spcAft>
              <a:defRPr sz="2600">
                <a:solidFill>
                  <a:schemeClr val="bg1"/>
                </a:solidFill>
                <a:latin typeface="Arial" charset="0"/>
                <a:ea typeface="ヒラギノ角ゴ Pro W3" pitchFamily="8" charset="-128"/>
              </a:defRPr>
            </a:lvl7pPr>
            <a:lvl8pPr marL="3679660" indent="-245311" eaLnBrk="0" fontAlgn="base" hangingPunct="0">
              <a:spcBef>
                <a:spcPct val="0"/>
              </a:spcBef>
              <a:spcAft>
                <a:spcPct val="0"/>
              </a:spcAft>
              <a:defRPr sz="2600">
                <a:solidFill>
                  <a:schemeClr val="bg1"/>
                </a:solidFill>
                <a:latin typeface="Arial" charset="0"/>
                <a:ea typeface="ヒラギノ角ゴ Pro W3" pitchFamily="8" charset="-128"/>
              </a:defRPr>
            </a:lvl8pPr>
            <a:lvl9pPr marL="4170281" indent="-245311" eaLnBrk="0" fontAlgn="base" hangingPunct="0">
              <a:spcBef>
                <a:spcPct val="0"/>
              </a:spcBef>
              <a:spcAft>
                <a:spcPct val="0"/>
              </a:spcAft>
              <a:defRPr sz="2600">
                <a:solidFill>
                  <a:schemeClr val="bg1"/>
                </a:solidFill>
                <a:latin typeface="Arial" charset="0"/>
                <a:ea typeface="ヒラギノ角ゴ Pro W3" pitchFamily="8" charset="-128"/>
              </a:defRPr>
            </a:lvl9pPr>
          </a:lstStyle>
          <a:p>
            <a:fld id="{76C63BCA-8966-4948-A7B3-1CA3743C8795}" type="slidenum">
              <a:rPr lang="en-US" altLang="en-US" sz="1300"/>
              <a:pPr/>
              <a:t>1</a:t>
            </a:fld>
            <a:endParaRPr lang="en-US" altLang="en-US" sz="1300"/>
          </a:p>
        </p:txBody>
      </p:sp>
    </p:spTree>
    <p:extLst>
      <p:ext uri="{BB962C8B-B14F-4D97-AF65-F5344CB8AC3E}">
        <p14:creationId xmlns:p14="http://schemas.microsoft.com/office/powerpoint/2010/main" val="1510144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9885D6B-279E-4CF5-9E61-D6297B62AD71}" type="slidenum">
              <a:rPr lang="en-US" smtClean="0"/>
              <a:pPr/>
              <a:t>11</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normAutofit fontScale="92500" lnSpcReduction="10000"/>
          </a:bodyPr>
          <a:lstStyle/>
          <a:p>
            <a:r>
              <a:rPr lang="en-GB" dirty="0" smtClean="0"/>
              <a:t>There are three techniques used today</a:t>
            </a:r>
            <a:r>
              <a:rPr lang="en-GB" baseline="0" dirty="0" smtClean="0"/>
              <a:t> for perforation clean up. The most common one that has been around for years is static underbalance. This is where the well pressure is below the reservoir pressure. It became more popular with the advent of TCP operations. There are several papers on static underbalance by Bell, King, Crawford, Tariq and Behrmann. We still use </a:t>
            </a:r>
            <a:r>
              <a:rPr lang="en-GB" baseline="0" dirty="0" err="1" smtClean="0"/>
              <a:t>Behrmann’s</a:t>
            </a:r>
            <a:r>
              <a:rPr lang="en-GB" baseline="0" dirty="0" smtClean="0"/>
              <a:t> equations from his 1995 paper SPE 30081 to estimate the static underbalance required to clean up perforations and also to estimate the damage remaining if the underbalance is not high enough. The next technique is surging. This again has been around for a while. An atmospheric chamber is opened up to drop the well pressure quickly. It is more commonly used as a stand alone technique for gravel pack completions. A separate work string is often used as a surge chamber.</a:t>
            </a:r>
          </a:p>
          <a:p>
            <a:endParaRPr lang="en-GB" baseline="0" dirty="0" smtClean="0"/>
          </a:p>
          <a:p>
            <a:r>
              <a:rPr lang="en-GB" baseline="0" dirty="0" smtClean="0"/>
              <a:t>Both surge and static underbalance have failings. Often results are not as expected. Also we find that overbalanced or on-balanced perforating sometimes gave good results. At the end of 1990’s fast pressure gauge data gave us clues as to why this happened and what we were missing. Walton et al SPE 71642 showed that in the first few hundred milliseconds after perforating there are a lot of transient pressure events occurring in the wellbore. These are caused by gas from the explosive expanding outside the gun and pressuring up the well. When this happens, static underbalance is eliminated and only effective when the gases dissipate and cool down. The static underbalance becomes weaker and what the perforations “see” is not the same as what was planned. Walton discovered that guns could be designed in a different way to actually work for us and to create an instantaneous underbalance. When the design is such that the guns fill very quickly rather than pressuring up the well, the pressure outside drops creating a dynamic underbalance. Initial wellbore condition, gun loading and completion design play a role. It is now possible to design dynamic underbalance operations even with open perforations and even when the well is initially overbalanced.</a:t>
            </a:r>
          </a:p>
          <a:p>
            <a:endParaRPr lang="en-GB" baseline="0" dirty="0" smtClean="0"/>
          </a:p>
          <a:p>
            <a:r>
              <a:rPr lang="en-GB" baseline="0" dirty="0" smtClean="0"/>
              <a:t>Even though this was discovered more than 10 years ago, not many wells are perforated with dynamic underbalance today. More should be.</a:t>
            </a:r>
            <a:endParaRPr lang="en-GB" dirty="0" smtClean="0"/>
          </a:p>
        </p:txBody>
      </p:sp>
    </p:spTree>
    <p:extLst>
      <p:ext uri="{BB962C8B-B14F-4D97-AF65-F5344CB8AC3E}">
        <p14:creationId xmlns:p14="http://schemas.microsoft.com/office/powerpoint/2010/main" val="1807557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9885D6B-279E-4CF5-9E61-D6297B62AD71}" type="slidenum">
              <a:rPr lang="en-US" smtClean="0"/>
              <a:pPr/>
              <a:t>12</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GB" dirty="0" smtClean="0"/>
              <a:t>Today we can model the pressure events that happen when</a:t>
            </a:r>
            <a:r>
              <a:rPr lang="en-GB" baseline="0" dirty="0" smtClean="0"/>
              <a:t> a gun is detonated. We can do this for both gun underbalance (when the detonation pressure is less than the wellbore pressure) and gun overbalance (when the detonation gases generate a pressure higher than the wellbore pressure). Guns and spacers act as pressure sinks generating pressure waves that travel at the speed of sound in the wellbore. The model predicts how these waves interact between the guns and string and also how they interact with the reservoir. From this we can predict gun shock or loading on the string, packer, cable. In this presentation we limit the discussion to the transient pressure events that lead to perforation clean up.</a:t>
            </a:r>
            <a:endParaRPr lang="en-GB" dirty="0" smtClean="0"/>
          </a:p>
        </p:txBody>
      </p:sp>
    </p:spTree>
    <p:extLst>
      <p:ext uri="{BB962C8B-B14F-4D97-AF65-F5344CB8AC3E}">
        <p14:creationId xmlns:p14="http://schemas.microsoft.com/office/powerpoint/2010/main" val="3323963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9885D6B-279E-4CF5-9E61-D6297B62AD71}" type="slidenum">
              <a:rPr lang="en-US" smtClean="0"/>
              <a:pPr/>
              <a:t>13</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GB" dirty="0" smtClean="0"/>
              <a:t>This animation is an output directly from the model. In this example we show a TCP gun string run</a:t>
            </a:r>
            <a:r>
              <a:rPr lang="en-GB" baseline="0" dirty="0" smtClean="0"/>
              <a:t> below a packer. The left hand plot shows the pressure sink generated when the guns fire and the propagation of the wave in the wellbore. You can see the deflections when the wave hits the bottom of the well and when it hits the packer. The plot on the right shows what a pressure gauge would record. The gauge would be either above the guns or below. (The gauge position is specified as an input in the software.) Of importance to us is the amplitude and duration of the underbalance.</a:t>
            </a:r>
            <a:endParaRPr lang="en-GB" dirty="0" smtClean="0"/>
          </a:p>
        </p:txBody>
      </p:sp>
    </p:spTree>
    <p:extLst>
      <p:ext uri="{BB962C8B-B14F-4D97-AF65-F5344CB8AC3E}">
        <p14:creationId xmlns:p14="http://schemas.microsoft.com/office/powerpoint/2010/main" val="3980461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9885D6B-279E-4CF5-9E61-D6297B62AD71}" type="slidenum">
              <a:rPr lang="en-US" smtClean="0"/>
              <a:pPr/>
              <a:t>14</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GB" dirty="0" smtClean="0"/>
              <a:t>This animation is an output directly from the model. In this example we show a TCP gun string run</a:t>
            </a:r>
            <a:r>
              <a:rPr lang="en-GB" baseline="0" dirty="0" smtClean="0"/>
              <a:t> below a packer. The left hand plot shows the pressure sink generated when the guns fire and the propagation of the wave in the wellbore. You can see the deflections when the wave hits the bottom of the well and when it hits the packer. The plot on the right shows what a pressure gauge would record. The gauge would be either above the guns or below. (The gauge position is specified as an input in the software.) Of importance to us is the amplitude and duration of the underbalance.</a:t>
            </a:r>
            <a:endParaRPr lang="en-GB" dirty="0" smtClean="0"/>
          </a:p>
        </p:txBody>
      </p:sp>
    </p:spTree>
    <p:extLst>
      <p:ext uri="{BB962C8B-B14F-4D97-AF65-F5344CB8AC3E}">
        <p14:creationId xmlns:p14="http://schemas.microsoft.com/office/powerpoint/2010/main" val="254210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9885D6B-279E-4CF5-9E61-D6297B62AD71}" type="slidenum">
              <a:rPr lang="en-US" smtClean="0"/>
              <a:pPr/>
              <a:t>15</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GB" dirty="0" smtClean="0"/>
              <a:t>To show that the model really</a:t>
            </a:r>
            <a:r>
              <a:rPr lang="en-GB" baseline="0" dirty="0" smtClean="0"/>
              <a:t> does predict the wellbore response, we show a recording taken from a fast gauge hung below a perforating gun. When the gun fires the pressure in the wellbore drops rapidly as the design is such that the detonation pressure is less than the wellbore pressure and so the gun fills rapidly. The pressure recovers after about 30 </a:t>
            </a:r>
            <a:r>
              <a:rPr lang="en-GB" baseline="0" dirty="0" err="1" smtClean="0"/>
              <a:t>ms</a:t>
            </a:r>
            <a:r>
              <a:rPr lang="en-GB" baseline="0" dirty="0" smtClean="0"/>
              <a:t> in this case. At about 120 </a:t>
            </a:r>
            <a:r>
              <a:rPr lang="en-GB" baseline="0" dirty="0" err="1" smtClean="0"/>
              <a:t>ms</a:t>
            </a:r>
            <a:r>
              <a:rPr lang="en-GB" baseline="0" dirty="0" smtClean="0"/>
              <a:t> we see a reflected wave which is from some change in completion. This could be from a packer or TD. Given the speed of sound and travel time we can estimate the distance to the reflection boundary.</a:t>
            </a:r>
          </a:p>
          <a:p>
            <a:endParaRPr lang="en-GB" baseline="0" dirty="0" smtClean="0"/>
          </a:p>
          <a:p>
            <a:r>
              <a:rPr lang="en-GB" baseline="0" dirty="0" smtClean="0"/>
              <a:t>There is a good match between model and gauge data. What we would like to do now is to somehow couple the pressure response to perforation clean up. The next slides will show how we looked at this experimentally.</a:t>
            </a:r>
            <a:endParaRPr lang="en-GB" dirty="0" smtClean="0"/>
          </a:p>
        </p:txBody>
      </p:sp>
    </p:spTree>
    <p:extLst>
      <p:ext uri="{BB962C8B-B14F-4D97-AF65-F5344CB8AC3E}">
        <p14:creationId xmlns:p14="http://schemas.microsoft.com/office/powerpoint/2010/main" val="2821459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9885D6B-279E-4CF5-9E61-D6297B62AD71}" type="slidenum">
              <a:rPr lang="en-US" smtClean="0"/>
              <a:pPr/>
              <a:t>16</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GB" dirty="0" smtClean="0"/>
              <a:t>We have a research facility where we can take a rock sample</a:t>
            </a:r>
            <a:r>
              <a:rPr lang="en-GB" baseline="0" dirty="0" smtClean="0"/>
              <a:t> and subject it to </a:t>
            </a:r>
            <a:r>
              <a:rPr lang="en-GB" baseline="0" dirty="0" err="1" smtClean="0"/>
              <a:t>downhole</a:t>
            </a:r>
            <a:r>
              <a:rPr lang="en-GB" baseline="0" dirty="0" smtClean="0"/>
              <a:t> conditions inside a pressure vessel. One of the vessels is shown on the left. Often called an API RP19B section 4 test. The vessel simulates the wellbore, the reservoir conditions and enables flow through the core simulating the reservoir.</a:t>
            </a:r>
          </a:p>
          <a:p>
            <a:endParaRPr lang="en-GB" baseline="0" dirty="0" smtClean="0"/>
          </a:p>
          <a:p>
            <a:r>
              <a:rPr lang="en-GB" baseline="0" dirty="0" smtClean="0"/>
              <a:t>On the right we show what we </a:t>
            </a:r>
            <a:r>
              <a:rPr lang="en-GB" baseline="0" dirty="0" err="1" smtClean="0"/>
              <a:t>cal</a:t>
            </a:r>
            <a:r>
              <a:rPr lang="en-GB" baseline="0" dirty="0" smtClean="0"/>
              <a:t> la scratch tester. This is a way of determining the strength of a rock by measuring the force required to cut a grove. As you can see, a rock has variable strength even over a short section of core.</a:t>
            </a:r>
          </a:p>
          <a:p>
            <a:endParaRPr lang="en-GB" dirty="0" smtClean="0"/>
          </a:p>
        </p:txBody>
      </p:sp>
    </p:spTree>
    <p:extLst>
      <p:ext uri="{BB962C8B-B14F-4D97-AF65-F5344CB8AC3E}">
        <p14:creationId xmlns:p14="http://schemas.microsoft.com/office/powerpoint/2010/main" val="1015480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9885D6B-279E-4CF5-9E61-D6297B62AD71}" type="slidenum">
              <a:rPr lang="en-US" smtClean="0"/>
              <a:pPr/>
              <a:t>17</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GB" dirty="0" smtClean="0"/>
              <a:t>The diagram shows what</a:t>
            </a:r>
            <a:r>
              <a:rPr lang="en-GB" baseline="0" dirty="0" smtClean="0"/>
              <a:t> the section 4 vessel looks like. We have the core sample connected to a reservoir accumulator. The core has a bead pack to allow flow both radially and axially into the core. The pack is encased in a rubber sleeve to isolate the core from the confining pressure. At the front of the core is a steel plate and cement to simulate casing and cement and to initially isolate the core from the wellbore. The wellbore contains a gun module and single shaped charge. We can simulate a real wellbore by hooking this section up to another accumulator.</a:t>
            </a:r>
          </a:p>
          <a:p>
            <a:endParaRPr lang="en-GB" baseline="0" dirty="0" smtClean="0"/>
          </a:p>
          <a:p>
            <a:r>
              <a:rPr lang="en-GB" baseline="0" dirty="0" smtClean="0"/>
              <a:t>By varying the gun module, wellbore pressure and both reservoir and wellbore accumulator response, we can change the magnitude and duration of dynamic underbalance we apply to the core. As we can then flow through the core, we can measure directly the impact of changing dynamic underbalance parameters on perforation clean up. </a:t>
            </a:r>
            <a:endParaRPr lang="en-GB" dirty="0" smtClean="0"/>
          </a:p>
        </p:txBody>
      </p:sp>
    </p:spTree>
    <p:extLst>
      <p:ext uri="{BB962C8B-B14F-4D97-AF65-F5344CB8AC3E}">
        <p14:creationId xmlns:p14="http://schemas.microsoft.com/office/powerpoint/2010/main" val="3587629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9885D6B-279E-4CF5-9E61-D6297B62AD71}" type="slidenum">
              <a:rPr lang="en-US" smtClean="0"/>
              <a:pPr/>
              <a:t>18</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GB" dirty="0" smtClean="0"/>
              <a:t>We measure productivity by flowing through the core.</a:t>
            </a:r>
            <a:r>
              <a:rPr lang="en-GB" baseline="0" dirty="0" smtClean="0"/>
              <a:t> We can step the flow rates and measure pressure drop across the core for each flow. We do this for both production and injection ensuring that we have repeatable, steady flow each time. A plot of flow rate vs differential pressure will give us Productivity Index or </a:t>
            </a:r>
            <a:r>
              <a:rPr lang="en-GB" baseline="0" dirty="0" err="1" smtClean="0"/>
              <a:t>Injectivity</a:t>
            </a:r>
            <a:r>
              <a:rPr lang="en-GB" baseline="0" dirty="0" smtClean="0"/>
              <a:t> Index. </a:t>
            </a:r>
            <a:endParaRPr lang="en-GB" dirty="0" smtClean="0"/>
          </a:p>
        </p:txBody>
      </p:sp>
    </p:spTree>
    <p:extLst>
      <p:ext uri="{BB962C8B-B14F-4D97-AF65-F5344CB8AC3E}">
        <p14:creationId xmlns:p14="http://schemas.microsoft.com/office/powerpoint/2010/main" val="1632627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9885D6B-279E-4CF5-9E61-D6297B62AD71}" type="slidenum">
              <a:rPr lang="en-US" smtClean="0"/>
              <a:pPr/>
              <a:t>19</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GB" dirty="0" smtClean="0"/>
              <a:t>To calculate</a:t>
            </a:r>
            <a:r>
              <a:rPr lang="en-GB" baseline="0" dirty="0" smtClean="0"/>
              <a:t> a core flow efficiency, we need to know what the ideal flow rate will be through the perforation tunnel. We do this by determining the perforation geometry by artificially cleaning out the perforation tunnel and taking careful measurements of length and diameter. These dimensions are then used in CFD to calculate the theoretical flow. From the theoretical flow and actual flow we can calculate CFE.</a:t>
            </a:r>
            <a:endParaRPr lang="en-GB" dirty="0" smtClean="0"/>
          </a:p>
        </p:txBody>
      </p:sp>
    </p:spTree>
    <p:extLst>
      <p:ext uri="{BB962C8B-B14F-4D97-AF65-F5344CB8AC3E}">
        <p14:creationId xmlns:p14="http://schemas.microsoft.com/office/powerpoint/2010/main" val="2782792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9885D6B-279E-4CF5-9E61-D6297B62AD71}" type="slidenum">
              <a:rPr lang="en-US" smtClean="0"/>
              <a:pPr/>
              <a:t>20</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GB" dirty="0" smtClean="0"/>
              <a:t>The</a:t>
            </a:r>
            <a:r>
              <a:rPr lang="en-GB" baseline="0" dirty="0" smtClean="0"/>
              <a:t> conventional model for pressure drop across a perforation tunnel assumes flow through a crushed zone with constant permeability Kc and constant thickness </a:t>
            </a:r>
            <a:r>
              <a:rPr lang="en-GB" baseline="0" dirty="0" err="1" smtClean="0"/>
              <a:t>tc</a:t>
            </a:r>
            <a:r>
              <a:rPr lang="en-GB" baseline="0" dirty="0" smtClean="0"/>
              <a:t>. The assumption is that the flow is along the entire tunnel length. From experiments, we observe that this model is not correct. It does not match what we see. A more realistic model is of a tunnel with an open length </a:t>
            </a:r>
            <a:r>
              <a:rPr lang="en-GB" baseline="0" dirty="0" err="1" smtClean="0"/>
              <a:t>Lc</a:t>
            </a:r>
            <a:r>
              <a:rPr lang="en-GB" baseline="0" dirty="0" smtClean="0"/>
              <a:t> as shown below. Flow is only through the open length.</a:t>
            </a:r>
            <a:endParaRPr lang="en-GB" dirty="0" smtClean="0"/>
          </a:p>
        </p:txBody>
      </p:sp>
    </p:spTree>
    <p:extLst>
      <p:ext uri="{BB962C8B-B14F-4D97-AF65-F5344CB8AC3E}">
        <p14:creationId xmlns:p14="http://schemas.microsoft.com/office/powerpoint/2010/main" val="3953288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bg1"/>
                </a:solidFill>
                <a:latin typeface="Arial" charset="0"/>
                <a:ea typeface="ヒラギノ角ゴ Pro W3" pitchFamily="8" charset="-128"/>
              </a:defRPr>
            </a:lvl1pPr>
            <a:lvl2pPr marL="797260" indent="-306638">
              <a:defRPr sz="2600">
                <a:solidFill>
                  <a:schemeClr val="bg1"/>
                </a:solidFill>
                <a:latin typeface="Arial" charset="0"/>
                <a:ea typeface="ヒラギノ角ゴ Pro W3" pitchFamily="8" charset="-128"/>
              </a:defRPr>
            </a:lvl2pPr>
            <a:lvl3pPr marL="1226553" indent="-245311">
              <a:defRPr sz="2600">
                <a:solidFill>
                  <a:schemeClr val="bg1"/>
                </a:solidFill>
                <a:latin typeface="Arial" charset="0"/>
                <a:ea typeface="ヒラギノ角ゴ Pro W3" pitchFamily="8" charset="-128"/>
              </a:defRPr>
            </a:lvl3pPr>
            <a:lvl4pPr marL="1717175" indent="-245311">
              <a:defRPr sz="2600">
                <a:solidFill>
                  <a:schemeClr val="bg1"/>
                </a:solidFill>
                <a:latin typeface="Arial" charset="0"/>
                <a:ea typeface="ヒラギノ角ゴ Pro W3" pitchFamily="8" charset="-128"/>
              </a:defRPr>
            </a:lvl4pPr>
            <a:lvl5pPr marL="2207796" indent="-245311">
              <a:defRPr sz="2600">
                <a:solidFill>
                  <a:schemeClr val="bg1"/>
                </a:solidFill>
                <a:latin typeface="Arial" charset="0"/>
                <a:ea typeface="ヒラギノ角ゴ Pro W3" pitchFamily="8" charset="-128"/>
              </a:defRPr>
            </a:lvl5pPr>
            <a:lvl6pPr marL="2698417" indent="-245311" eaLnBrk="0" fontAlgn="base" hangingPunct="0">
              <a:spcBef>
                <a:spcPct val="0"/>
              </a:spcBef>
              <a:spcAft>
                <a:spcPct val="0"/>
              </a:spcAft>
              <a:defRPr sz="2600">
                <a:solidFill>
                  <a:schemeClr val="bg1"/>
                </a:solidFill>
                <a:latin typeface="Arial" charset="0"/>
                <a:ea typeface="ヒラギノ角ゴ Pro W3" pitchFamily="8" charset="-128"/>
              </a:defRPr>
            </a:lvl6pPr>
            <a:lvl7pPr marL="3189039" indent="-245311" eaLnBrk="0" fontAlgn="base" hangingPunct="0">
              <a:spcBef>
                <a:spcPct val="0"/>
              </a:spcBef>
              <a:spcAft>
                <a:spcPct val="0"/>
              </a:spcAft>
              <a:defRPr sz="2600">
                <a:solidFill>
                  <a:schemeClr val="bg1"/>
                </a:solidFill>
                <a:latin typeface="Arial" charset="0"/>
                <a:ea typeface="ヒラギノ角ゴ Pro W3" pitchFamily="8" charset="-128"/>
              </a:defRPr>
            </a:lvl7pPr>
            <a:lvl8pPr marL="3679660" indent="-245311" eaLnBrk="0" fontAlgn="base" hangingPunct="0">
              <a:spcBef>
                <a:spcPct val="0"/>
              </a:spcBef>
              <a:spcAft>
                <a:spcPct val="0"/>
              </a:spcAft>
              <a:defRPr sz="2600">
                <a:solidFill>
                  <a:schemeClr val="bg1"/>
                </a:solidFill>
                <a:latin typeface="Arial" charset="0"/>
                <a:ea typeface="ヒラギノ角ゴ Pro W3" pitchFamily="8" charset="-128"/>
              </a:defRPr>
            </a:lvl8pPr>
            <a:lvl9pPr marL="4170281" indent="-245311" eaLnBrk="0" fontAlgn="base" hangingPunct="0">
              <a:spcBef>
                <a:spcPct val="0"/>
              </a:spcBef>
              <a:spcAft>
                <a:spcPct val="0"/>
              </a:spcAft>
              <a:defRPr sz="2600">
                <a:solidFill>
                  <a:schemeClr val="bg1"/>
                </a:solidFill>
                <a:latin typeface="Arial" charset="0"/>
                <a:ea typeface="ヒラギノ角ゴ Pro W3" pitchFamily="8" charset="-128"/>
              </a:defRPr>
            </a:lvl9pPr>
          </a:lstStyle>
          <a:p>
            <a:fld id="{1F6C528F-839D-4479-892C-9302542915A4}" type="slidenum">
              <a:rPr lang="en-US" altLang="en-US" sz="1300"/>
              <a:pPr/>
              <a:t>3</a:t>
            </a:fld>
            <a:endParaRPr lang="en-US" altLang="en-US" sz="130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4193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9885D6B-279E-4CF5-9E61-D6297B62AD71}" type="slidenum">
              <a:rPr lang="en-US" smtClean="0"/>
              <a:pPr/>
              <a:t>21</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GB" dirty="0" smtClean="0"/>
              <a:t>To</a:t>
            </a:r>
            <a:r>
              <a:rPr lang="en-GB" baseline="0" dirty="0" smtClean="0"/>
              <a:t> show this more dramatically, we used fluorescent dye in our experiments. The dye clearly shows the flow path. When the tunnel is plugged or only partially clean, we can see that the flow is only into the clean part of the tunnel. When the tunnel is much cleaner, the flow path is into the whole length of the tunnel. As we can measure CFE and measure clean tunnel length, we find that there is a direct match. So we can say that a CFE of 60% comes from a tunnel with 60% effective length or 60% clean up.</a:t>
            </a:r>
          </a:p>
          <a:p>
            <a:endParaRPr lang="en-GB" baseline="0" dirty="0" smtClean="0"/>
          </a:p>
          <a:p>
            <a:r>
              <a:rPr lang="en-GB" baseline="0" dirty="0" smtClean="0"/>
              <a:t>So from experiments linking magnitude and duration of DUB, we have a link to CFE or </a:t>
            </a:r>
            <a:r>
              <a:rPr lang="en-GB" baseline="0" dirty="0" err="1" smtClean="0"/>
              <a:t>Lc</a:t>
            </a:r>
            <a:r>
              <a:rPr lang="en-GB" baseline="0" dirty="0" smtClean="0"/>
              <a:t>/L. We can use this now in our modified Karakas and Tariq model.</a:t>
            </a:r>
            <a:endParaRPr lang="en-GB" dirty="0" smtClean="0"/>
          </a:p>
        </p:txBody>
      </p:sp>
    </p:spTree>
    <p:extLst>
      <p:ext uri="{BB962C8B-B14F-4D97-AF65-F5344CB8AC3E}">
        <p14:creationId xmlns:p14="http://schemas.microsoft.com/office/powerpoint/2010/main" val="3379894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9885D6B-279E-4CF5-9E61-D6297B62AD71}" type="slidenum">
              <a:rPr lang="en-US" smtClean="0"/>
              <a:pPr/>
              <a:t>22</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GB" dirty="0" smtClean="0"/>
              <a:t>Why is this important?</a:t>
            </a:r>
            <a:r>
              <a:rPr lang="en-GB" baseline="0" dirty="0" smtClean="0"/>
              <a:t> On the right we show flow into a perfectly clean set of perforations. CFE is 100%. In the middle we show the Kc/K model. Flow is impaired but we still have flow through the whole tunnel length. On the left we show the </a:t>
            </a:r>
            <a:r>
              <a:rPr lang="en-GB" baseline="0" dirty="0" err="1" smtClean="0"/>
              <a:t>Lc</a:t>
            </a:r>
            <a:r>
              <a:rPr lang="en-GB" baseline="0" dirty="0" smtClean="0"/>
              <a:t>/L model. As you can see, the flow is restricted to only the front of the perforation tunnel. Now if we have damage around the wellbore, the flow will be severely restricted. So we expect a large pressure drop. We see this in the real world and we know that the Kc/K will not show this. So the danger of working with a wrong model, is that we will design the wrong perforating job. We might end up selecting </a:t>
            </a:r>
            <a:r>
              <a:rPr lang="en-GB" baseline="0" smtClean="0"/>
              <a:t>the wrong </a:t>
            </a:r>
            <a:r>
              <a:rPr lang="en-GB" baseline="0" dirty="0" smtClean="0"/>
              <a:t>gun or wrong technique.</a:t>
            </a:r>
            <a:endParaRPr lang="en-GB" dirty="0" smtClean="0"/>
          </a:p>
        </p:txBody>
      </p:sp>
    </p:spTree>
    <p:extLst>
      <p:ext uri="{BB962C8B-B14F-4D97-AF65-F5344CB8AC3E}">
        <p14:creationId xmlns:p14="http://schemas.microsoft.com/office/powerpoint/2010/main" val="3358488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9885D6B-279E-4CF5-9E61-D6297B62AD71}" type="slidenum">
              <a:rPr lang="en-US" smtClean="0"/>
              <a:pPr/>
              <a:t>23</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GB" dirty="0" smtClean="0"/>
              <a:t>Recent visualization</a:t>
            </a:r>
            <a:r>
              <a:rPr lang="en-GB" baseline="0" dirty="0" smtClean="0"/>
              <a:t> experiments show that the </a:t>
            </a:r>
            <a:r>
              <a:rPr lang="en-GB" baseline="0" dirty="0" err="1" smtClean="0"/>
              <a:t>Lc</a:t>
            </a:r>
            <a:r>
              <a:rPr lang="en-GB" baseline="0" dirty="0" smtClean="0"/>
              <a:t>/L concept is a better way to describe a perforation tunnel when there is a damaged zone to shoot through. We simulate damage using two outcrop cores of different permeability: 6” of Carbon Tan 20 </a:t>
            </a:r>
            <a:r>
              <a:rPr lang="en-GB" baseline="0" dirty="0" err="1" smtClean="0"/>
              <a:t>mD</a:t>
            </a:r>
            <a:r>
              <a:rPr lang="en-GB" baseline="0" dirty="0" smtClean="0"/>
              <a:t>; 12” of Berea 130 </a:t>
            </a:r>
            <a:r>
              <a:rPr lang="en-GB" baseline="0" dirty="0" err="1" smtClean="0"/>
              <a:t>mD.</a:t>
            </a:r>
            <a:r>
              <a:rPr lang="en-GB" baseline="0" dirty="0" smtClean="0"/>
              <a:t> We used a 2 7/8” (</a:t>
            </a:r>
            <a:r>
              <a:rPr lang="en-GB" baseline="0" dirty="0" err="1" smtClean="0"/>
              <a:t>PowerJet</a:t>
            </a:r>
            <a:r>
              <a:rPr lang="en-GB" baseline="0" dirty="0" smtClean="0"/>
              <a:t> Omega 2906) shaped charge that will shoot through the damage by more than 50%. In one set up we simulated partial dynamic underbalance (short recovery of 100 </a:t>
            </a:r>
            <a:r>
              <a:rPr lang="en-GB" baseline="0" dirty="0" err="1" smtClean="0"/>
              <a:t>ms</a:t>
            </a:r>
            <a:r>
              <a:rPr lang="en-GB" baseline="0" dirty="0" smtClean="0"/>
              <a:t> and 2000 psi DUB). With the second set up we used the same shaped charge but set up the system so that we achieved full dynamic underbalance clean up (100 </a:t>
            </a:r>
            <a:r>
              <a:rPr lang="en-GB" baseline="0" dirty="0" err="1" smtClean="0"/>
              <a:t>ms</a:t>
            </a:r>
            <a:r>
              <a:rPr lang="en-GB" baseline="0" dirty="0" smtClean="0"/>
              <a:t> recovery and 3000 psi DUB). With dye-flow visualization, we can clearly see that flow flows into the first few inches of the plugged perforation through the low permeability rock (</a:t>
            </a:r>
            <a:r>
              <a:rPr lang="en-GB" baseline="0" dirty="0" err="1" smtClean="0"/>
              <a:t>Lc</a:t>
            </a:r>
            <a:r>
              <a:rPr lang="en-GB" baseline="0" dirty="0" smtClean="0"/>
              <a:t> = 3”). However, when the perforation tunnel is perfectly clean, the flow path is through the portion of the perforation tunnel beyond the damaged low permeability zone. The flow follows the path of least resistance. These two examples show that it is important to shoot deeper, beyond any formation damage, but also important to have clean perforation tunnels.</a:t>
            </a:r>
            <a:endParaRPr lang="en-GB" dirty="0" smtClean="0"/>
          </a:p>
        </p:txBody>
      </p:sp>
    </p:spTree>
    <p:extLst>
      <p:ext uri="{BB962C8B-B14F-4D97-AF65-F5344CB8AC3E}">
        <p14:creationId xmlns:p14="http://schemas.microsoft.com/office/powerpoint/2010/main" val="2116504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bg1"/>
                </a:solidFill>
                <a:latin typeface="Arial" charset="0"/>
                <a:ea typeface="ヒラギノ角ゴ Pro W3" pitchFamily="8" charset="-128"/>
              </a:defRPr>
            </a:lvl1pPr>
            <a:lvl2pPr marL="797260" indent="-306638">
              <a:defRPr sz="2600">
                <a:solidFill>
                  <a:schemeClr val="bg1"/>
                </a:solidFill>
                <a:latin typeface="Arial" charset="0"/>
                <a:ea typeface="ヒラギノ角ゴ Pro W3" pitchFamily="8" charset="-128"/>
              </a:defRPr>
            </a:lvl2pPr>
            <a:lvl3pPr marL="1226553" indent="-245311">
              <a:defRPr sz="2600">
                <a:solidFill>
                  <a:schemeClr val="bg1"/>
                </a:solidFill>
                <a:latin typeface="Arial" charset="0"/>
                <a:ea typeface="ヒラギノ角ゴ Pro W3" pitchFamily="8" charset="-128"/>
              </a:defRPr>
            </a:lvl3pPr>
            <a:lvl4pPr marL="1717175" indent="-245311">
              <a:defRPr sz="2600">
                <a:solidFill>
                  <a:schemeClr val="bg1"/>
                </a:solidFill>
                <a:latin typeface="Arial" charset="0"/>
                <a:ea typeface="ヒラギノ角ゴ Pro W3" pitchFamily="8" charset="-128"/>
              </a:defRPr>
            </a:lvl4pPr>
            <a:lvl5pPr marL="2207796" indent="-245311">
              <a:defRPr sz="2600">
                <a:solidFill>
                  <a:schemeClr val="bg1"/>
                </a:solidFill>
                <a:latin typeface="Arial" charset="0"/>
                <a:ea typeface="ヒラギノ角ゴ Pro W3" pitchFamily="8" charset="-128"/>
              </a:defRPr>
            </a:lvl5pPr>
            <a:lvl6pPr marL="2698417" indent="-245311" eaLnBrk="0" fontAlgn="base" hangingPunct="0">
              <a:spcBef>
                <a:spcPct val="0"/>
              </a:spcBef>
              <a:spcAft>
                <a:spcPct val="0"/>
              </a:spcAft>
              <a:defRPr sz="2600">
                <a:solidFill>
                  <a:schemeClr val="bg1"/>
                </a:solidFill>
                <a:latin typeface="Arial" charset="0"/>
                <a:ea typeface="ヒラギノ角ゴ Pro W3" pitchFamily="8" charset="-128"/>
              </a:defRPr>
            </a:lvl6pPr>
            <a:lvl7pPr marL="3189039" indent="-245311" eaLnBrk="0" fontAlgn="base" hangingPunct="0">
              <a:spcBef>
                <a:spcPct val="0"/>
              </a:spcBef>
              <a:spcAft>
                <a:spcPct val="0"/>
              </a:spcAft>
              <a:defRPr sz="2600">
                <a:solidFill>
                  <a:schemeClr val="bg1"/>
                </a:solidFill>
                <a:latin typeface="Arial" charset="0"/>
                <a:ea typeface="ヒラギノ角ゴ Pro W3" pitchFamily="8" charset="-128"/>
              </a:defRPr>
            </a:lvl7pPr>
            <a:lvl8pPr marL="3679660" indent="-245311" eaLnBrk="0" fontAlgn="base" hangingPunct="0">
              <a:spcBef>
                <a:spcPct val="0"/>
              </a:spcBef>
              <a:spcAft>
                <a:spcPct val="0"/>
              </a:spcAft>
              <a:defRPr sz="2600">
                <a:solidFill>
                  <a:schemeClr val="bg1"/>
                </a:solidFill>
                <a:latin typeface="Arial" charset="0"/>
                <a:ea typeface="ヒラギノ角ゴ Pro W3" pitchFamily="8" charset="-128"/>
              </a:defRPr>
            </a:lvl8pPr>
            <a:lvl9pPr marL="4170281" indent="-245311" eaLnBrk="0" fontAlgn="base" hangingPunct="0">
              <a:spcBef>
                <a:spcPct val="0"/>
              </a:spcBef>
              <a:spcAft>
                <a:spcPct val="0"/>
              </a:spcAft>
              <a:defRPr sz="2600">
                <a:solidFill>
                  <a:schemeClr val="bg1"/>
                </a:solidFill>
                <a:latin typeface="Arial" charset="0"/>
                <a:ea typeface="ヒラギノ角ゴ Pro W3" pitchFamily="8" charset="-128"/>
              </a:defRPr>
            </a:lvl9pPr>
          </a:lstStyle>
          <a:p>
            <a:fld id="{FC77A808-0549-4B86-A0A9-4708A598BEF6}" type="slidenum">
              <a:rPr lang="en-US" altLang="en-US" sz="1300"/>
              <a:pPr/>
              <a:t>24</a:t>
            </a:fld>
            <a:endParaRPr lang="en-US" altLang="en-US" sz="130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p:txBody>
          <a:bodyPr/>
          <a:lstStyle/>
          <a:p>
            <a:pPr>
              <a:spcBef>
                <a:spcPct val="20000"/>
              </a:spcBef>
              <a:defRPr/>
            </a:pPr>
            <a:r>
              <a:rPr lang="en-GB" sz="900" kern="0" dirty="0"/>
              <a:t>As an example, 4 ½” guns can be loaded with two sizes of shaped charges. One is a large high explosive load shaped charge usually containing in the range of 38 to 45 gm of explosive. The maximum number of shaped charges that can fit inside the carrier is 5 </a:t>
            </a:r>
            <a:r>
              <a:rPr lang="en-GB" sz="900" kern="0" dirty="0" err="1"/>
              <a:t>spf</a:t>
            </a:r>
            <a:r>
              <a:rPr lang="en-GB" sz="900" kern="0" dirty="0"/>
              <a:t>. This is limited by the physical size of the shaped charge. We can fit smaller shaped charges into this gun at a higher shot density. Typically we use a shaped charge containing about 20 gm of explosive that fits at 12 </a:t>
            </a:r>
            <a:r>
              <a:rPr lang="en-GB" sz="900" kern="0" dirty="0" err="1"/>
              <a:t>spf</a:t>
            </a:r>
            <a:r>
              <a:rPr lang="en-GB" sz="900" kern="0" dirty="0"/>
              <a:t>. The effective phase angle of the two systems is usually 60 or 72 </a:t>
            </a:r>
            <a:r>
              <a:rPr lang="en-GB" sz="900" kern="0" dirty="0" err="1"/>
              <a:t>deg</a:t>
            </a:r>
            <a:r>
              <a:rPr lang="en-GB" sz="900" kern="0" dirty="0"/>
              <a:t> for the larger charge and 45 </a:t>
            </a:r>
            <a:r>
              <a:rPr lang="en-GB" sz="900" kern="0" dirty="0" err="1"/>
              <a:t>deg</a:t>
            </a:r>
            <a:r>
              <a:rPr lang="en-GB" sz="900" kern="0" dirty="0"/>
              <a:t> for the smaller one. The larger shaped charge will shoot deeper into the formation. But will the production be higher? Remember Brooks equation. Once penetration goes beyond the formation damage, then perforation efficiency can be improved by increasing shot density. The trade off between shot density and penetration can be shown graphically in the sensitivity plot shown. Here we show Productivity Ratio (the ratio of production from a perforated completion compared to undamaged open hole) versus the effective shot density. The red curve is the 5 </a:t>
            </a:r>
            <a:r>
              <a:rPr lang="en-GB" sz="900" kern="0" dirty="0" err="1"/>
              <a:t>spf</a:t>
            </a:r>
            <a:r>
              <a:rPr lang="en-GB" sz="900" kern="0" dirty="0"/>
              <a:t> gun and blue curve 12 </a:t>
            </a:r>
            <a:r>
              <a:rPr lang="en-GB" sz="900" kern="0" dirty="0" err="1"/>
              <a:t>spf</a:t>
            </a:r>
            <a:r>
              <a:rPr lang="en-GB" sz="900" kern="0" dirty="0"/>
              <a:t>. The red curve is above the blue because of the impact of penetration on productivity. However, if we compare 5 </a:t>
            </a:r>
            <a:r>
              <a:rPr lang="en-GB" sz="900" kern="0" dirty="0" err="1"/>
              <a:t>spf</a:t>
            </a:r>
            <a:r>
              <a:rPr lang="en-GB" sz="900" kern="0" dirty="0"/>
              <a:t> (red) and 12 </a:t>
            </a:r>
            <a:r>
              <a:rPr lang="en-GB" sz="900" kern="0" dirty="0" err="1"/>
              <a:t>spf</a:t>
            </a:r>
            <a:r>
              <a:rPr lang="en-GB" sz="900" kern="0" dirty="0"/>
              <a:t> (blue), we can see that the productivity ratio is higher by about 10%. This is vital information to have. Choosing a 12 </a:t>
            </a:r>
            <a:r>
              <a:rPr lang="en-GB" sz="900" kern="0" dirty="0" err="1"/>
              <a:t>spf</a:t>
            </a:r>
            <a:r>
              <a:rPr lang="en-GB" sz="900" kern="0" dirty="0"/>
              <a:t> system will deliver 10% more production. What is the cost benefit? The perforating system may be slightly more expensive, but the bulk of the cost of perforating is tied up in the completion of the well and rig time. Further examination of this plot shows that increasing the shot density of the 5 </a:t>
            </a:r>
            <a:r>
              <a:rPr lang="en-GB" sz="900" kern="0" dirty="0" err="1"/>
              <a:t>spf</a:t>
            </a:r>
            <a:r>
              <a:rPr lang="en-GB" sz="900" kern="0" dirty="0"/>
              <a:t> system can deliver further production. But how do we do that? We can shoot the same interval twice to give us an effective shot density of 10 </a:t>
            </a:r>
            <a:r>
              <a:rPr lang="en-GB" sz="900" kern="0" dirty="0" err="1"/>
              <a:t>spf</a:t>
            </a:r>
            <a:r>
              <a:rPr lang="en-GB" sz="900" kern="0" dirty="0"/>
              <a:t>. This will improve the productivity ratio a further 5%. Double shooting is a technique that has been successfully used. It is easy to do on Wireline, but will double the number of perforating runs. It is also feasible to double shoot on TCP, but more complicated and involves repositioning the string. An option not usually considered is to shoot first with Wireline and then follow up with TCP.</a:t>
            </a:r>
          </a:p>
          <a:p>
            <a:pPr>
              <a:spcBef>
                <a:spcPct val="20000"/>
              </a:spcBef>
              <a:defRPr/>
            </a:pPr>
            <a:endParaRPr lang="en-GB" sz="900" kern="0" dirty="0"/>
          </a:p>
          <a:p>
            <a:pPr>
              <a:spcBef>
                <a:spcPct val="20000"/>
              </a:spcBef>
              <a:defRPr/>
            </a:pPr>
            <a:r>
              <a:rPr lang="en-GB" sz="900" kern="0" dirty="0"/>
              <a:t>In summary, the focus should be on increasing shot density whenever possible and sensitivity models will show the benefit. Note that this becomes more important in highly laminated formations.</a:t>
            </a:r>
          </a:p>
          <a:p>
            <a:pPr eaLnBrk="1" hangingPunct="1">
              <a:defRPr/>
            </a:pPr>
            <a:endParaRPr lang="en-US" dirty="0" smtClean="0"/>
          </a:p>
        </p:txBody>
      </p:sp>
    </p:spTree>
    <p:extLst>
      <p:ext uri="{BB962C8B-B14F-4D97-AF65-F5344CB8AC3E}">
        <p14:creationId xmlns:p14="http://schemas.microsoft.com/office/powerpoint/2010/main" val="3807764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bg1"/>
                </a:solidFill>
                <a:latin typeface="Arial" charset="0"/>
                <a:ea typeface="ヒラギノ角ゴ Pro W3" pitchFamily="8" charset="-128"/>
              </a:defRPr>
            </a:lvl1pPr>
            <a:lvl2pPr marL="797260" indent="-306638">
              <a:defRPr sz="2600">
                <a:solidFill>
                  <a:schemeClr val="bg1"/>
                </a:solidFill>
                <a:latin typeface="Arial" charset="0"/>
                <a:ea typeface="ヒラギノ角ゴ Pro W3" pitchFamily="8" charset="-128"/>
              </a:defRPr>
            </a:lvl2pPr>
            <a:lvl3pPr marL="1226553" indent="-245311">
              <a:defRPr sz="2600">
                <a:solidFill>
                  <a:schemeClr val="bg1"/>
                </a:solidFill>
                <a:latin typeface="Arial" charset="0"/>
                <a:ea typeface="ヒラギノ角ゴ Pro W3" pitchFamily="8" charset="-128"/>
              </a:defRPr>
            </a:lvl3pPr>
            <a:lvl4pPr marL="1717175" indent="-245311">
              <a:defRPr sz="2600">
                <a:solidFill>
                  <a:schemeClr val="bg1"/>
                </a:solidFill>
                <a:latin typeface="Arial" charset="0"/>
                <a:ea typeface="ヒラギノ角ゴ Pro W3" pitchFamily="8" charset="-128"/>
              </a:defRPr>
            </a:lvl4pPr>
            <a:lvl5pPr marL="2207796" indent="-245311">
              <a:defRPr sz="2600">
                <a:solidFill>
                  <a:schemeClr val="bg1"/>
                </a:solidFill>
                <a:latin typeface="Arial" charset="0"/>
                <a:ea typeface="ヒラギノ角ゴ Pro W3" pitchFamily="8" charset="-128"/>
              </a:defRPr>
            </a:lvl5pPr>
            <a:lvl6pPr marL="2698417" indent="-245311" eaLnBrk="0" fontAlgn="base" hangingPunct="0">
              <a:spcBef>
                <a:spcPct val="0"/>
              </a:spcBef>
              <a:spcAft>
                <a:spcPct val="0"/>
              </a:spcAft>
              <a:defRPr sz="2600">
                <a:solidFill>
                  <a:schemeClr val="bg1"/>
                </a:solidFill>
                <a:latin typeface="Arial" charset="0"/>
                <a:ea typeface="ヒラギノ角ゴ Pro W3" pitchFamily="8" charset="-128"/>
              </a:defRPr>
            </a:lvl6pPr>
            <a:lvl7pPr marL="3189039" indent="-245311" eaLnBrk="0" fontAlgn="base" hangingPunct="0">
              <a:spcBef>
                <a:spcPct val="0"/>
              </a:spcBef>
              <a:spcAft>
                <a:spcPct val="0"/>
              </a:spcAft>
              <a:defRPr sz="2600">
                <a:solidFill>
                  <a:schemeClr val="bg1"/>
                </a:solidFill>
                <a:latin typeface="Arial" charset="0"/>
                <a:ea typeface="ヒラギノ角ゴ Pro W3" pitchFamily="8" charset="-128"/>
              </a:defRPr>
            </a:lvl7pPr>
            <a:lvl8pPr marL="3679660" indent="-245311" eaLnBrk="0" fontAlgn="base" hangingPunct="0">
              <a:spcBef>
                <a:spcPct val="0"/>
              </a:spcBef>
              <a:spcAft>
                <a:spcPct val="0"/>
              </a:spcAft>
              <a:defRPr sz="2600">
                <a:solidFill>
                  <a:schemeClr val="bg1"/>
                </a:solidFill>
                <a:latin typeface="Arial" charset="0"/>
                <a:ea typeface="ヒラギノ角ゴ Pro W3" pitchFamily="8" charset="-128"/>
              </a:defRPr>
            </a:lvl8pPr>
            <a:lvl9pPr marL="4170281" indent="-245311" eaLnBrk="0" fontAlgn="base" hangingPunct="0">
              <a:spcBef>
                <a:spcPct val="0"/>
              </a:spcBef>
              <a:spcAft>
                <a:spcPct val="0"/>
              </a:spcAft>
              <a:defRPr sz="2600">
                <a:solidFill>
                  <a:schemeClr val="bg1"/>
                </a:solidFill>
                <a:latin typeface="Arial" charset="0"/>
                <a:ea typeface="ヒラギノ角ゴ Pro W3" pitchFamily="8" charset="-128"/>
              </a:defRPr>
            </a:lvl9pPr>
          </a:lstStyle>
          <a:p>
            <a:fld id="{FC77A808-0549-4B86-A0A9-4708A598BEF6}" type="slidenum">
              <a:rPr lang="en-US" altLang="en-US" sz="1300"/>
              <a:pPr/>
              <a:t>25</a:t>
            </a:fld>
            <a:endParaRPr lang="en-US" altLang="en-US" sz="130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p:txBody>
          <a:bodyPr/>
          <a:lstStyle/>
          <a:p>
            <a:pPr>
              <a:spcBef>
                <a:spcPct val="20000"/>
              </a:spcBef>
              <a:defRPr/>
            </a:pPr>
            <a:r>
              <a:rPr lang="en-GB" sz="900" kern="0" dirty="0"/>
              <a:t>As an example, 4 ½” guns can be loaded with two sizes of shaped charges. One is a large high explosive load shaped charge usually containing in the range of 38 to 45 gm of explosive. The maximum number of shaped charges that can fit inside the carrier is 5 </a:t>
            </a:r>
            <a:r>
              <a:rPr lang="en-GB" sz="900" kern="0" dirty="0" err="1"/>
              <a:t>spf</a:t>
            </a:r>
            <a:r>
              <a:rPr lang="en-GB" sz="900" kern="0" dirty="0"/>
              <a:t>. This is limited by the physical size of the shaped charge. We can fit smaller shaped charges into this gun at a higher shot density. Typically we use a shaped charge containing about 20 gm of explosive that fits at 12 </a:t>
            </a:r>
            <a:r>
              <a:rPr lang="en-GB" sz="900" kern="0" dirty="0" err="1"/>
              <a:t>spf</a:t>
            </a:r>
            <a:r>
              <a:rPr lang="en-GB" sz="900" kern="0" dirty="0"/>
              <a:t>. The effective phase angle of the two systems is usually 60 or 72 </a:t>
            </a:r>
            <a:r>
              <a:rPr lang="en-GB" sz="900" kern="0" dirty="0" err="1"/>
              <a:t>deg</a:t>
            </a:r>
            <a:r>
              <a:rPr lang="en-GB" sz="900" kern="0" dirty="0"/>
              <a:t> for the larger charge and 45 </a:t>
            </a:r>
            <a:r>
              <a:rPr lang="en-GB" sz="900" kern="0" dirty="0" err="1"/>
              <a:t>deg</a:t>
            </a:r>
            <a:r>
              <a:rPr lang="en-GB" sz="900" kern="0" dirty="0"/>
              <a:t> for the smaller one. The larger shaped charge will shoot deeper into the formation. But will the production be higher? Remember Brooks equation. Once penetration goes beyond the formation damage, then perforation efficiency can be improved by increasing shot density. The trade off between shot density and penetration can be shown graphically in the sensitivity plot shown. Here we show Productivity Ratio (the ratio of production from a perforated completion compared to undamaged open hole) versus the effective shot density. The red curve is the 5 </a:t>
            </a:r>
            <a:r>
              <a:rPr lang="en-GB" sz="900" kern="0" dirty="0" err="1"/>
              <a:t>spf</a:t>
            </a:r>
            <a:r>
              <a:rPr lang="en-GB" sz="900" kern="0" dirty="0"/>
              <a:t> gun and blue curve 12 </a:t>
            </a:r>
            <a:r>
              <a:rPr lang="en-GB" sz="900" kern="0" dirty="0" err="1"/>
              <a:t>spf</a:t>
            </a:r>
            <a:r>
              <a:rPr lang="en-GB" sz="900" kern="0" dirty="0"/>
              <a:t>. The red curve is above the blue because of the impact of penetration on productivity. However, if we compare 5 </a:t>
            </a:r>
            <a:r>
              <a:rPr lang="en-GB" sz="900" kern="0" dirty="0" err="1"/>
              <a:t>spf</a:t>
            </a:r>
            <a:r>
              <a:rPr lang="en-GB" sz="900" kern="0" dirty="0"/>
              <a:t> (red) and 12 </a:t>
            </a:r>
            <a:r>
              <a:rPr lang="en-GB" sz="900" kern="0" dirty="0" err="1"/>
              <a:t>spf</a:t>
            </a:r>
            <a:r>
              <a:rPr lang="en-GB" sz="900" kern="0" dirty="0"/>
              <a:t> (blue), we can see that the productivity ratio is higher by about 10%. This is vital information to have. Choosing a 12 </a:t>
            </a:r>
            <a:r>
              <a:rPr lang="en-GB" sz="900" kern="0" dirty="0" err="1"/>
              <a:t>spf</a:t>
            </a:r>
            <a:r>
              <a:rPr lang="en-GB" sz="900" kern="0" dirty="0"/>
              <a:t> system will deliver 10% more production. What is the cost benefit? The perforating system may be slightly more expensive, but the bulk of the cost of perforating is tied up in the completion of the well and rig time. Further examination of this plot shows that increasing the shot density of the 5 </a:t>
            </a:r>
            <a:r>
              <a:rPr lang="en-GB" sz="900" kern="0" dirty="0" err="1"/>
              <a:t>spf</a:t>
            </a:r>
            <a:r>
              <a:rPr lang="en-GB" sz="900" kern="0" dirty="0"/>
              <a:t> system can deliver further production. But how do we do that? We can shoot the same interval twice to give us an effective shot density of 10 </a:t>
            </a:r>
            <a:r>
              <a:rPr lang="en-GB" sz="900" kern="0" dirty="0" err="1"/>
              <a:t>spf</a:t>
            </a:r>
            <a:r>
              <a:rPr lang="en-GB" sz="900" kern="0" dirty="0"/>
              <a:t>. This will improve the productivity ratio a further 5%. Double shooting is a technique that has been successfully used. It is easy to do on Wireline, but will double the number of perforating runs. It is also feasible to double shoot on TCP, but more complicated and involves repositioning the string. An option not usually considered is to shoot first with Wireline and then follow up with TCP.</a:t>
            </a:r>
          </a:p>
          <a:p>
            <a:pPr>
              <a:spcBef>
                <a:spcPct val="20000"/>
              </a:spcBef>
              <a:defRPr/>
            </a:pPr>
            <a:endParaRPr lang="en-GB" sz="900" kern="0" dirty="0"/>
          </a:p>
          <a:p>
            <a:pPr>
              <a:spcBef>
                <a:spcPct val="20000"/>
              </a:spcBef>
              <a:defRPr/>
            </a:pPr>
            <a:r>
              <a:rPr lang="en-GB" sz="900" kern="0" dirty="0"/>
              <a:t>In summary, the focus should be on increasing shot density whenever possible and sensitivity models will show the benefit. Note that this becomes more important in highly laminated formations.</a:t>
            </a:r>
          </a:p>
          <a:p>
            <a:pPr eaLnBrk="1" hangingPunct="1">
              <a:defRPr/>
            </a:pPr>
            <a:endParaRPr lang="en-US" dirty="0" smtClean="0"/>
          </a:p>
        </p:txBody>
      </p:sp>
    </p:spTree>
    <p:extLst>
      <p:ext uri="{BB962C8B-B14F-4D97-AF65-F5344CB8AC3E}">
        <p14:creationId xmlns:p14="http://schemas.microsoft.com/office/powerpoint/2010/main" val="3054599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bg1"/>
                </a:solidFill>
                <a:latin typeface="Arial" charset="0"/>
                <a:ea typeface="ヒラギノ角ゴ Pro W3" pitchFamily="8" charset="-128"/>
              </a:defRPr>
            </a:lvl1pPr>
            <a:lvl2pPr marL="797260" indent="-306638">
              <a:defRPr sz="2600">
                <a:solidFill>
                  <a:schemeClr val="bg1"/>
                </a:solidFill>
                <a:latin typeface="Arial" charset="0"/>
                <a:ea typeface="ヒラギノ角ゴ Pro W3" pitchFamily="8" charset="-128"/>
              </a:defRPr>
            </a:lvl2pPr>
            <a:lvl3pPr marL="1226553" indent="-245311">
              <a:defRPr sz="2600">
                <a:solidFill>
                  <a:schemeClr val="bg1"/>
                </a:solidFill>
                <a:latin typeface="Arial" charset="0"/>
                <a:ea typeface="ヒラギノ角ゴ Pro W3" pitchFamily="8" charset="-128"/>
              </a:defRPr>
            </a:lvl3pPr>
            <a:lvl4pPr marL="1717175" indent="-245311">
              <a:defRPr sz="2600">
                <a:solidFill>
                  <a:schemeClr val="bg1"/>
                </a:solidFill>
                <a:latin typeface="Arial" charset="0"/>
                <a:ea typeface="ヒラギノ角ゴ Pro W3" pitchFamily="8" charset="-128"/>
              </a:defRPr>
            </a:lvl4pPr>
            <a:lvl5pPr marL="2207796" indent="-245311">
              <a:defRPr sz="2600">
                <a:solidFill>
                  <a:schemeClr val="bg1"/>
                </a:solidFill>
                <a:latin typeface="Arial" charset="0"/>
                <a:ea typeface="ヒラギノ角ゴ Pro W3" pitchFamily="8" charset="-128"/>
              </a:defRPr>
            </a:lvl5pPr>
            <a:lvl6pPr marL="2698417" indent="-245311" eaLnBrk="0" fontAlgn="base" hangingPunct="0">
              <a:spcBef>
                <a:spcPct val="0"/>
              </a:spcBef>
              <a:spcAft>
                <a:spcPct val="0"/>
              </a:spcAft>
              <a:defRPr sz="2600">
                <a:solidFill>
                  <a:schemeClr val="bg1"/>
                </a:solidFill>
                <a:latin typeface="Arial" charset="0"/>
                <a:ea typeface="ヒラギノ角ゴ Pro W3" pitchFamily="8" charset="-128"/>
              </a:defRPr>
            </a:lvl6pPr>
            <a:lvl7pPr marL="3189039" indent="-245311" eaLnBrk="0" fontAlgn="base" hangingPunct="0">
              <a:spcBef>
                <a:spcPct val="0"/>
              </a:spcBef>
              <a:spcAft>
                <a:spcPct val="0"/>
              </a:spcAft>
              <a:defRPr sz="2600">
                <a:solidFill>
                  <a:schemeClr val="bg1"/>
                </a:solidFill>
                <a:latin typeface="Arial" charset="0"/>
                <a:ea typeface="ヒラギノ角ゴ Pro W3" pitchFamily="8" charset="-128"/>
              </a:defRPr>
            </a:lvl7pPr>
            <a:lvl8pPr marL="3679660" indent="-245311" eaLnBrk="0" fontAlgn="base" hangingPunct="0">
              <a:spcBef>
                <a:spcPct val="0"/>
              </a:spcBef>
              <a:spcAft>
                <a:spcPct val="0"/>
              </a:spcAft>
              <a:defRPr sz="2600">
                <a:solidFill>
                  <a:schemeClr val="bg1"/>
                </a:solidFill>
                <a:latin typeface="Arial" charset="0"/>
                <a:ea typeface="ヒラギノ角ゴ Pro W3" pitchFamily="8" charset="-128"/>
              </a:defRPr>
            </a:lvl8pPr>
            <a:lvl9pPr marL="4170281" indent="-245311" eaLnBrk="0" fontAlgn="base" hangingPunct="0">
              <a:spcBef>
                <a:spcPct val="0"/>
              </a:spcBef>
              <a:spcAft>
                <a:spcPct val="0"/>
              </a:spcAft>
              <a:defRPr sz="2600">
                <a:solidFill>
                  <a:schemeClr val="bg1"/>
                </a:solidFill>
                <a:latin typeface="Arial" charset="0"/>
                <a:ea typeface="ヒラギノ角ゴ Pro W3" pitchFamily="8" charset="-128"/>
              </a:defRPr>
            </a:lvl9pPr>
          </a:lstStyle>
          <a:p>
            <a:fld id="{FC77A808-0549-4B86-A0A9-4708A598BEF6}" type="slidenum">
              <a:rPr lang="en-US" altLang="en-US" sz="1300"/>
              <a:pPr/>
              <a:t>26</a:t>
            </a:fld>
            <a:endParaRPr lang="en-US" altLang="en-US" sz="130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p:txBody>
          <a:bodyPr/>
          <a:lstStyle/>
          <a:p>
            <a:pPr>
              <a:spcBef>
                <a:spcPct val="20000"/>
              </a:spcBef>
              <a:defRPr/>
            </a:pPr>
            <a:r>
              <a:rPr lang="en-GB" sz="900" kern="0" dirty="0"/>
              <a:t>As an example, 4 ½” guns can be loaded with two sizes of shaped charges. One is a large high explosive load shaped charge usually containing in the range of 38 to 45 gm of explosive. The maximum number of shaped charges that can fit inside the carrier is 5 </a:t>
            </a:r>
            <a:r>
              <a:rPr lang="en-GB" sz="900" kern="0" dirty="0" err="1"/>
              <a:t>spf</a:t>
            </a:r>
            <a:r>
              <a:rPr lang="en-GB" sz="900" kern="0" dirty="0"/>
              <a:t>. This is limited by the physical size of the shaped charge. We can fit smaller shaped charges into this gun at a higher shot density. Typically we use a shaped charge containing about 20 gm of explosive that fits at 12 </a:t>
            </a:r>
            <a:r>
              <a:rPr lang="en-GB" sz="900" kern="0" dirty="0" err="1"/>
              <a:t>spf</a:t>
            </a:r>
            <a:r>
              <a:rPr lang="en-GB" sz="900" kern="0" dirty="0"/>
              <a:t>. The effective phase angle of the two systems is usually 60 or 72 </a:t>
            </a:r>
            <a:r>
              <a:rPr lang="en-GB" sz="900" kern="0" dirty="0" err="1"/>
              <a:t>deg</a:t>
            </a:r>
            <a:r>
              <a:rPr lang="en-GB" sz="900" kern="0" dirty="0"/>
              <a:t> for the larger charge and 45 </a:t>
            </a:r>
            <a:r>
              <a:rPr lang="en-GB" sz="900" kern="0" dirty="0" err="1"/>
              <a:t>deg</a:t>
            </a:r>
            <a:r>
              <a:rPr lang="en-GB" sz="900" kern="0" dirty="0"/>
              <a:t> for the smaller one. The larger shaped charge will shoot deeper into the formation. But will the production be higher? Remember Brooks equation. Once penetration goes beyond the formation damage, then perforation efficiency can be improved by increasing shot density. The trade off between shot density and penetration can be shown graphically in the sensitivity plot shown. Here we show Productivity Ratio (the ratio of production from a perforated completion compared to undamaged open hole) versus the effective shot density. The red curve is the 5 </a:t>
            </a:r>
            <a:r>
              <a:rPr lang="en-GB" sz="900" kern="0" dirty="0" err="1"/>
              <a:t>spf</a:t>
            </a:r>
            <a:r>
              <a:rPr lang="en-GB" sz="900" kern="0" dirty="0"/>
              <a:t> gun and blue curve 12 </a:t>
            </a:r>
            <a:r>
              <a:rPr lang="en-GB" sz="900" kern="0" dirty="0" err="1"/>
              <a:t>spf</a:t>
            </a:r>
            <a:r>
              <a:rPr lang="en-GB" sz="900" kern="0" dirty="0"/>
              <a:t>. The red curve is above the blue because of the impact of penetration on productivity. However, if we compare 5 </a:t>
            </a:r>
            <a:r>
              <a:rPr lang="en-GB" sz="900" kern="0" dirty="0" err="1"/>
              <a:t>spf</a:t>
            </a:r>
            <a:r>
              <a:rPr lang="en-GB" sz="900" kern="0" dirty="0"/>
              <a:t> (red) and 12 </a:t>
            </a:r>
            <a:r>
              <a:rPr lang="en-GB" sz="900" kern="0" dirty="0" err="1"/>
              <a:t>spf</a:t>
            </a:r>
            <a:r>
              <a:rPr lang="en-GB" sz="900" kern="0" dirty="0"/>
              <a:t> (blue), we can see that the productivity ratio is higher by about 10%. This is vital information to have. Choosing a 12 </a:t>
            </a:r>
            <a:r>
              <a:rPr lang="en-GB" sz="900" kern="0" dirty="0" err="1"/>
              <a:t>spf</a:t>
            </a:r>
            <a:r>
              <a:rPr lang="en-GB" sz="900" kern="0" dirty="0"/>
              <a:t> system will deliver 10% more production. What is the cost benefit? The perforating system may be slightly more expensive, but the bulk of the cost of perforating is tied up in the completion of the well and rig time. Further examination of this plot shows that increasing the shot density of the 5 </a:t>
            </a:r>
            <a:r>
              <a:rPr lang="en-GB" sz="900" kern="0" dirty="0" err="1"/>
              <a:t>spf</a:t>
            </a:r>
            <a:r>
              <a:rPr lang="en-GB" sz="900" kern="0" dirty="0"/>
              <a:t> system can deliver further production. But how do we do that? We can shoot the same interval twice to give us an effective shot density of 10 </a:t>
            </a:r>
            <a:r>
              <a:rPr lang="en-GB" sz="900" kern="0" dirty="0" err="1"/>
              <a:t>spf</a:t>
            </a:r>
            <a:r>
              <a:rPr lang="en-GB" sz="900" kern="0" dirty="0"/>
              <a:t>. This will improve the productivity ratio a further 5%. Double shooting is a technique that has been successfully used. It is easy to do on Wireline, but will double the number of perforating runs. It is also feasible to double shoot on TCP, but more complicated and involves repositioning the string. An option not usually considered is to shoot first with Wireline and then follow up with TCP.</a:t>
            </a:r>
          </a:p>
          <a:p>
            <a:pPr>
              <a:spcBef>
                <a:spcPct val="20000"/>
              </a:spcBef>
              <a:defRPr/>
            </a:pPr>
            <a:endParaRPr lang="en-GB" sz="900" kern="0" dirty="0"/>
          </a:p>
          <a:p>
            <a:pPr>
              <a:spcBef>
                <a:spcPct val="20000"/>
              </a:spcBef>
              <a:defRPr/>
            </a:pPr>
            <a:r>
              <a:rPr lang="en-GB" sz="900" kern="0" dirty="0"/>
              <a:t>In summary, the focus should be on increasing shot density whenever possible and sensitivity models will show the benefit. Note that this becomes more important in highly laminated formations.</a:t>
            </a:r>
          </a:p>
          <a:p>
            <a:pPr eaLnBrk="1" hangingPunct="1">
              <a:defRPr/>
            </a:pPr>
            <a:endParaRPr lang="en-US" dirty="0" smtClean="0"/>
          </a:p>
        </p:txBody>
      </p:sp>
    </p:spTree>
    <p:extLst>
      <p:ext uri="{BB962C8B-B14F-4D97-AF65-F5344CB8AC3E}">
        <p14:creationId xmlns:p14="http://schemas.microsoft.com/office/powerpoint/2010/main" val="3467592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bg1"/>
                </a:solidFill>
                <a:latin typeface="Arial" charset="0"/>
                <a:ea typeface="ヒラギノ角ゴ Pro W3" pitchFamily="8" charset="-128"/>
              </a:defRPr>
            </a:lvl1pPr>
            <a:lvl2pPr marL="797260" indent="-306638">
              <a:defRPr sz="2600">
                <a:solidFill>
                  <a:schemeClr val="bg1"/>
                </a:solidFill>
                <a:latin typeface="Arial" charset="0"/>
                <a:ea typeface="ヒラギノ角ゴ Pro W3" pitchFamily="8" charset="-128"/>
              </a:defRPr>
            </a:lvl2pPr>
            <a:lvl3pPr marL="1226553" indent="-245311">
              <a:defRPr sz="2600">
                <a:solidFill>
                  <a:schemeClr val="bg1"/>
                </a:solidFill>
                <a:latin typeface="Arial" charset="0"/>
                <a:ea typeface="ヒラギノ角ゴ Pro W3" pitchFamily="8" charset="-128"/>
              </a:defRPr>
            </a:lvl3pPr>
            <a:lvl4pPr marL="1717175" indent="-245311">
              <a:defRPr sz="2600">
                <a:solidFill>
                  <a:schemeClr val="bg1"/>
                </a:solidFill>
                <a:latin typeface="Arial" charset="0"/>
                <a:ea typeface="ヒラギノ角ゴ Pro W3" pitchFamily="8" charset="-128"/>
              </a:defRPr>
            </a:lvl4pPr>
            <a:lvl5pPr marL="2207796" indent="-245311">
              <a:defRPr sz="2600">
                <a:solidFill>
                  <a:schemeClr val="bg1"/>
                </a:solidFill>
                <a:latin typeface="Arial" charset="0"/>
                <a:ea typeface="ヒラギノ角ゴ Pro W3" pitchFamily="8" charset="-128"/>
              </a:defRPr>
            </a:lvl5pPr>
            <a:lvl6pPr marL="2698417" indent="-245311" eaLnBrk="0" fontAlgn="base" hangingPunct="0">
              <a:spcBef>
                <a:spcPct val="0"/>
              </a:spcBef>
              <a:spcAft>
                <a:spcPct val="0"/>
              </a:spcAft>
              <a:defRPr sz="2600">
                <a:solidFill>
                  <a:schemeClr val="bg1"/>
                </a:solidFill>
                <a:latin typeface="Arial" charset="0"/>
                <a:ea typeface="ヒラギノ角ゴ Pro W3" pitchFamily="8" charset="-128"/>
              </a:defRPr>
            </a:lvl6pPr>
            <a:lvl7pPr marL="3189039" indent="-245311" eaLnBrk="0" fontAlgn="base" hangingPunct="0">
              <a:spcBef>
                <a:spcPct val="0"/>
              </a:spcBef>
              <a:spcAft>
                <a:spcPct val="0"/>
              </a:spcAft>
              <a:defRPr sz="2600">
                <a:solidFill>
                  <a:schemeClr val="bg1"/>
                </a:solidFill>
                <a:latin typeface="Arial" charset="0"/>
                <a:ea typeface="ヒラギノ角ゴ Pro W3" pitchFamily="8" charset="-128"/>
              </a:defRPr>
            </a:lvl7pPr>
            <a:lvl8pPr marL="3679660" indent="-245311" eaLnBrk="0" fontAlgn="base" hangingPunct="0">
              <a:spcBef>
                <a:spcPct val="0"/>
              </a:spcBef>
              <a:spcAft>
                <a:spcPct val="0"/>
              </a:spcAft>
              <a:defRPr sz="2600">
                <a:solidFill>
                  <a:schemeClr val="bg1"/>
                </a:solidFill>
                <a:latin typeface="Arial" charset="0"/>
                <a:ea typeface="ヒラギノ角ゴ Pro W3" pitchFamily="8" charset="-128"/>
              </a:defRPr>
            </a:lvl8pPr>
            <a:lvl9pPr marL="4170281" indent="-245311" eaLnBrk="0" fontAlgn="base" hangingPunct="0">
              <a:spcBef>
                <a:spcPct val="0"/>
              </a:spcBef>
              <a:spcAft>
                <a:spcPct val="0"/>
              </a:spcAft>
              <a:defRPr sz="2600">
                <a:solidFill>
                  <a:schemeClr val="bg1"/>
                </a:solidFill>
                <a:latin typeface="Arial" charset="0"/>
                <a:ea typeface="ヒラギノ角ゴ Pro W3" pitchFamily="8" charset="-128"/>
              </a:defRPr>
            </a:lvl9pPr>
          </a:lstStyle>
          <a:p>
            <a:fld id="{FC77A808-0549-4B86-A0A9-4708A598BEF6}" type="slidenum">
              <a:rPr lang="en-US" altLang="en-US" sz="1300"/>
              <a:pPr/>
              <a:t>27</a:t>
            </a:fld>
            <a:endParaRPr lang="en-US" altLang="en-US" sz="130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p:txBody>
          <a:bodyPr/>
          <a:lstStyle/>
          <a:p>
            <a:pPr eaLnBrk="1" hangingPunct="1">
              <a:defRPr/>
            </a:pPr>
            <a:r>
              <a:rPr lang="en-US" dirty="0" smtClean="0"/>
              <a:t>The</a:t>
            </a:r>
            <a:r>
              <a:rPr lang="en-US" baseline="0" dirty="0" smtClean="0"/>
              <a:t> question often asked is how deep is deep enough? We know that we need to shoot beyond formation damage, but how do we measure this? Resistivity logs will help us understand fluid invasion. Mud filtrate will seep into the porous rocks before a sound filter cake is built up. This may change the relative permeability of the reservoir rocks, so some companies advocate shooting beyond the invasion zone. SPE 101082 shows an example of an invasion profile determined by Shell. Advanced sonic tools can measure the change in sonic velocities around the wellbore and at different  depths into the surrounding rock. SPE 112862 shows an example where the altered zones are clearly visible (darker red </a:t>
            </a:r>
            <a:r>
              <a:rPr lang="en-US" baseline="0" dirty="0" err="1" smtClean="0"/>
              <a:t>colours</a:t>
            </a:r>
            <a:r>
              <a:rPr lang="en-US" baseline="0" dirty="0" smtClean="0"/>
              <a:t>). These are interpreted as severe damage out to a depth of about 5”. So from log data we can determine, as a minimum, how far we need to shoot. So do we just chose a shaped charge from API RP 19B section 1 concrete data? No, we need to know the penetration in rock under </a:t>
            </a:r>
            <a:r>
              <a:rPr lang="en-US" baseline="0" dirty="0" err="1" smtClean="0"/>
              <a:t>downhole</a:t>
            </a:r>
            <a:r>
              <a:rPr lang="en-US" baseline="0" dirty="0" smtClean="0"/>
              <a:t> conditions.</a:t>
            </a:r>
            <a:endParaRPr lang="en-US" dirty="0" smtClean="0"/>
          </a:p>
        </p:txBody>
      </p:sp>
    </p:spTree>
    <p:extLst>
      <p:ext uri="{BB962C8B-B14F-4D97-AF65-F5344CB8AC3E}">
        <p14:creationId xmlns:p14="http://schemas.microsoft.com/office/powerpoint/2010/main" val="1039660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bg1"/>
                </a:solidFill>
                <a:latin typeface="Arial" charset="0"/>
                <a:ea typeface="ヒラギノ角ゴ Pro W3" pitchFamily="8" charset="-128"/>
              </a:defRPr>
            </a:lvl1pPr>
            <a:lvl2pPr marL="797260" indent="-306638">
              <a:defRPr sz="2600">
                <a:solidFill>
                  <a:schemeClr val="bg1"/>
                </a:solidFill>
                <a:latin typeface="Arial" charset="0"/>
                <a:ea typeface="ヒラギノ角ゴ Pro W3" pitchFamily="8" charset="-128"/>
              </a:defRPr>
            </a:lvl2pPr>
            <a:lvl3pPr marL="1226553" indent="-245311">
              <a:defRPr sz="2600">
                <a:solidFill>
                  <a:schemeClr val="bg1"/>
                </a:solidFill>
                <a:latin typeface="Arial" charset="0"/>
                <a:ea typeface="ヒラギノ角ゴ Pro W3" pitchFamily="8" charset="-128"/>
              </a:defRPr>
            </a:lvl3pPr>
            <a:lvl4pPr marL="1717175" indent="-245311">
              <a:defRPr sz="2600">
                <a:solidFill>
                  <a:schemeClr val="bg1"/>
                </a:solidFill>
                <a:latin typeface="Arial" charset="0"/>
                <a:ea typeface="ヒラギノ角ゴ Pro W3" pitchFamily="8" charset="-128"/>
              </a:defRPr>
            </a:lvl4pPr>
            <a:lvl5pPr marL="2207796" indent="-245311">
              <a:defRPr sz="2600">
                <a:solidFill>
                  <a:schemeClr val="bg1"/>
                </a:solidFill>
                <a:latin typeface="Arial" charset="0"/>
                <a:ea typeface="ヒラギノ角ゴ Pro W3" pitchFamily="8" charset="-128"/>
              </a:defRPr>
            </a:lvl5pPr>
            <a:lvl6pPr marL="2698417" indent="-245311" eaLnBrk="0" fontAlgn="base" hangingPunct="0">
              <a:spcBef>
                <a:spcPct val="0"/>
              </a:spcBef>
              <a:spcAft>
                <a:spcPct val="0"/>
              </a:spcAft>
              <a:defRPr sz="2600">
                <a:solidFill>
                  <a:schemeClr val="bg1"/>
                </a:solidFill>
                <a:latin typeface="Arial" charset="0"/>
                <a:ea typeface="ヒラギノ角ゴ Pro W3" pitchFamily="8" charset="-128"/>
              </a:defRPr>
            </a:lvl6pPr>
            <a:lvl7pPr marL="3189039" indent="-245311" eaLnBrk="0" fontAlgn="base" hangingPunct="0">
              <a:spcBef>
                <a:spcPct val="0"/>
              </a:spcBef>
              <a:spcAft>
                <a:spcPct val="0"/>
              </a:spcAft>
              <a:defRPr sz="2600">
                <a:solidFill>
                  <a:schemeClr val="bg1"/>
                </a:solidFill>
                <a:latin typeface="Arial" charset="0"/>
                <a:ea typeface="ヒラギノ角ゴ Pro W3" pitchFamily="8" charset="-128"/>
              </a:defRPr>
            </a:lvl7pPr>
            <a:lvl8pPr marL="3679660" indent="-245311" eaLnBrk="0" fontAlgn="base" hangingPunct="0">
              <a:spcBef>
                <a:spcPct val="0"/>
              </a:spcBef>
              <a:spcAft>
                <a:spcPct val="0"/>
              </a:spcAft>
              <a:defRPr sz="2600">
                <a:solidFill>
                  <a:schemeClr val="bg1"/>
                </a:solidFill>
                <a:latin typeface="Arial" charset="0"/>
                <a:ea typeface="ヒラギノ角ゴ Pro W3" pitchFamily="8" charset="-128"/>
              </a:defRPr>
            </a:lvl8pPr>
            <a:lvl9pPr marL="4170281" indent="-245311" eaLnBrk="0" fontAlgn="base" hangingPunct="0">
              <a:spcBef>
                <a:spcPct val="0"/>
              </a:spcBef>
              <a:spcAft>
                <a:spcPct val="0"/>
              </a:spcAft>
              <a:defRPr sz="2600">
                <a:solidFill>
                  <a:schemeClr val="bg1"/>
                </a:solidFill>
                <a:latin typeface="Arial" charset="0"/>
                <a:ea typeface="ヒラギノ角ゴ Pro W3" pitchFamily="8" charset="-128"/>
              </a:defRPr>
            </a:lvl9pPr>
          </a:lstStyle>
          <a:p>
            <a:fld id="{FC77A808-0549-4B86-A0A9-4708A598BEF6}" type="slidenum">
              <a:rPr lang="en-US" altLang="en-US" sz="1300"/>
              <a:pPr/>
              <a:t>28</a:t>
            </a:fld>
            <a:endParaRPr lang="en-US" altLang="en-US" sz="130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p:txBody>
          <a:bodyPr/>
          <a:lstStyle/>
          <a:p>
            <a:pPr eaLnBrk="1" hangingPunct="1">
              <a:defRPr/>
            </a:pPr>
            <a:r>
              <a:rPr lang="en-US" dirty="0" smtClean="0"/>
              <a:t>The</a:t>
            </a:r>
            <a:r>
              <a:rPr lang="en-US" baseline="0" dirty="0" smtClean="0"/>
              <a:t> question often asked is how deep is deep enough? We know that we need to shoot beyond formation damage, but how do we measure this? Resistivity logs will help us understand fluid invasion. Mud filtrate will seep into the porous rocks before a sound filter cake is built up. This may change the relative permeability of the reservoir rocks, so some companies advocate shooting beyond the invasion zone. SPE 101082 shows an example of an invasion profile determined by Shell. Advanced sonic tools can measure the change in sonic velocities around the wellbore and at different  depths into the surrounding rock. SPE 112862 shows an example where the altered zones are clearly visible (darker red </a:t>
            </a:r>
            <a:r>
              <a:rPr lang="en-US" baseline="0" dirty="0" err="1" smtClean="0"/>
              <a:t>colours</a:t>
            </a:r>
            <a:r>
              <a:rPr lang="en-US" baseline="0" dirty="0" smtClean="0"/>
              <a:t>). These are interpreted as severe damage out to a depth of about 5”. So from log data we can determine, as a minimum, how far we need to shoot. So do we just chose a shaped charge from API RP 19B section 1 concrete data? No, we need to know the penetration in rock under </a:t>
            </a:r>
            <a:r>
              <a:rPr lang="en-US" baseline="0" dirty="0" err="1" smtClean="0"/>
              <a:t>downhole</a:t>
            </a:r>
            <a:r>
              <a:rPr lang="en-US" baseline="0" dirty="0" smtClean="0"/>
              <a:t> conditions.</a:t>
            </a:r>
            <a:endParaRPr lang="en-US" dirty="0" smtClean="0"/>
          </a:p>
        </p:txBody>
      </p:sp>
    </p:spTree>
    <p:extLst>
      <p:ext uri="{BB962C8B-B14F-4D97-AF65-F5344CB8AC3E}">
        <p14:creationId xmlns:p14="http://schemas.microsoft.com/office/powerpoint/2010/main" val="2629205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bg1"/>
                </a:solidFill>
                <a:latin typeface="Arial" charset="0"/>
                <a:ea typeface="ヒラギノ角ゴ Pro W3" pitchFamily="8" charset="-128"/>
              </a:defRPr>
            </a:lvl1pPr>
            <a:lvl2pPr marL="797260" indent="-306638">
              <a:defRPr sz="2600">
                <a:solidFill>
                  <a:schemeClr val="bg1"/>
                </a:solidFill>
                <a:latin typeface="Arial" charset="0"/>
                <a:ea typeface="ヒラギノ角ゴ Pro W3" pitchFamily="8" charset="-128"/>
              </a:defRPr>
            </a:lvl2pPr>
            <a:lvl3pPr marL="1226553" indent="-245311">
              <a:defRPr sz="2600">
                <a:solidFill>
                  <a:schemeClr val="bg1"/>
                </a:solidFill>
                <a:latin typeface="Arial" charset="0"/>
                <a:ea typeface="ヒラギノ角ゴ Pro W3" pitchFamily="8" charset="-128"/>
              </a:defRPr>
            </a:lvl3pPr>
            <a:lvl4pPr marL="1717175" indent="-245311">
              <a:defRPr sz="2600">
                <a:solidFill>
                  <a:schemeClr val="bg1"/>
                </a:solidFill>
                <a:latin typeface="Arial" charset="0"/>
                <a:ea typeface="ヒラギノ角ゴ Pro W3" pitchFamily="8" charset="-128"/>
              </a:defRPr>
            </a:lvl4pPr>
            <a:lvl5pPr marL="2207796" indent="-245311">
              <a:defRPr sz="2600">
                <a:solidFill>
                  <a:schemeClr val="bg1"/>
                </a:solidFill>
                <a:latin typeface="Arial" charset="0"/>
                <a:ea typeface="ヒラギノ角ゴ Pro W3" pitchFamily="8" charset="-128"/>
              </a:defRPr>
            </a:lvl5pPr>
            <a:lvl6pPr marL="2698417" indent="-245311" eaLnBrk="0" fontAlgn="base" hangingPunct="0">
              <a:spcBef>
                <a:spcPct val="0"/>
              </a:spcBef>
              <a:spcAft>
                <a:spcPct val="0"/>
              </a:spcAft>
              <a:defRPr sz="2600">
                <a:solidFill>
                  <a:schemeClr val="bg1"/>
                </a:solidFill>
                <a:latin typeface="Arial" charset="0"/>
                <a:ea typeface="ヒラギノ角ゴ Pro W3" pitchFamily="8" charset="-128"/>
              </a:defRPr>
            </a:lvl6pPr>
            <a:lvl7pPr marL="3189039" indent="-245311" eaLnBrk="0" fontAlgn="base" hangingPunct="0">
              <a:spcBef>
                <a:spcPct val="0"/>
              </a:spcBef>
              <a:spcAft>
                <a:spcPct val="0"/>
              </a:spcAft>
              <a:defRPr sz="2600">
                <a:solidFill>
                  <a:schemeClr val="bg1"/>
                </a:solidFill>
                <a:latin typeface="Arial" charset="0"/>
                <a:ea typeface="ヒラギノ角ゴ Pro W3" pitchFamily="8" charset="-128"/>
              </a:defRPr>
            </a:lvl7pPr>
            <a:lvl8pPr marL="3679660" indent="-245311" eaLnBrk="0" fontAlgn="base" hangingPunct="0">
              <a:spcBef>
                <a:spcPct val="0"/>
              </a:spcBef>
              <a:spcAft>
                <a:spcPct val="0"/>
              </a:spcAft>
              <a:defRPr sz="2600">
                <a:solidFill>
                  <a:schemeClr val="bg1"/>
                </a:solidFill>
                <a:latin typeface="Arial" charset="0"/>
                <a:ea typeface="ヒラギノ角ゴ Pro W3" pitchFamily="8" charset="-128"/>
              </a:defRPr>
            </a:lvl8pPr>
            <a:lvl9pPr marL="4170281" indent="-245311" eaLnBrk="0" fontAlgn="base" hangingPunct="0">
              <a:spcBef>
                <a:spcPct val="0"/>
              </a:spcBef>
              <a:spcAft>
                <a:spcPct val="0"/>
              </a:spcAft>
              <a:defRPr sz="2600">
                <a:solidFill>
                  <a:schemeClr val="bg1"/>
                </a:solidFill>
                <a:latin typeface="Arial" charset="0"/>
                <a:ea typeface="ヒラギノ角ゴ Pro W3" pitchFamily="8" charset="-128"/>
              </a:defRPr>
            </a:lvl9pPr>
          </a:lstStyle>
          <a:p>
            <a:fld id="{FC77A808-0549-4B86-A0A9-4708A598BEF6}" type="slidenum">
              <a:rPr lang="en-US" altLang="en-US" sz="1300"/>
              <a:pPr/>
              <a:t>29</a:t>
            </a:fld>
            <a:endParaRPr lang="en-US" altLang="en-US" sz="130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p:txBody>
          <a:bodyPr>
            <a:normAutofit fontScale="92500" lnSpcReduction="20000"/>
          </a:bodyPr>
          <a:lstStyle/>
          <a:p>
            <a:pPr eaLnBrk="1" hangingPunct="1">
              <a:defRPr/>
            </a:pPr>
            <a:r>
              <a:rPr lang="en-US" dirty="0" smtClean="0"/>
              <a:t>Penetration</a:t>
            </a:r>
            <a:r>
              <a:rPr lang="en-US" baseline="0" dirty="0" smtClean="0"/>
              <a:t> depends on the type of rock (Sandstone, Carbonate), strength of that rock (unconfined compressive strength) and the confining stress that the rock is under. In the </a:t>
            </a:r>
            <a:r>
              <a:rPr lang="en-US" baseline="0" dirty="0" err="1" smtClean="0"/>
              <a:t>mide</a:t>
            </a:r>
            <a:r>
              <a:rPr lang="en-US" baseline="0" dirty="0" smtClean="0"/>
              <a:t> 1990’s there was a trend away from testing shaped charges in rock and a focus on concrete. There were various reasons for this. However, more recently the focus has flipped back to testing in stressed rock as the industry realized that the conversion models between concrete and rock were no longer valid. It is also well known that it is possible to custom design a shaped charge and optimize its performance for a particular rock. So it is now vital to characterize a shaped charge over a range of rocks and stresses. The plot shows the characteristics of a 3 ½” shaped charge. Rock strength and stress are combined into a function called the Ballistic Indicator Function. References can be found in SPE 151846 showing the influence of stress (confining pressure, porosity and pore pressure) and rock strength. We should be clear, that the behavior of rocks under impact of hyper velocity metallic jets is not the same as the behavior under quasi-static stress such as hydraulic fracturing. Hence some of the definitions of stress are not the same as </a:t>
            </a:r>
            <a:r>
              <a:rPr lang="en-US" baseline="0" dirty="0" err="1" smtClean="0"/>
              <a:t>Geomechanic</a:t>
            </a:r>
            <a:r>
              <a:rPr lang="en-US" baseline="0" dirty="0" smtClean="0"/>
              <a:t> definitions.</a:t>
            </a:r>
          </a:p>
          <a:p>
            <a:pPr eaLnBrk="1" hangingPunct="1">
              <a:defRPr/>
            </a:pPr>
            <a:endParaRPr lang="en-US" baseline="0" dirty="0" smtClean="0"/>
          </a:p>
          <a:p>
            <a:pPr eaLnBrk="1" hangingPunct="1">
              <a:defRPr/>
            </a:pPr>
            <a:r>
              <a:rPr lang="en-US" baseline="0" dirty="0" smtClean="0"/>
              <a:t>The graphs shows penetration in a weaker rock such as Castle Gate, under moderate confining pressure (4000 psi) is about 22 “. In Berea sandstone at moderate pressure the penetration is about 17”. On the far right are two rock stress combinations. One is Berea sandstone confined at 20,000 psi and the other is a hard rock, Nugget Sandstone, confined at 4000 psi. The penetration is about the same at 7 to 8”.</a:t>
            </a:r>
          </a:p>
          <a:p>
            <a:pPr eaLnBrk="1" hangingPunct="1">
              <a:defRPr/>
            </a:pPr>
            <a:endParaRPr lang="en-US" baseline="0" dirty="0" smtClean="0"/>
          </a:p>
          <a:p>
            <a:pPr eaLnBrk="1" hangingPunct="1">
              <a:defRPr/>
            </a:pPr>
            <a:r>
              <a:rPr lang="en-US" baseline="0" dirty="0" smtClean="0"/>
              <a:t>At much higher strengths penetration does not go to zero, but asymptotes out to a minimum value.</a:t>
            </a:r>
          </a:p>
          <a:p>
            <a:pPr eaLnBrk="1" hangingPunct="1">
              <a:defRPr/>
            </a:pPr>
            <a:endParaRPr lang="en-US" baseline="0" dirty="0" smtClean="0"/>
          </a:p>
          <a:p>
            <a:pPr eaLnBrk="1" hangingPunct="1">
              <a:defRPr/>
            </a:pPr>
            <a:r>
              <a:rPr lang="en-US" baseline="0" dirty="0" smtClean="0"/>
              <a:t>For our new models, we can describe the curve with a reference depth of penetration (</a:t>
            </a:r>
            <a:r>
              <a:rPr lang="en-US" baseline="0" dirty="0" err="1" smtClean="0"/>
              <a:t>DoP</a:t>
            </a:r>
            <a:r>
              <a:rPr lang="en-US" baseline="0" dirty="0" smtClean="0"/>
              <a:t> ref) and a reference exponent (alpha zero). So now we can predict </a:t>
            </a:r>
            <a:r>
              <a:rPr lang="en-US" baseline="0" dirty="0" err="1" smtClean="0"/>
              <a:t>downhole</a:t>
            </a:r>
            <a:r>
              <a:rPr lang="en-US" baseline="0" dirty="0" smtClean="0"/>
              <a:t> penetration knowing the rock type, rock strength, stress and porosity.</a:t>
            </a:r>
          </a:p>
          <a:p>
            <a:pPr eaLnBrk="1" hangingPunct="1">
              <a:defRPr/>
            </a:pPr>
            <a:endParaRPr lang="en-US" baseline="0" dirty="0" smtClean="0"/>
          </a:p>
          <a:p>
            <a:pPr eaLnBrk="1" hangingPunct="1">
              <a:defRPr/>
            </a:pPr>
            <a:r>
              <a:rPr lang="en-US" baseline="0" dirty="0" smtClean="0"/>
              <a:t>Just to repeat, references to the penetration model now used can be found in SPE 151846.</a:t>
            </a:r>
            <a:endParaRPr lang="en-US" dirty="0" smtClean="0"/>
          </a:p>
        </p:txBody>
      </p:sp>
    </p:spTree>
    <p:extLst>
      <p:ext uri="{BB962C8B-B14F-4D97-AF65-F5344CB8AC3E}">
        <p14:creationId xmlns:p14="http://schemas.microsoft.com/office/powerpoint/2010/main" val="3272231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bg1"/>
                </a:solidFill>
                <a:latin typeface="Arial" charset="0"/>
                <a:ea typeface="ヒラギノ角ゴ Pro W3" pitchFamily="8" charset="-128"/>
              </a:defRPr>
            </a:lvl1pPr>
            <a:lvl2pPr marL="797260" indent="-306638">
              <a:defRPr sz="2600">
                <a:solidFill>
                  <a:schemeClr val="bg1"/>
                </a:solidFill>
                <a:latin typeface="Arial" charset="0"/>
                <a:ea typeface="ヒラギノ角ゴ Pro W3" pitchFamily="8" charset="-128"/>
              </a:defRPr>
            </a:lvl2pPr>
            <a:lvl3pPr marL="1226553" indent="-245311">
              <a:defRPr sz="2600">
                <a:solidFill>
                  <a:schemeClr val="bg1"/>
                </a:solidFill>
                <a:latin typeface="Arial" charset="0"/>
                <a:ea typeface="ヒラギノ角ゴ Pro W3" pitchFamily="8" charset="-128"/>
              </a:defRPr>
            </a:lvl3pPr>
            <a:lvl4pPr marL="1717175" indent="-245311">
              <a:defRPr sz="2600">
                <a:solidFill>
                  <a:schemeClr val="bg1"/>
                </a:solidFill>
                <a:latin typeface="Arial" charset="0"/>
                <a:ea typeface="ヒラギノ角ゴ Pro W3" pitchFamily="8" charset="-128"/>
              </a:defRPr>
            </a:lvl4pPr>
            <a:lvl5pPr marL="2207796" indent="-245311">
              <a:defRPr sz="2600">
                <a:solidFill>
                  <a:schemeClr val="bg1"/>
                </a:solidFill>
                <a:latin typeface="Arial" charset="0"/>
                <a:ea typeface="ヒラギノ角ゴ Pro W3" pitchFamily="8" charset="-128"/>
              </a:defRPr>
            </a:lvl5pPr>
            <a:lvl6pPr marL="2698417" indent="-245311" eaLnBrk="0" fontAlgn="base" hangingPunct="0">
              <a:spcBef>
                <a:spcPct val="0"/>
              </a:spcBef>
              <a:spcAft>
                <a:spcPct val="0"/>
              </a:spcAft>
              <a:defRPr sz="2600">
                <a:solidFill>
                  <a:schemeClr val="bg1"/>
                </a:solidFill>
                <a:latin typeface="Arial" charset="0"/>
                <a:ea typeface="ヒラギノ角ゴ Pro W3" pitchFamily="8" charset="-128"/>
              </a:defRPr>
            </a:lvl6pPr>
            <a:lvl7pPr marL="3189039" indent="-245311" eaLnBrk="0" fontAlgn="base" hangingPunct="0">
              <a:spcBef>
                <a:spcPct val="0"/>
              </a:spcBef>
              <a:spcAft>
                <a:spcPct val="0"/>
              </a:spcAft>
              <a:defRPr sz="2600">
                <a:solidFill>
                  <a:schemeClr val="bg1"/>
                </a:solidFill>
                <a:latin typeface="Arial" charset="0"/>
                <a:ea typeface="ヒラギノ角ゴ Pro W3" pitchFamily="8" charset="-128"/>
              </a:defRPr>
            </a:lvl7pPr>
            <a:lvl8pPr marL="3679660" indent="-245311" eaLnBrk="0" fontAlgn="base" hangingPunct="0">
              <a:spcBef>
                <a:spcPct val="0"/>
              </a:spcBef>
              <a:spcAft>
                <a:spcPct val="0"/>
              </a:spcAft>
              <a:defRPr sz="2600">
                <a:solidFill>
                  <a:schemeClr val="bg1"/>
                </a:solidFill>
                <a:latin typeface="Arial" charset="0"/>
                <a:ea typeface="ヒラギノ角ゴ Pro W3" pitchFamily="8" charset="-128"/>
              </a:defRPr>
            </a:lvl8pPr>
            <a:lvl9pPr marL="4170281" indent="-245311" eaLnBrk="0" fontAlgn="base" hangingPunct="0">
              <a:spcBef>
                <a:spcPct val="0"/>
              </a:spcBef>
              <a:spcAft>
                <a:spcPct val="0"/>
              </a:spcAft>
              <a:defRPr sz="2600">
                <a:solidFill>
                  <a:schemeClr val="bg1"/>
                </a:solidFill>
                <a:latin typeface="Arial" charset="0"/>
                <a:ea typeface="ヒラギノ角ゴ Pro W3" pitchFamily="8" charset="-128"/>
              </a:defRPr>
            </a:lvl9pPr>
          </a:lstStyle>
          <a:p>
            <a:fld id="{FC77A808-0549-4B86-A0A9-4708A598BEF6}" type="slidenum">
              <a:rPr lang="en-US" altLang="en-US" sz="1300"/>
              <a:pPr/>
              <a:t>30</a:t>
            </a:fld>
            <a:endParaRPr lang="en-US" altLang="en-US" sz="130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p:txBody>
          <a:bodyPr/>
          <a:lstStyle/>
          <a:p>
            <a:pPr>
              <a:spcBef>
                <a:spcPct val="20000"/>
              </a:spcBef>
              <a:defRPr/>
            </a:pPr>
            <a:r>
              <a:rPr lang="en-GB" sz="900" kern="0" dirty="0"/>
              <a:t>In the 1980’s a series of large block experiments were conduced by Schlumberger with a consortium of companies including BP, Oxy and Elf. The idea was to measure the flow from individual perforations under various conditions and to look at the impact of killing the well after perforating. Common practise at the time was to shoot with 500 psi underbalance and then kill the well to remove the guns.</a:t>
            </a:r>
          </a:p>
          <a:p>
            <a:pPr>
              <a:spcBef>
                <a:spcPct val="20000"/>
              </a:spcBef>
              <a:defRPr/>
            </a:pPr>
            <a:endParaRPr lang="en-GB" sz="900" kern="0" dirty="0"/>
          </a:p>
          <a:p>
            <a:pPr>
              <a:spcBef>
                <a:spcPct val="20000"/>
              </a:spcBef>
              <a:defRPr/>
            </a:pPr>
            <a:r>
              <a:rPr lang="en-GB" sz="900" kern="0" dirty="0"/>
              <a:t>The experiment used large blocks of Berea sandstone roughly 28” cubes. A hole was drilled in the block and cased and cemented. A small 2” guns loaded with 6 shots was fired into the block. As a reminder, Berea sandstone is often used because the rock properties are reasonably homogenous. Rock strength is about 7000 psi, porosity about 18% and permeability about 100 </a:t>
            </a:r>
            <a:r>
              <a:rPr lang="en-GB" sz="900" kern="0" dirty="0" err="1"/>
              <a:t>mD.</a:t>
            </a:r>
            <a:endParaRPr lang="en-US" sz="900" kern="0" dirty="0"/>
          </a:p>
          <a:p>
            <a:pPr eaLnBrk="1" hangingPunct="1">
              <a:defRPr/>
            </a:pPr>
            <a:endParaRPr lang="en-US" dirty="0" smtClean="0"/>
          </a:p>
        </p:txBody>
      </p:sp>
    </p:spTree>
    <p:extLst>
      <p:ext uri="{BB962C8B-B14F-4D97-AF65-F5344CB8AC3E}">
        <p14:creationId xmlns:p14="http://schemas.microsoft.com/office/powerpoint/2010/main" val="1709740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bg1"/>
                </a:solidFill>
                <a:latin typeface="Arial" charset="0"/>
                <a:ea typeface="ヒラギノ角ゴ Pro W3" pitchFamily="8" charset="-128"/>
              </a:defRPr>
            </a:lvl1pPr>
            <a:lvl2pPr marL="797260" indent="-306638">
              <a:defRPr sz="2600">
                <a:solidFill>
                  <a:schemeClr val="bg1"/>
                </a:solidFill>
                <a:latin typeface="Arial" charset="0"/>
                <a:ea typeface="ヒラギノ角ゴ Pro W3" pitchFamily="8" charset="-128"/>
              </a:defRPr>
            </a:lvl2pPr>
            <a:lvl3pPr marL="1226553" indent="-245311">
              <a:defRPr sz="2600">
                <a:solidFill>
                  <a:schemeClr val="bg1"/>
                </a:solidFill>
                <a:latin typeface="Arial" charset="0"/>
                <a:ea typeface="ヒラギノ角ゴ Pro W3" pitchFamily="8" charset="-128"/>
              </a:defRPr>
            </a:lvl3pPr>
            <a:lvl4pPr marL="1717175" indent="-245311">
              <a:defRPr sz="2600">
                <a:solidFill>
                  <a:schemeClr val="bg1"/>
                </a:solidFill>
                <a:latin typeface="Arial" charset="0"/>
                <a:ea typeface="ヒラギノ角ゴ Pro W3" pitchFamily="8" charset="-128"/>
              </a:defRPr>
            </a:lvl4pPr>
            <a:lvl5pPr marL="2207796" indent="-245311">
              <a:defRPr sz="2600">
                <a:solidFill>
                  <a:schemeClr val="bg1"/>
                </a:solidFill>
                <a:latin typeface="Arial" charset="0"/>
                <a:ea typeface="ヒラギノ角ゴ Pro W3" pitchFamily="8" charset="-128"/>
              </a:defRPr>
            </a:lvl5pPr>
            <a:lvl6pPr marL="2698417" indent="-245311" eaLnBrk="0" fontAlgn="base" hangingPunct="0">
              <a:spcBef>
                <a:spcPct val="0"/>
              </a:spcBef>
              <a:spcAft>
                <a:spcPct val="0"/>
              </a:spcAft>
              <a:defRPr sz="2600">
                <a:solidFill>
                  <a:schemeClr val="bg1"/>
                </a:solidFill>
                <a:latin typeface="Arial" charset="0"/>
                <a:ea typeface="ヒラギノ角ゴ Pro W3" pitchFamily="8" charset="-128"/>
              </a:defRPr>
            </a:lvl6pPr>
            <a:lvl7pPr marL="3189039" indent="-245311" eaLnBrk="0" fontAlgn="base" hangingPunct="0">
              <a:spcBef>
                <a:spcPct val="0"/>
              </a:spcBef>
              <a:spcAft>
                <a:spcPct val="0"/>
              </a:spcAft>
              <a:defRPr sz="2600">
                <a:solidFill>
                  <a:schemeClr val="bg1"/>
                </a:solidFill>
                <a:latin typeface="Arial" charset="0"/>
                <a:ea typeface="ヒラギノ角ゴ Pro W3" pitchFamily="8" charset="-128"/>
              </a:defRPr>
            </a:lvl7pPr>
            <a:lvl8pPr marL="3679660" indent="-245311" eaLnBrk="0" fontAlgn="base" hangingPunct="0">
              <a:spcBef>
                <a:spcPct val="0"/>
              </a:spcBef>
              <a:spcAft>
                <a:spcPct val="0"/>
              </a:spcAft>
              <a:defRPr sz="2600">
                <a:solidFill>
                  <a:schemeClr val="bg1"/>
                </a:solidFill>
                <a:latin typeface="Arial" charset="0"/>
                <a:ea typeface="ヒラギノ角ゴ Pro W3" pitchFamily="8" charset="-128"/>
              </a:defRPr>
            </a:lvl8pPr>
            <a:lvl9pPr marL="4170281" indent="-245311" eaLnBrk="0" fontAlgn="base" hangingPunct="0">
              <a:spcBef>
                <a:spcPct val="0"/>
              </a:spcBef>
              <a:spcAft>
                <a:spcPct val="0"/>
              </a:spcAft>
              <a:defRPr sz="2600">
                <a:solidFill>
                  <a:schemeClr val="bg1"/>
                </a:solidFill>
                <a:latin typeface="Arial" charset="0"/>
                <a:ea typeface="ヒラギノ角ゴ Pro W3" pitchFamily="8" charset="-128"/>
              </a:defRPr>
            </a:lvl9pPr>
          </a:lstStyle>
          <a:p>
            <a:fld id="{FC77A808-0549-4B86-A0A9-4708A598BEF6}" type="slidenum">
              <a:rPr lang="en-US" altLang="en-US" sz="1300"/>
              <a:pPr/>
              <a:t>4</a:t>
            </a:fld>
            <a:endParaRPr lang="en-US" altLang="en-US" sz="130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p:txBody>
          <a:bodyPr/>
          <a:lstStyle/>
          <a:p>
            <a:pPr eaLnBrk="1" hangingPunct="1">
              <a:defRPr/>
            </a:pPr>
            <a:r>
              <a:rPr lang="en-US" dirty="0" smtClean="0"/>
              <a:t>Jet perforating has its</a:t>
            </a:r>
            <a:r>
              <a:rPr lang="en-US" baseline="0" dirty="0" smtClean="0"/>
              <a:t> origins in the military and was first adopted to oil industry use after the second world war. The process is relatively simple in that shaped charges loaded in perforating guns are detonated opposite the target formation. Hyper-velocity jets of powdered metal and gas create holes in the casing, cement by pushing aside material. It is a pressure event. Often the focus in the industry is on the hardware and explosive load rather than the technical detail of the perforation process. Ignoring the detail can lead to poor well performance or failure of other completion processes such as gravel packing, acidizing or hydraulic fracture initial. This presentation focuses on perforating for productivity and does not cover the techniques for other completion processes. The plot on the right shows the benefits of getting the perforation process right. Not only does production improve from day one, but clean perforations also reduce unwanted problems occurring during the life of the well such as scale, wax, production below bubble point etc.</a:t>
            </a:r>
            <a:endParaRPr lang="en-US" dirty="0" smtClean="0"/>
          </a:p>
        </p:txBody>
      </p:sp>
    </p:spTree>
    <p:extLst>
      <p:ext uri="{BB962C8B-B14F-4D97-AF65-F5344CB8AC3E}">
        <p14:creationId xmlns:p14="http://schemas.microsoft.com/office/powerpoint/2010/main" val="3371524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bg1"/>
                </a:solidFill>
                <a:latin typeface="Arial" charset="0"/>
                <a:ea typeface="ヒラギノ角ゴ Pro W3" pitchFamily="8" charset="-128"/>
              </a:defRPr>
            </a:lvl1pPr>
            <a:lvl2pPr marL="797260" indent="-306638">
              <a:defRPr sz="2600">
                <a:solidFill>
                  <a:schemeClr val="bg1"/>
                </a:solidFill>
                <a:latin typeface="Arial" charset="0"/>
                <a:ea typeface="ヒラギノ角ゴ Pro W3" pitchFamily="8" charset="-128"/>
              </a:defRPr>
            </a:lvl2pPr>
            <a:lvl3pPr marL="1226553" indent="-245311">
              <a:defRPr sz="2600">
                <a:solidFill>
                  <a:schemeClr val="bg1"/>
                </a:solidFill>
                <a:latin typeface="Arial" charset="0"/>
                <a:ea typeface="ヒラギノ角ゴ Pro W3" pitchFamily="8" charset="-128"/>
              </a:defRPr>
            </a:lvl3pPr>
            <a:lvl4pPr marL="1717175" indent="-245311">
              <a:defRPr sz="2600">
                <a:solidFill>
                  <a:schemeClr val="bg1"/>
                </a:solidFill>
                <a:latin typeface="Arial" charset="0"/>
                <a:ea typeface="ヒラギノ角ゴ Pro W3" pitchFamily="8" charset="-128"/>
              </a:defRPr>
            </a:lvl4pPr>
            <a:lvl5pPr marL="2207796" indent="-245311">
              <a:defRPr sz="2600">
                <a:solidFill>
                  <a:schemeClr val="bg1"/>
                </a:solidFill>
                <a:latin typeface="Arial" charset="0"/>
                <a:ea typeface="ヒラギノ角ゴ Pro W3" pitchFamily="8" charset="-128"/>
              </a:defRPr>
            </a:lvl5pPr>
            <a:lvl6pPr marL="2698417" indent="-245311" eaLnBrk="0" fontAlgn="base" hangingPunct="0">
              <a:spcBef>
                <a:spcPct val="0"/>
              </a:spcBef>
              <a:spcAft>
                <a:spcPct val="0"/>
              </a:spcAft>
              <a:defRPr sz="2600">
                <a:solidFill>
                  <a:schemeClr val="bg1"/>
                </a:solidFill>
                <a:latin typeface="Arial" charset="0"/>
                <a:ea typeface="ヒラギノ角ゴ Pro W3" pitchFamily="8" charset="-128"/>
              </a:defRPr>
            </a:lvl6pPr>
            <a:lvl7pPr marL="3189039" indent="-245311" eaLnBrk="0" fontAlgn="base" hangingPunct="0">
              <a:spcBef>
                <a:spcPct val="0"/>
              </a:spcBef>
              <a:spcAft>
                <a:spcPct val="0"/>
              </a:spcAft>
              <a:defRPr sz="2600">
                <a:solidFill>
                  <a:schemeClr val="bg1"/>
                </a:solidFill>
                <a:latin typeface="Arial" charset="0"/>
                <a:ea typeface="ヒラギノ角ゴ Pro W3" pitchFamily="8" charset="-128"/>
              </a:defRPr>
            </a:lvl7pPr>
            <a:lvl8pPr marL="3679660" indent="-245311" eaLnBrk="0" fontAlgn="base" hangingPunct="0">
              <a:spcBef>
                <a:spcPct val="0"/>
              </a:spcBef>
              <a:spcAft>
                <a:spcPct val="0"/>
              </a:spcAft>
              <a:defRPr sz="2600">
                <a:solidFill>
                  <a:schemeClr val="bg1"/>
                </a:solidFill>
                <a:latin typeface="Arial" charset="0"/>
                <a:ea typeface="ヒラギノ角ゴ Pro W3" pitchFamily="8" charset="-128"/>
              </a:defRPr>
            </a:lvl8pPr>
            <a:lvl9pPr marL="4170281" indent="-245311" eaLnBrk="0" fontAlgn="base" hangingPunct="0">
              <a:spcBef>
                <a:spcPct val="0"/>
              </a:spcBef>
              <a:spcAft>
                <a:spcPct val="0"/>
              </a:spcAft>
              <a:defRPr sz="2600">
                <a:solidFill>
                  <a:schemeClr val="bg1"/>
                </a:solidFill>
                <a:latin typeface="Arial" charset="0"/>
                <a:ea typeface="ヒラギノ角ゴ Pro W3" pitchFamily="8" charset="-128"/>
              </a:defRPr>
            </a:lvl9pPr>
          </a:lstStyle>
          <a:p>
            <a:fld id="{FC77A808-0549-4B86-A0A9-4708A598BEF6}" type="slidenum">
              <a:rPr lang="en-US" altLang="en-US" sz="1300"/>
              <a:pPr/>
              <a:t>31</a:t>
            </a:fld>
            <a:endParaRPr lang="en-US" altLang="en-US" sz="130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p:txBody>
          <a:bodyPr>
            <a:normAutofit/>
          </a:bodyPr>
          <a:lstStyle/>
          <a:p>
            <a:pPr eaLnBrk="1" hangingPunct="1">
              <a:defRPr/>
            </a:pPr>
            <a:r>
              <a:rPr lang="en-US" dirty="0" smtClean="0"/>
              <a:t>Results</a:t>
            </a:r>
            <a:r>
              <a:rPr lang="en-US" baseline="0" dirty="0" smtClean="0"/>
              <a:t> of two of the experiments are shown here. Lets look at the 500 psi underbalance test first. The flow from each individual perforation was measured using a straddle assembly. The blue bars show the flow rates recorded. What was surprising to the investigators was that there was such a large variation in flow between the six perforations even in a homogenous rock over only a short interval (about 20” was perforated). Shot six was flowing at about 3 times the rate of shot 2. Are these differences expected in the real world? The total flow rate was measured at 37.5 cc/s. Next the well was killed and then put back on production and the flow rates measured again. Total production dropped to 13.5 cc/s, a loss of about 65% of the production. The best perforations suffered the worst damage It appears that the easiest path for the kill pill to follow was into the cleanest perforations. So it appears that killing the well is bad. However, the investigators wanted to try and improve the kill pills.</a:t>
            </a:r>
          </a:p>
          <a:p>
            <a:pPr eaLnBrk="1" hangingPunct="1">
              <a:defRPr/>
            </a:pPr>
            <a:endParaRPr lang="en-US" baseline="0" dirty="0" smtClean="0"/>
          </a:p>
          <a:p>
            <a:pPr eaLnBrk="1" hangingPunct="1">
              <a:defRPr/>
            </a:pPr>
            <a:r>
              <a:rPr lang="en-US" baseline="0" dirty="0" smtClean="0"/>
              <a:t>A second experiment had a similar set up except that the block was perforated with 2000 psi static underbalance. Note that the Productivity Index calculated for the first test was 0.07 BOPD/psi and was almost 3 times that on the second experiment. Note that the flow rate measured was higher and that there seems to be less variation in flow from individual perforations. We can conclude that higher static underbalance is better in terms of cleaning up more of the perforations.</a:t>
            </a:r>
          </a:p>
          <a:p>
            <a:pPr eaLnBrk="1" hangingPunct="1">
              <a:defRPr/>
            </a:pPr>
            <a:endParaRPr lang="en-US" baseline="0" dirty="0" smtClean="0"/>
          </a:p>
          <a:p>
            <a:pPr eaLnBrk="1" hangingPunct="1">
              <a:defRPr/>
            </a:pPr>
            <a:r>
              <a:rPr lang="en-US" baseline="0" dirty="0" smtClean="0"/>
              <a:t>A new kill pill design was used. This was better but still 15% of the production was lost.</a:t>
            </a:r>
          </a:p>
        </p:txBody>
      </p:sp>
    </p:spTree>
    <p:extLst>
      <p:ext uri="{BB962C8B-B14F-4D97-AF65-F5344CB8AC3E}">
        <p14:creationId xmlns:p14="http://schemas.microsoft.com/office/powerpoint/2010/main" val="19596713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bg1"/>
                </a:solidFill>
                <a:latin typeface="Arial" charset="0"/>
                <a:ea typeface="ヒラギノ角ゴ Pro W3" pitchFamily="8" charset="-128"/>
              </a:defRPr>
            </a:lvl1pPr>
            <a:lvl2pPr marL="797260" indent="-306638">
              <a:defRPr sz="2600">
                <a:solidFill>
                  <a:schemeClr val="bg1"/>
                </a:solidFill>
                <a:latin typeface="Arial" charset="0"/>
                <a:ea typeface="ヒラギノ角ゴ Pro W3" pitchFamily="8" charset="-128"/>
              </a:defRPr>
            </a:lvl2pPr>
            <a:lvl3pPr marL="1226553" indent="-245311">
              <a:defRPr sz="2600">
                <a:solidFill>
                  <a:schemeClr val="bg1"/>
                </a:solidFill>
                <a:latin typeface="Arial" charset="0"/>
                <a:ea typeface="ヒラギノ角ゴ Pro W3" pitchFamily="8" charset="-128"/>
              </a:defRPr>
            </a:lvl3pPr>
            <a:lvl4pPr marL="1717175" indent="-245311">
              <a:defRPr sz="2600">
                <a:solidFill>
                  <a:schemeClr val="bg1"/>
                </a:solidFill>
                <a:latin typeface="Arial" charset="0"/>
                <a:ea typeface="ヒラギノ角ゴ Pro W3" pitchFamily="8" charset="-128"/>
              </a:defRPr>
            </a:lvl4pPr>
            <a:lvl5pPr marL="2207796" indent="-245311">
              <a:defRPr sz="2600">
                <a:solidFill>
                  <a:schemeClr val="bg1"/>
                </a:solidFill>
                <a:latin typeface="Arial" charset="0"/>
                <a:ea typeface="ヒラギノ角ゴ Pro W3" pitchFamily="8" charset="-128"/>
              </a:defRPr>
            </a:lvl5pPr>
            <a:lvl6pPr marL="2698417" indent="-245311" eaLnBrk="0" fontAlgn="base" hangingPunct="0">
              <a:spcBef>
                <a:spcPct val="0"/>
              </a:spcBef>
              <a:spcAft>
                <a:spcPct val="0"/>
              </a:spcAft>
              <a:defRPr sz="2600">
                <a:solidFill>
                  <a:schemeClr val="bg1"/>
                </a:solidFill>
                <a:latin typeface="Arial" charset="0"/>
                <a:ea typeface="ヒラギノ角ゴ Pro W3" pitchFamily="8" charset="-128"/>
              </a:defRPr>
            </a:lvl6pPr>
            <a:lvl7pPr marL="3189039" indent="-245311" eaLnBrk="0" fontAlgn="base" hangingPunct="0">
              <a:spcBef>
                <a:spcPct val="0"/>
              </a:spcBef>
              <a:spcAft>
                <a:spcPct val="0"/>
              </a:spcAft>
              <a:defRPr sz="2600">
                <a:solidFill>
                  <a:schemeClr val="bg1"/>
                </a:solidFill>
                <a:latin typeface="Arial" charset="0"/>
                <a:ea typeface="ヒラギノ角ゴ Pro W3" pitchFamily="8" charset="-128"/>
              </a:defRPr>
            </a:lvl7pPr>
            <a:lvl8pPr marL="3679660" indent="-245311" eaLnBrk="0" fontAlgn="base" hangingPunct="0">
              <a:spcBef>
                <a:spcPct val="0"/>
              </a:spcBef>
              <a:spcAft>
                <a:spcPct val="0"/>
              </a:spcAft>
              <a:defRPr sz="2600">
                <a:solidFill>
                  <a:schemeClr val="bg1"/>
                </a:solidFill>
                <a:latin typeface="Arial" charset="0"/>
                <a:ea typeface="ヒラギノ角ゴ Pro W3" pitchFamily="8" charset="-128"/>
              </a:defRPr>
            </a:lvl8pPr>
            <a:lvl9pPr marL="4170281" indent="-245311" eaLnBrk="0" fontAlgn="base" hangingPunct="0">
              <a:spcBef>
                <a:spcPct val="0"/>
              </a:spcBef>
              <a:spcAft>
                <a:spcPct val="0"/>
              </a:spcAft>
              <a:defRPr sz="2600">
                <a:solidFill>
                  <a:schemeClr val="bg1"/>
                </a:solidFill>
                <a:latin typeface="Arial" charset="0"/>
                <a:ea typeface="ヒラギノ角ゴ Pro W3" pitchFamily="8" charset="-128"/>
              </a:defRPr>
            </a:lvl9pPr>
          </a:lstStyle>
          <a:p>
            <a:fld id="{FC77A808-0549-4B86-A0A9-4708A598BEF6}" type="slidenum">
              <a:rPr lang="en-US" altLang="en-US" sz="1300"/>
              <a:pPr/>
              <a:t>32</a:t>
            </a:fld>
            <a:endParaRPr lang="en-US" altLang="en-US" sz="130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p:txBody>
          <a:bodyPr>
            <a:normAutofit fontScale="85000" lnSpcReduction="20000"/>
          </a:bodyPr>
          <a:lstStyle/>
          <a:p>
            <a:pPr eaLnBrk="1" hangingPunct="1">
              <a:defRPr/>
            </a:pPr>
            <a:r>
              <a:rPr lang="en-US" dirty="0" smtClean="0"/>
              <a:t>The</a:t>
            </a:r>
            <a:r>
              <a:rPr lang="en-US" baseline="0" dirty="0" smtClean="0"/>
              <a:t> results of these experiments led to the development of, what we call Completion Without Killing or No Kill solutions. If we perforate on Wireline with surface pressure equipment, we do not need to kill the well to recover the guns. So this is one technique we can use. With long gun strings run on TCP, we can drop the guns into the sump. Several auto-release drop tools have been developed over the years. One example is shown. This is an anchor that can be run below the upper completion. When the guns are fired, the anchor slips automatically retract allowing the guns and anchor to drop in the sump. The well does not need to be killed. If no sump is available, long gun strings can be recovered to the surface without killing the well. One technique involves using a specially modified BOP stack that allows guns to be connected or disconnected under pressure. Another technique involves stacking guns </a:t>
            </a:r>
            <a:r>
              <a:rPr lang="en-US" baseline="0" dirty="0" err="1" smtClean="0"/>
              <a:t>downhole</a:t>
            </a:r>
            <a:r>
              <a:rPr lang="en-US" baseline="0" dirty="0" smtClean="0"/>
              <a:t> on a platform or anchor and then recovering them one at a time. A third technique uses a </a:t>
            </a:r>
            <a:r>
              <a:rPr lang="en-US" baseline="0" dirty="0" err="1" smtClean="0"/>
              <a:t>downhole</a:t>
            </a:r>
            <a:r>
              <a:rPr lang="en-US" baseline="0" dirty="0" smtClean="0"/>
              <a:t> valve that can be closed once the guns are recovered above the valve. Then the wellhead pressure is bled off so that the guns can be removed from the well. All these techniques have been used over the last 15 to 20 years, but there is scope for increased use today.</a:t>
            </a:r>
          </a:p>
          <a:p>
            <a:pPr eaLnBrk="1" hangingPunct="1">
              <a:defRPr/>
            </a:pPr>
            <a:endParaRPr lang="en-US" baseline="0" dirty="0" smtClean="0"/>
          </a:p>
          <a:p>
            <a:pPr eaLnBrk="1" hangingPunct="1">
              <a:defRPr/>
            </a:pPr>
            <a:r>
              <a:rPr lang="en-US" baseline="0" dirty="0" smtClean="0"/>
              <a:t>As the experiments showed, kill fluids can be designed in a way that is less damaging. Solids-based and solids-free fluids are used with completions today. This is were the main focus lies with completion design in terms of reducing formation damage. A well designed kill pill should deliver a return permeability of 85%. Still not perfect, but better. In many reservoirs, this does not have that much impact of production. It is possible to combine kill fluids with modern perforating </a:t>
            </a:r>
            <a:r>
              <a:rPr lang="en-US" baseline="0" dirty="0" err="1" smtClean="0"/>
              <a:t>technniques</a:t>
            </a:r>
            <a:r>
              <a:rPr lang="en-US" baseline="0" dirty="0" smtClean="0"/>
              <a:t> such as dynamic underbalance perforating. Experiments demonstrate how best to combine the two (SPE 94596).</a:t>
            </a:r>
          </a:p>
          <a:p>
            <a:pPr eaLnBrk="1" hangingPunct="1">
              <a:defRPr/>
            </a:pPr>
            <a:endParaRPr lang="en-US" baseline="0" dirty="0" smtClean="0"/>
          </a:p>
          <a:p>
            <a:pPr eaLnBrk="1" hangingPunct="1">
              <a:defRPr/>
            </a:pPr>
            <a:r>
              <a:rPr lang="en-US" baseline="0" dirty="0" smtClean="0"/>
              <a:t>A more recent development is to use dynamic underbalance to clean up existing perforations. Guns are loaded only with special punchers to open up the gun body quickly creating an implosion. The implosion drops the pressure rapidly in the wellbore right in front of the perforations. This rapid drop in pressure sucks out debris. SPE 144080 describes the operation on existing wells in Libya. The case study shows production log before and after the implosion gun was used.</a:t>
            </a:r>
          </a:p>
          <a:p>
            <a:pPr eaLnBrk="1" hangingPunct="1">
              <a:defRPr/>
            </a:pPr>
            <a:endParaRPr lang="en-US" baseline="0" dirty="0" smtClean="0"/>
          </a:p>
          <a:p>
            <a:pPr eaLnBrk="1" hangingPunct="1">
              <a:defRPr/>
            </a:pPr>
            <a:r>
              <a:rPr lang="en-US" baseline="0" dirty="0" smtClean="0"/>
              <a:t>Any of the above techniques can be combined to deliver the optimum system. For example, in tight gas wells it is advisable not to kill the well after perforating as liquid to alter the relative permeability. It is also best to have a high static underbalance, so that the hydro-static head does not prevent the well from flowing. A combination of dynamic underbalance and high static underbalance can be built into the perforating design by using a valve to isolate the </a:t>
            </a:r>
            <a:r>
              <a:rPr lang="en-US" baseline="0" dirty="0" err="1" smtClean="0"/>
              <a:t>rathole</a:t>
            </a:r>
            <a:r>
              <a:rPr lang="en-US" baseline="0" dirty="0" smtClean="0"/>
              <a:t> from the tubing (SPE 86543).</a:t>
            </a:r>
            <a:endParaRPr lang="en-US" dirty="0" smtClean="0"/>
          </a:p>
        </p:txBody>
      </p:sp>
    </p:spTree>
    <p:extLst>
      <p:ext uri="{BB962C8B-B14F-4D97-AF65-F5344CB8AC3E}">
        <p14:creationId xmlns:p14="http://schemas.microsoft.com/office/powerpoint/2010/main" val="2637971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bg1"/>
                </a:solidFill>
                <a:latin typeface="Arial" charset="0"/>
                <a:ea typeface="ヒラギノ角ゴ Pro W3" pitchFamily="8" charset="-128"/>
              </a:defRPr>
            </a:lvl1pPr>
            <a:lvl2pPr marL="797260" indent="-306638">
              <a:defRPr sz="2600">
                <a:solidFill>
                  <a:schemeClr val="bg1"/>
                </a:solidFill>
                <a:latin typeface="Arial" charset="0"/>
                <a:ea typeface="ヒラギノ角ゴ Pro W3" pitchFamily="8" charset="-128"/>
              </a:defRPr>
            </a:lvl2pPr>
            <a:lvl3pPr marL="1226553" indent="-245311">
              <a:defRPr sz="2600">
                <a:solidFill>
                  <a:schemeClr val="bg1"/>
                </a:solidFill>
                <a:latin typeface="Arial" charset="0"/>
                <a:ea typeface="ヒラギノ角ゴ Pro W3" pitchFamily="8" charset="-128"/>
              </a:defRPr>
            </a:lvl3pPr>
            <a:lvl4pPr marL="1717175" indent="-245311">
              <a:defRPr sz="2600">
                <a:solidFill>
                  <a:schemeClr val="bg1"/>
                </a:solidFill>
                <a:latin typeface="Arial" charset="0"/>
                <a:ea typeface="ヒラギノ角ゴ Pro W3" pitchFamily="8" charset="-128"/>
              </a:defRPr>
            </a:lvl4pPr>
            <a:lvl5pPr marL="2207796" indent="-245311">
              <a:defRPr sz="2600">
                <a:solidFill>
                  <a:schemeClr val="bg1"/>
                </a:solidFill>
                <a:latin typeface="Arial" charset="0"/>
                <a:ea typeface="ヒラギノ角ゴ Pro W3" pitchFamily="8" charset="-128"/>
              </a:defRPr>
            </a:lvl5pPr>
            <a:lvl6pPr marL="2698417" indent="-245311" eaLnBrk="0" fontAlgn="base" hangingPunct="0">
              <a:spcBef>
                <a:spcPct val="0"/>
              </a:spcBef>
              <a:spcAft>
                <a:spcPct val="0"/>
              </a:spcAft>
              <a:defRPr sz="2600">
                <a:solidFill>
                  <a:schemeClr val="bg1"/>
                </a:solidFill>
                <a:latin typeface="Arial" charset="0"/>
                <a:ea typeface="ヒラギノ角ゴ Pro W3" pitchFamily="8" charset="-128"/>
              </a:defRPr>
            </a:lvl6pPr>
            <a:lvl7pPr marL="3189039" indent="-245311" eaLnBrk="0" fontAlgn="base" hangingPunct="0">
              <a:spcBef>
                <a:spcPct val="0"/>
              </a:spcBef>
              <a:spcAft>
                <a:spcPct val="0"/>
              </a:spcAft>
              <a:defRPr sz="2600">
                <a:solidFill>
                  <a:schemeClr val="bg1"/>
                </a:solidFill>
                <a:latin typeface="Arial" charset="0"/>
                <a:ea typeface="ヒラギノ角ゴ Pro W3" pitchFamily="8" charset="-128"/>
              </a:defRPr>
            </a:lvl7pPr>
            <a:lvl8pPr marL="3679660" indent="-245311" eaLnBrk="0" fontAlgn="base" hangingPunct="0">
              <a:spcBef>
                <a:spcPct val="0"/>
              </a:spcBef>
              <a:spcAft>
                <a:spcPct val="0"/>
              </a:spcAft>
              <a:defRPr sz="2600">
                <a:solidFill>
                  <a:schemeClr val="bg1"/>
                </a:solidFill>
                <a:latin typeface="Arial" charset="0"/>
                <a:ea typeface="ヒラギノ角ゴ Pro W3" pitchFamily="8" charset="-128"/>
              </a:defRPr>
            </a:lvl8pPr>
            <a:lvl9pPr marL="4170281" indent="-245311" eaLnBrk="0" fontAlgn="base" hangingPunct="0">
              <a:spcBef>
                <a:spcPct val="0"/>
              </a:spcBef>
              <a:spcAft>
                <a:spcPct val="0"/>
              </a:spcAft>
              <a:defRPr sz="2600">
                <a:solidFill>
                  <a:schemeClr val="bg1"/>
                </a:solidFill>
                <a:latin typeface="Arial" charset="0"/>
                <a:ea typeface="ヒラギノ角ゴ Pro W3" pitchFamily="8" charset="-128"/>
              </a:defRPr>
            </a:lvl9pPr>
          </a:lstStyle>
          <a:p>
            <a:fld id="{FC77A808-0549-4B86-A0A9-4708A598BEF6}" type="slidenum">
              <a:rPr lang="en-US" altLang="en-US" sz="1300"/>
              <a:pPr/>
              <a:t>33</a:t>
            </a:fld>
            <a:endParaRPr lang="en-US" altLang="en-US" sz="130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p:txBody>
          <a:bodyPr/>
          <a:lstStyle/>
          <a:p>
            <a:pPr eaLnBrk="1" hangingPunct="1">
              <a:defRPr/>
            </a:pPr>
            <a:r>
              <a:rPr lang="en-US" dirty="0" smtClean="0"/>
              <a:t>We have seen that</a:t>
            </a:r>
            <a:r>
              <a:rPr lang="en-US" baseline="0" dirty="0" smtClean="0"/>
              <a:t> perforating impacts reservoir production and that we can design better perforating operations that improve performance to unlock the full reservoir potential. We need deep penetration beyond any damage, and the perforations must be clean. We can improve performance by using high shot density guns. Finally we should avoid undoing all that good work by not killing the well. These practices are good for natural producers, but can also impact other operations such as acidizing, fracturing and gravel pack completions. Old wells should be treated with just as much care. Why do we not service old wells by cleaning out existing perforations or </a:t>
            </a:r>
            <a:r>
              <a:rPr lang="en-US" baseline="0" dirty="0" err="1" smtClean="0"/>
              <a:t>reperforating</a:t>
            </a:r>
            <a:r>
              <a:rPr lang="en-US" baseline="0" dirty="0" smtClean="0"/>
              <a:t>? Just like we service our cars.</a:t>
            </a:r>
            <a:endParaRPr lang="en-US" dirty="0" smtClean="0"/>
          </a:p>
        </p:txBody>
      </p:sp>
    </p:spTree>
    <p:extLst>
      <p:ext uri="{BB962C8B-B14F-4D97-AF65-F5344CB8AC3E}">
        <p14:creationId xmlns:p14="http://schemas.microsoft.com/office/powerpoint/2010/main" val="1560139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bg1"/>
                </a:solidFill>
                <a:latin typeface="Arial" charset="0"/>
                <a:ea typeface="ヒラギノ角ゴ Pro W3" pitchFamily="8" charset="-128"/>
              </a:defRPr>
            </a:lvl1pPr>
            <a:lvl2pPr marL="797260" indent="-306638">
              <a:defRPr sz="2600">
                <a:solidFill>
                  <a:schemeClr val="bg1"/>
                </a:solidFill>
                <a:latin typeface="Arial" charset="0"/>
                <a:ea typeface="ヒラギノ角ゴ Pro W3" pitchFamily="8" charset="-128"/>
              </a:defRPr>
            </a:lvl2pPr>
            <a:lvl3pPr marL="1226553" indent="-245311">
              <a:defRPr sz="2600">
                <a:solidFill>
                  <a:schemeClr val="bg1"/>
                </a:solidFill>
                <a:latin typeface="Arial" charset="0"/>
                <a:ea typeface="ヒラギノ角ゴ Pro W3" pitchFamily="8" charset="-128"/>
              </a:defRPr>
            </a:lvl3pPr>
            <a:lvl4pPr marL="1717175" indent="-245311">
              <a:defRPr sz="2600">
                <a:solidFill>
                  <a:schemeClr val="bg1"/>
                </a:solidFill>
                <a:latin typeface="Arial" charset="0"/>
                <a:ea typeface="ヒラギノ角ゴ Pro W3" pitchFamily="8" charset="-128"/>
              </a:defRPr>
            </a:lvl4pPr>
            <a:lvl5pPr marL="2207796" indent="-245311">
              <a:defRPr sz="2600">
                <a:solidFill>
                  <a:schemeClr val="bg1"/>
                </a:solidFill>
                <a:latin typeface="Arial" charset="0"/>
                <a:ea typeface="ヒラギノ角ゴ Pro W3" pitchFamily="8" charset="-128"/>
              </a:defRPr>
            </a:lvl5pPr>
            <a:lvl6pPr marL="2698417" indent="-245311" eaLnBrk="0" fontAlgn="base" hangingPunct="0">
              <a:spcBef>
                <a:spcPct val="0"/>
              </a:spcBef>
              <a:spcAft>
                <a:spcPct val="0"/>
              </a:spcAft>
              <a:defRPr sz="2600">
                <a:solidFill>
                  <a:schemeClr val="bg1"/>
                </a:solidFill>
                <a:latin typeface="Arial" charset="0"/>
                <a:ea typeface="ヒラギノ角ゴ Pro W3" pitchFamily="8" charset="-128"/>
              </a:defRPr>
            </a:lvl6pPr>
            <a:lvl7pPr marL="3189039" indent="-245311" eaLnBrk="0" fontAlgn="base" hangingPunct="0">
              <a:spcBef>
                <a:spcPct val="0"/>
              </a:spcBef>
              <a:spcAft>
                <a:spcPct val="0"/>
              </a:spcAft>
              <a:defRPr sz="2600">
                <a:solidFill>
                  <a:schemeClr val="bg1"/>
                </a:solidFill>
                <a:latin typeface="Arial" charset="0"/>
                <a:ea typeface="ヒラギノ角ゴ Pro W3" pitchFamily="8" charset="-128"/>
              </a:defRPr>
            </a:lvl7pPr>
            <a:lvl8pPr marL="3679660" indent="-245311" eaLnBrk="0" fontAlgn="base" hangingPunct="0">
              <a:spcBef>
                <a:spcPct val="0"/>
              </a:spcBef>
              <a:spcAft>
                <a:spcPct val="0"/>
              </a:spcAft>
              <a:defRPr sz="2600">
                <a:solidFill>
                  <a:schemeClr val="bg1"/>
                </a:solidFill>
                <a:latin typeface="Arial" charset="0"/>
                <a:ea typeface="ヒラギノ角ゴ Pro W3" pitchFamily="8" charset="-128"/>
              </a:defRPr>
            </a:lvl8pPr>
            <a:lvl9pPr marL="4170281" indent="-245311" eaLnBrk="0" fontAlgn="base" hangingPunct="0">
              <a:spcBef>
                <a:spcPct val="0"/>
              </a:spcBef>
              <a:spcAft>
                <a:spcPct val="0"/>
              </a:spcAft>
              <a:defRPr sz="2600">
                <a:solidFill>
                  <a:schemeClr val="bg1"/>
                </a:solidFill>
                <a:latin typeface="Arial" charset="0"/>
                <a:ea typeface="ヒラギノ角ゴ Pro W3" pitchFamily="8" charset="-128"/>
              </a:defRPr>
            </a:lvl9pPr>
          </a:lstStyle>
          <a:p>
            <a:fld id="{FC77A808-0549-4B86-A0A9-4708A598BEF6}" type="slidenum">
              <a:rPr lang="en-US" altLang="en-US" sz="1300"/>
              <a:pPr/>
              <a:t>5</a:t>
            </a:fld>
            <a:endParaRPr lang="en-US" altLang="en-US" sz="130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p:txBody>
          <a:bodyPr/>
          <a:lstStyle/>
          <a:p>
            <a:pPr eaLnBrk="1" hangingPunct="1">
              <a:defRPr/>
            </a:pPr>
            <a:r>
              <a:rPr lang="en-US" dirty="0" smtClean="0"/>
              <a:t>The</a:t>
            </a:r>
            <a:r>
              <a:rPr lang="en-US" baseline="0" dirty="0" smtClean="0"/>
              <a:t> model that is used to predict the performance of a perforated completion is that proposed by Karakas and Tariq (SPE 18247). They ran 2-D and 3-D finite element models to predict the pressure drop through a perforated completion. The model allows the user to examine the impact of phase angle, shot density, formation damage around the wellbore, perforation length and perforation damage. It includes the influence of permeability anisotropy and well deviation. A recent thesis by Susan Moloney (Imperial College, London, UK) using modern CFD software concluded that the Karakas and Tariq model is reasonably accurate. Some modifications have been made for horizontal wells (Craig Graham Schlumberger) which was outside the limits of the model. There is also more recent work on perforation geometry and single shot perforation damage models that are discussed later.</a:t>
            </a:r>
            <a:endParaRPr lang="en-US" dirty="0" smtClean="0"/>
          </a:p>
        </p:txBody>
      </p:sp>
    </p:spTree>
    <p:extLst>
      <p:ext uri="{BB962C8B-B14F-4D97-AF65-F5344CB8AC3E}">
        <p14:creationId xmlns:p14="http://schemas.microsoft.com/office/powerpoint/2010/main" val="1331809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bg1"/>
                </a:solidFill>
                <a:latin typeface="Arial" charset="0"/>
                <a:ea typeface="ヒラギノ角ゴ Pro W3" pitchFamily="8" charset="-128"/>
              </a:defRPr>
            </a:lvl1pPr>
            <a:lvl2pPr marL="797260" indent="-306638">
              <a:defRPr sz="2600">
                <a:solidFill>
                  <a:schemeClr val="bg1"/>
                </a:solidFill>
                <a:latin typeface="Arial" charset="0"/>
                <a:ea typeface="ヒラギノ角ゴ Pro W3" pitchFamily="8" charset="-128"/>
              </a:defRPr>
            </a:lvl2pPr>
            <a:lvl3pPr marL="1226553" indent="-245311">
              <a:defRPr sz="2600">
                <a:solidFill>
                  <a:schemeClr val="bg1"/>
                </a:solidFill>
                <a:latin typeface="Arial" charset="0"/>
                <a:ea typeface="ヒラギノ角ゴ Pro W3" pitchFamily="8" charset="-128"/>
              </a:defRPr>
            </a:lvl3pPr>
            <a:lvl4pPr marL="1717175" indent="-245311">
              <a:defRPr sz="2600">
                <a:solidFill>
                  <a:schemeClr val="bg1"/>
                </a:solidFill>
                <a:latin typeface="Arial" charset="0"/>
                <a:ea typeface="ヒラギノ角ゴ Pro W3" pitchFamily="8" charset="-128"/>
              </a:defRPr>
            </a:lvl4pPr>
            <a:lvl5pPr marL="2207796" indent="-245311">
              <a:defRPr sz="2600">
                <a:solidFill>
                  <a:schemeClr val="bg1"/>
                </a:solidFill>
                <a:latin typeface="Arial" charset="0"/>
                <a:ea typeface="ヒラギノ角ゴ Pro W3" pitchFamily="8" charset="-128"/>
              </a:defRPr>
            </a:lvl5pPr>
            <a:lvl6pPr marL="2698417" indent="-245311" eaLnBrk="0" fontAlgn="base" hangingPunct="0">
              <a:spcBef>
                <a:spcPct val="0"/>
              </a:spcBef>
              <a:spcAft>
                <a:spcPct val="0"/>
              </a:spcAft>
              <a:defRPr sz="2600">
                <a:solidFill>
                  <a:schemeClr val="bg1"/>
                </a:solidFill>
                <a:latin typeface="Arial" charset="0"/>
                <a:ea typeface="ヒラギノ角ゴ Pro W3" pitchFamily="8" charset="-128"/>
              </a:defRPr>
            </a:lvl6pPr>
            <a:lvl7pPr marL="3189039" indent="-245311" eaLnBrk="0" fontAlgn="base" hangingPunct="0">
              <a:spcBef>
                <a:spcPct val="0"/>
              </a:spcBef>
              <a:spcAft>
                <a:spcPct val="0"/>
              </a:spcAft>
              <a:defRPr sz="2600">
                <a:solidFill>
                  <a:schemeClr val="bg1"/>
                </a:solidFill>
                <a:latin typeface="Arial" charset="0"/>
                <a:ea typeface="ヒラギノ角ゴ Pro W3" pitchFamily="8" charset="-128"/>
              </a:defRPr>
            </a:lvl7pPr>
            <a:lvl8pPr marL="3679660" indent="-245311" eaLnBrk="0" fontAlgn="base" hangingPunct="0">
              <a:spcBef>
                <a:spcPct val="0"/>
              </a:spcBef>
              <a:spcAft>
                <a:spcPct val="0"/>
              </a:spcAft>
              <a:defRPr sz="2600">
                <a:solidFill>
                  <a:schemeClr val="bg1"/>
                </a:solidFill>
                <a:latin typeface="Arial" charset="0"/>
                <a:ea typeface="ヒラギノ角ゴ Pro W3" pitchFamily="8" charset="-128"/>
              </a:defRPr>
            </a:lvl8pPr>
            <a:lvl9pPr marL="4170281" indent="-245311" eaLnBrk="0" fontAlgn="base" hangingPunct="0">
              <a:spcBef>
                <a:spcPct val="0"/>
              </a:spcBef>
              <a:spcAft>
                <a:spcPct val="0"/>
              </a:spcAft>
              <a:defRPr sz="2600">
                <a:solidFill>
                  <a:schemeClr val="bg1"/>
                </a:solidFill>
                <a:latin typeface="Arial" charset="0"/>
                <a:ea typeface="ヒラギノ角ゴ Pro W3" pitchFamily="8" charset="-128"/>
              </a:defRPr>
            </a:lvl9pPr>
          </a:lstStyle>
          <a:p>
            <a:fld id="{FC77A808-0549-4B86-A0A9-4708A598BEF6}" type="slidenum">
              <a:rPr lang="en-US" altLang="en-US" sz="1300"/>
              <a:pPr/>
              <a:t>6</a:t>
            </a:fld>
            <a:endParaRPr lang="en-US" altLang="en-US" sz="130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p:txBody>
          <a:bodyPr/>
          <a:lstStyle/>
          <a:p>
            <a:pPr>
              <a:spcBef>
                <a:spcPct val="20000"/>
              </a:spcBef>
              <a:defRPr/>
            </a:pPr>
            <a:r>
              <a:rPr lang="en-GB" sz="900" kern="0" dirty="0"/>
              <a:t>We can run perforation analysis programs to examine the trade off between various perforation parameters. However, it is useful to review a simplified model proposed by Brooks (SPE 38148). Brooks suggested that a perfect set of perforations would have infinite shot density and infinite phasing. In effect we are simply excavating a large chunk of reservoir rock from behind the casing out to the limit of penetration. We increase the effective wellbore radius and so reduce the local pressure drop. Brooks came up with a formula that we can use to prioritize the various perforating parameters. The most important one is to obtain clean perforations, followed by shot density, penetration beyond the formation damage. The diameter of the perforation tunnels is of secondary importance unless we have high flow rates and suffer from turbulent effects.</a:t>
            </a:r>
            <a:endParaRPr lang="en-US" sz="900" kern="0" dirty="0"/>
          </a:p>
          <a:p>
            <a:pPr eaLnBrk="1" hangingPunct="1">
              <a:defRPr/>
            </a:pPr>
            <a:endParaRPr lang="en-US" dirty="0" smtClean="0"/>
          </a:p>
        </p:txBody>
      </p:sp>
    </p:spTree>
    <p:extLst>
      <p:ext uri="{BB962C8B-B14F-4D97-AF65-F5344CB8AC3E}">
        <p14:creationId xmlns:p14="http://schemas.microsoft.com/office/powerpoint/2010/main" val="4142831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bg1"/>
                </a:solidFill>
                <a:latin typeface="Arial" charset="0"/>
                <a:ea typeface="ヒラギノ角ゴ Pro W3" pitchFamily="8" charset="-128"/>
              </a:defRPr>
            </a:lvl1pPr>
            <a:lvl2pPr marL="797260" indent="-306638">
              <a:defRPr sz="2600">
                <a:solidFill>
                  <a:schemeClr val="bg1"/>
                </a:solidFill>
                <a:latin typeface="Arial" charset="0"/>
                <a:ea typeface="ヒラギノ角ゴ Pro W3" pitchFamily="8" charset="-128"/>
              </a:defRPr>
            </a:lvl2pPr>
            <a:lvl3pPr marL="1226553" indent="-245311">
              <a:defRPr sz="2600">
                <a:solidFill>
                  <a:schemeClr val="bg1"/>
                </a:solidFill>
                <a:latin typeface="Arial" charset="0"/>
                <a:ea typeface="ヒラギノ角ゴ Pro W3" pitchFamily="8" charset="-128"/>
              </a:defRPr>
            </a:lvl3pPr>
            <a:lvl4pPr marL="1717175" indent="-245311">
              <a:defRPr sz="2600">
                <a:solidFill>
                  <a:schemeClr val="bg1"/>
                </a:solidFill>
                <a:latin typeface="Arial" charset="0"/>
                <a:ea typeface="ヒラギノ角ゴ Pro W3" pitchFamily="8" charset="-128"/>
              </a:defRPr>
            </a:lvl4pPr>
            <a:lvl5pPr marL="2207796" indent="-245311">
              <a:defRPr sz="2600">
                <a:solidFill>
                  <a:schemeClr val="bg1"/>
                </a:solidFill>
                <a:latin typeface="Arial" charset="0"/>
                <a:ea typeface="ヒラギノ角ゴ Pro W3" pitchFamily="8" charset="-128"/>
              </a:defRPr>
            </a:lvl5pPr>
            <a:lvl6pPr marL="2698417" indent="-245311" eaLnBrk="0" fontAlgn="base" hangingPunct="0">
              <a:spcBef>
                <a:spcPct val="0"/>
              </a:spcBef>
              <a:spcAft>
                <a:spcPct val="0"/>
              </a:spcAft>
              <a:defRPr sz="2600">
                <a:solidFill>
                  <a:schemeClr val="bg1"/>
                </a:solidFill>
                <a:latin typeface="Arial" charset="0"/>
                <a:ea typeface="ヒラギノ角ゴ Pro W3" pitchFamily="8" charset="-128"/>
              </a:defRPr>
            </a:lvl6pPr>
            <a:lvl7pPr marL="3189039" indent="-245311" eaLnBrk="0" fontAlgn="base" hangingPunct="0">
              <a:spcBef>
                <a:spcPct val="0"/>
              </a:spcBef>
              <a:spcAft>
                <a:spcPct val="0"/>
              </a:spcAft>
              <a:defRPr sz="2600">
                <a:solidFill>
                  <a:schemeClr val="bg1"/>
                </a:solidFill>
                <a:latin typeface="Arial" charset="0"/>
                <a:ea typeface="ヒラギノ角ゴ Pro W3" pitchFamily="8" charset="-128"/>
              </a:defRPr>
            </a:lvl7pPr>
            <a:lvl8pPr marL="3679660" indent="-245311" eaLnBrk="0" fontAlgn="base" hangingPunct="0">
              <a:spcBef>
                <a:spcPct val="0"/>
              </a:spcBef>
              <a:spcAft>
                <a:spcPct val="0"/>
              </a:spcAft>
              <a:defRPr sz="2600">
                <a:solidFill>
                  <a:schemeClr val="bg1"/>
                </a:solidFill>
                <a:latin typeface="Arial" charset="0"/>
                <a:ea typeface="ヒラギノ角ゴ Pro W3" pitchFamily="8" charset="-128"/>
              </a:defRPr>
            </a:lvl8pPr>
            <a:lvl9pPr marL="4170281" indent="-245311" eaLnBrk="0" fontAlgn="base" hangingPunct="0">
              <a:spcBef>
                <a:spcPct val="0"/>
              </a:spcBef>
              <a:spcAft>
                <a:spcPct val="0"/>
              </a:spcAft>
              <a:defRPr sz="2600">
                <a:solidFill>
                  <a:schemeClr val="bg1"/>
                </a:solidFill>
                <a:latin typeface="Arial" charset="0"/>
                <a:ea typeface="ヒラギノ角ゴ Pro W3" pitchFamily="8" charset="-128"/>
              </a:defRPr>
            </a:lvl9pPr>
          </a:lstStyle>
          <a:p>
            <a:fld id="{FC77A808-0549-4B86-A0A9-4708A598BEF6}" type="slidenum">
              <a:rPr lang="en-US" altLang="en-US" sz="1300"/>
              <a:pPr/>
              <a:t>7</a:t>
            </a:fld>
            <a:endParaRPr lang="en-US" altLang="en-US" sz="130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p:txBody>
          <a:bodyPr/>
          <a:lstStyle/>
          <a:p>
            <a:pPr>
              <a:spcBef>
                <a:spcPct val="20000"/>
              </a:spcBef>
              <a:defRPr/>
            </a:pPr>
            <a:r>
              <a:rPr lang="en-GB" sz="900" kern="0" dirty="0"/>
              <a:t>We can run perforation analysis programs to examine the trade off between various perforation parameters. However, it is useful to review a simplified model proposed by Brooks (SPE 38148). Brooks suggested that a perfect set of perforations would have infinite shot density and infinite phasing. In effect we a re simply excavating a large chunk of reservoir rock from behind the casing out to the limit of penetration. We increase the effective wellbore radius and so reduce the local pressure drop. Brooks came up with a formula that we can use to prioritize the various perforating parameters. The most important one is to obtain clean perforations, followed by shot density, penetration beyond the formation damage. The diameter of the perforation tunnels is of secondary importance unless we have high flow rates and suffer from turbulent effects.</a:t>
            </a:r>
            <a:endParaRPr lang="en-US" sz="900" kern="0" dirty="0"/>
          </a:p>
          <a:p>
            <a:pPr eaLnBrk="1" hangingPunct="1">
              <a:defRPr/>
            </a:pPr>
            <a:endParaRPr lang="en-US" dirty="0" smtClean="0"/>
          </a:p>
        </p:txBody>
      </p:sp>
    </p:spTree>
    <p:extLst>
      <p:ext uri="{BB962C8B-B14F-4D97-AF65-F5344CB8AC3E}">
        <p14:creationId xmlns:p14="http://schemas.microsoft.com/office/powerpoint/2010/main" val="3272240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bg1"/>
                </a:solidFill>
                <a:latin typeface="Arial" charset="0"/>
                <a:ea typeface="ヒラギノ角ゴ Pro W3" pitchFamily="8" charset="-128"/>
              </a:defRPr>
            </a:lvl1pPr>
            <a:lvl2pPr marL="797260" indent="-306638">
              <a:defRPr sz="2600">
                <a:solidFill>
                  <a:schemeClr val="bg1"/>
                </a:solidFill>
                <a:latin typeface="Arial" charset="0"/>
                <a:ea typeface="ヒラギノ角ゴ Pro W3" pitchFamily="8" charset="-128"/>
              </a:defRPr>
            </a:lvl2pPr>
            <a:lvl3pPr marL="1226553" indent="-245311">
              <a:defRPr sz="2600">
                <a:solidFill>
                  <a:schemeClr val="bg1"/>
                </a:solidFill>
                <a:latin typeface="Arial" charset="0"/>
                <a:ea typeface="ヒラギノ角ゴ Pro W3" pitchFamily="8" charset="-128"/>
              </a:defRPr>
            </a:lvl3pPr>
            <a:lvl4pPr marL="1717175" indent="-245311">
              <a:defRPr sz="2600">
                <a:solidFill>
                  <a:schemeClr val="bg1"/>
                </a:solidFill>
                <a:latin typeface="Arial" charset="0"/>
                <a:ea typeface="ヒラギノ角ゴ Pro W3" pitchFamily="8" charset="-128"/>
              </a:defRPr>
            </a:lvl4pPr>
            <a:lvl5pPr marL="2207796" indent="-245311">
              <a:defRPr sz="2600">
                <a:solidFill>
                  <a:schemeClr val="bg1"/>
                </a:solidFill>
                <a:latin typeface="Arial" charset="0"/>
                <a:ea typeface="ヒラギノ角ゴ Pro W3" pitchFamily="8" charset="-128"/>
              </a:defRPr>
            </a:lvl5pPr>
            <a:lvl6pPr marL="2698417" indent="-245311" eaLnBrk="0" fontAlgn="base" hangingPunct="0">
              <a:spcBef>
                <a:spcPct val="0"/>
              </a:spcBef>
              <a:spcAft>
                <a:spcPct val="0"/>
              </a:spcAft>
              <a:defRPr sz="2600">
                <a:solidFill>
                  <a:schemeClr val="bg1"/>
                </a:solidFill>
                <a:latin typeface="Arial" charset="0"/>
                <a:ea typeface="ヒラギノ角ゴ Pro W3" pitchFamily="8" charset="-128"/>
              </a:defRPr>
            </a:lvl6pPr>
            <a:lvl7pPr marL="3189039" indent="-245311" eaLnBrk="0" fontAlgn="base" hangingPunct="0">
              <a:spcBef>
                <a:spcPct val="0"/>
              </a:spcBef>
              <a:spcAft>
                <a:spcPct val="0"/>
              </a:spcAft>
              <a:defRPr sz="2600">
                <a:solidFill>
                  <a:schemeClr val="bg1"/>
                </a:solidFill>
                <a:latin typeface="Arial" charset="0"/>
                <a:ea typeface="ヒラギノ角ゴ Pro W3" pitchFamily="8" charset="-128"/>
              </a:defRPr>
            </a:lvl7pPr>
            <a:lvl8pPr marL="3679660" indent="-245311" eaLnBrk="0" fontAlgn="base" hangingPunct="0">
              <a:spcBef>
                <a:spcPct val="0"/>
              </a:spcBef>
              <a:spcAft>
                <a:spcPct val="0"/>
              </a:spcAft>
              <a:defRPr sz="2600">
                <a:solidFill>
                  <a:schemeClr val="bg1"/>
                </a:solidFill>
                <a:latin typeface="Arial" charset="0"/>
                <a:ea typeface="ヒラギノ角ゴ Pro W3" pitchFamily="8" charset="-128"/>
              </a:defRPr>
            </a:lvl8pPr>
            <a:lvl9pPr marL="4170281" indent="-245311" eaLnBrk="0" fontAlgn="base" hangingPunct="0">
              <a:spcBef>
                <a:spcPct val="0"/>
              </a:spcBef>
              <a:spcAft>
                <a:spcPct val="0"/>
              </a:spcAft>
              <a:defRPr sz="2600">
                <a:solidFill>
                  <a:schemeClr val="bg1"/>
                </a:solidFill>
                <a:latin typeface="Arial" charset="0"/>
                <a:ea typeface="ヒラギノ角ゴ Pro W3" pitchFamily="8" charset="-128"/>
              </a:defRPr>
            </a:lvl9pPr>
          </a:lstStyle>
          <a:p>
            <a:fld id="{1F6C528F-839D-4479-892C-9302542915A4}" type="slidenum">
              <a:rPr lang="en-US" altLang="en-US" sz="1300"/>
              <a:pPr/>
              <a:t>8</a:t>
            </a:fld>
            <a:endParaRPr lang="en-US" altLang="en-US" sz="130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Perforating is a violent process and when</a:t>
            </a:r>
            <a:r>
              <a:rPr lang="en-US" altLang="en-US" baseline="0" dirty="0" smtClean="0"/>
              <a:t> we create a perforation tunnel, the rock is crushed and remains inside the tunnel until we start to flow the well. It takes extreme flow rates to break through this damage, but in an ideal world, we would like to remove all the damaged rock to leave a perfectly clean perforation tunnel.</a:t>
            </a:r>
            <a:endParaRPr lang="en-US" altLang="en-US" dirty="0" smtClean="0"/>
          </a:p>
        </p:txBody>
      </p:sp>
    </p:spTree>
    <p:extLst>
      <p:ext uri="{BB962C8B-B14F-4D97-AF65-F5344CB8AC3E}">
        <p14:creationId xmlns:p14="http://schemas.microsoft.com/office/powerpoint/2010/main" val="2335676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bg1"/>
                </a:solidFill>
                <a:latin typeface="Arial" charset="0"/>
                <a:ea typeface="ヒラギノ角ゴ Pro W3" pitchFamily="8" charset="-128"/>
              </a:defRPr>
            </a:lvl1pPr>
            <a:lvl2pPr marL="797260" indent="-306638">
              <a:defRPr sz="2600">
                <a:solidFill>
                  <a:schemeClr val="bg1"/>
                </a:solidFill>
                <a:latin typeface="Arial" charset="0"/>
                <a:ea typeface="ヒラギノ角ゴ Pro W3" pitchFamily="8" charset="-128"/>
              </a:defRPr>
            </a:lvl2pPr>
            <a:lvl3pPr marL="1226553" indent="-245311">
              <a:defRPr sz="2600">
                <a:solidFill>
                  <a:schemeClr val="bg1"/>
                </a:solidFill>
                <a:latin typeface="Arial" charset="0"/>
                <a:ea typeface="ヒラギノ角ゴ Pro W3" pitchFamily="8" charset="-128"/>
              </a:defRPr>
            </a:lvl3pPr>
            <a:lvl4pPr marL="1717175" indent="-245311">
              <a:defRPr sz="2600">
                <a:solidFill>
                  <a:schemeClr val="bg1"/>
                </a:solidFill>
                <a:latin typeface="Arial" charset="0"/>
                <a:ea typeface="ヒラギノ角ゴ Pro W3" pitchFamily="8" charset="-128"/>
              </a:defRPr>
            </a:lvl4pPr>
            <a:lvl5pPr marL="2207796" indent="-245311">
              <a:defRPr sz="2600">
                <a:solidFill>
                  <a:schemeClr val="bg1"/>
                </a:solidFill>
                <a:latin typeface="Arial" charset="0"/>
                <a:ea typeface="ヒラギノ角ゴ Pro W3" pitchFamily="8" charset="-128"/>
              </a:defRPr>
            </a:lvl5pPr>
            <a:lvl6pPr marL="2698417" indent="-245311" eaLnBrk="0" fontAlgn="base" hangingPunct="0">
              <a:spcBef>
                <a:spcPct val="0"/>
              </a:spcBef>
              <a:spcAft>
                <a:spcPct val="0"/>
              </a:spcAft>
              <a:defRPr sz="2600">
                <a:solidFill>
                  <a:schemeClr val="bg1"/>
                </a:solidFill>
                <a:latin typeface="Arial" charset="0"/>
                <a:ea typeface="ヒラギノ角ゴ Pro W3" pitchFamily="8" charset="-128"/>
              </a:defRPr>
            </a:lvl6pPr>
            <a:lvl7pPr marL="3189039" indent="-245311" eaLnBrk="0" fontAlgn="base" hangingPunct="0">
              <a:spcBef>
                <a:spcPct val="0"/>
              </a:spcBef>
              <a:spcAft>
                <a:spcPct val="0"/>
              </a:spcAft>
              <a:defRPr sz="2600">
                <a:solidFill>
                  <a:schemeClr val="bg1"/>
                </a:solidFill>
                <a:latin typeface="Arial" charset="0"/>
                <a:ea typeface="ヒラギノ角ゴ Pro W3" pitchFamily="8" charset="-128"/>
              </a:defRPr>
            </a:lvl7pPr>
            <a:lvl8pPr marL="3679660" indent="-245311" eaLnBrk="0" fontAlgn="base" hangingPunct="0">
              <a:spcBef>
                <a:spcPct val="0"/>
              </a:spcBef>
              <a:spcAft>
                <a:spcPct val="0"/>
              </a:spcAft>
              <a:defRPr sz="2600">
                <a:solidFill>
                  <a:schemeClr val="bg1"/>
                </a:solidFill>
                <a:latin typeface="Arial" charset="0"/>
                <a:ea typeface="ヒラギノ角ゴ Pro W3" pitchFamily="8" charset="-128"/>
              </a:defRPr>
            </a:lvl8pPr>
            <a:lvl9pPr marL="4170281" indent="-245311" eaLnBrk="0" fontAlgn="base" hangingPunct="0">
              <a:spcBef>
                <a:spcPct val="0"/>
              </a:spcBef>
              <a:spcAft>
                <a:spcPct val="0"/>
              </a:spcAft>
              <a:defRPr sz="2600">
                <a:solidFill>
                  <a:schemeClr val="bg1"/>
                </a:solidFill>
                <a:latin typeface="Arial" charset="0"/>
                <a:ea typeface="ヒラギノ角ゴ Pro W3" pitchFamily="8" charset="-128"/>
              </a:defRPr>
            </a:lvl9pPr>
          </a:lstStyle>
          <a:p>
            <a:fld id="{1F6C528F-839D-4479-892C-9302542915A4}" type="slidenum">
              <a:rPr lang="en-US" altLang="en-US" sz="1300"/>
              <a:pPr/>
              <a:t>9</a:t>
            </a:fld>
            <a:endParaRPr lang="en-US" altLang="en-US" sz="130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Let’s have a look in more detail at the nature</a:t>
            </a:r>
            <a:r>
              <a:rPr lang="en-US" altLang="en-US" baseline="0" dirty="0" smtClean="0"/>
              <a:t> of the damage inside a perforation tunnel. We have a crushed zone. We know that the crushed zone affects both production and injection. Julianne </a:t>
            </a:r>
            <a:r>
              <a:rPr lang="en-US" altLang="en-US" baseline="0" dirty="0" err="1" smtClean="0"/>
              <a:t>Heiland</a:t>
            </a:r>
            <a:r>
              <a:rPr lang="en-US" altLang="en-US" baseline="0" dirty="0" smtClean="0"/>
              <a:t> studied the crushed zone in fine detail and showed that for a sandstone, it is typically about ½-in. thick, it is weaker than the virgin rock and the permeability is less than the virgin permeability. In fact both the strength and permeability vary across the damaged zone. The thickness of the permeability damage is slightly less than that of the strength reduction. This is good and useful to know. It means that if we can fail and remove the weak crushed zone, we can guarantee that we will also remove the impairment to production.</a:t>
            </a:r>
          </a:p>
          <a:p>
            <a:pPr eaLnBrk="1" hangingPunct="1"/>
            <a:endParaRPr lang="en-US" altLang="en-US" baseline="0" dirty="0" smtClean="0"/>
          </a:p>
          <a:p>
            <a:pPr eaLnBrk="1" hangingPunct="1"/>
            <a:r>
              <a:rPr lang="en-US" altLang="en-US" baseline="0" dirty="0" smtClean="0"/>
              <a:t>The fill or debris in the middle of the tunnels is loose and high permeability. It is easily removed by strong flow. This is good news for a producer. However, for an injector it is disastrous. The fine material acts almost as a lost circulation material and can plug off the pore throats in the formation. It can easily prevent injection. So it is even more important for injectors to not only fail the crushed zone but also to remove as much of the debris inside the perforation tunnel as possible.</a:t>
            </a:r>
            <a:endParaRPr lang="en-US" altLang="en-US" dirty="0" smtClean="0"/>
          </a:p>
        </p:txBody>
      </p:sp>
    </p:spTree>
    <p:extLst>
      <p:ext uri="{BB962C8B-B14F-4D97-AF65-F5344CB8AC3E}">
        <p14:creationId xmlns:p14="http://schemas.microsoft.com/office/powerpoint/2010/main" val="1529162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bg1"/>
                </a:solidFill>
                <a:latin typeface="Arial" charset="0"/>
                <a:ea typeface="ヒラギノ角ゴ Pro W3" pitchFamily="8" charset="-128"/>
              </a:defRPr>
            </a:lvl1pPr>
            <a:lvl2pPr marL="797260" indent="-306638">
              <a:defRPr sz="2600">
                <a:solidFill>
                  <a:schemeClr val="bg1"/>
                </a:solidFill>
                <a:latin typeface="Arial" charset="0"/>
                <a:ea typeface="ヒラギノ角ゴ Pro W3" pitchFamily="8" charset="-128"/>
              </a:defRPr>
            </a:lvl2pPr>
            <a:lvl3pPr marL="1226553" indent="-245311">
              <a:defRPr sz="2600">
                <a:solidFill>
                  <a:schemeClr val="bg1"/>
                </a:solidFill>
                <a:latin typeface="Arial" charset="0"/>
                <a:ea typeface="ヒラギノ角ゴ Pro W3" pitchFamily="8" charset="-128"/>
              </a:defRPr>
            </a:lvl3pPr>
            <a:lvl4pPr marL="1717175" indent="-245311">
              <a:defRPr sz="2600">
                <a:solidFill>
                  <a:schemeClr val="bg1"/>
                </a:solidFill>
                <a:latin typeface="Arial" charset="0"/>
                <a:ea typeface="ヒラギノ角ゴ Pro W3" pitchFamily="8" charset="-128"/>
              </a:defRPr>
            </a:lvl4pPr>
            <a:lvl5pPr marL="2207796" indent="-245311">
              <a:defRPr sz="2600">
                <a:solidFill>
                  <a:schemeClr val="bg1"/>
                </a:solidFill>
                <a:latin typeface="Arial" charset="0"/>
                <a:ea typeface="ヒラギノ角ゴ Pro W3" pitchFamily="8" charset="-128"/>
              </a:defRPr>
            </a:lvl5pPr>
            <a:lvl6pPr marL="2698417" indent="-245311" eaLnBrk="0" fontAlgn="base" hangingPunct="0">
              <a:spcBef>
                <a:spcPct val="0"/>
              </a:spcBef>
              <a:spcAft>
                <a:spcPct val="0"/>
              </a:spcAft>
              <a:defRPr sz="2600">
                <a:solidFill>
                  <a:schemeClr val="bg1"/>
                </a:solidFill>
                <a:latin typeface="Arial" charset="0"/>
                <a:ea typeface="ヒラギノ角ゴ Pro W3" pitchFamily="8" charset="-128"/>
              </a:defRPr>
            </a:lvl6pPr>
            <a:lvl7pPr marL="3189039" indent="-245311" eaLnBrk="0" fontAlgn="base" hangingPunct="0">
              <a:spcBef>
                <a:spcPct val="0"/>
              </a:spcBef>
              <a:spcAft>
                <a:spcPct val="0"/>
              </a:spcAft>
              <a:defRPr sz="2600">
                <a:solidFill>
                  <a:schemeClr val="bg1"/>
                </a:solidFill>
                <a:latin typeface="Arial" charset="0"/>
                <a:ea typeface="ヒラギノ角ゴ Pro W3" pitchFamily="8" charset="-128"/>
              </a:defRPr>
            </a:lvl7pPr>
            <a:lvl8pPr marL="3679660" indent="-245311" eaLnBrk="0" fontAlgn="base" hangingPunct="0">
              <a:spcBef>
                <a:spcPct val="0"/>
              </a:spcBef>
              <a:spcAft>
                <a:spcPct val="0"/>
              </a:spcAft>
              <a:defRPr sz="2600">
                <a:solidFill>
                  <a:schemeClr val="bg1"/>
                </a:solidFill>
                <a:latin typeface="Arial" charset="0"/>
                <a:ea typeface="ヒラギノ角ゴ Pro W3" pitchFamily="8" charset="-128"/>
              </a:defRPr>
            </a:lvl8pPr>
            <a:lvl9pPr marL="4170281" indent="-245311" eaLnBrk="0" fontAlgn="base" hangingPunct="0">
              <a:spcBef>
                <a:spcPct val="0"/>
              </a:spcBef>
              <a:spcAft>
                <a:spcPct val="0"/>
              </a:spcAft>
              <a:defRPr sz="2600">
                <a:solidFill>
                  <a:schemeClr val="bg1"/>
                </a:solidFill>
                <a:latin typeface="Arial" charset="0"/>
                <a:ea typeface="ヒラギノ角ゴ Pro W3" pitchFamily="8" charset="-128"/>
              </a:defRPr>
            </a:lvl9pPr>
          </a:lstStyle>
          <a:p>
            <a:fld id="{1F6C528F-839D-4479-892C-9302542915A4}" type="slidenum">
              <a:rPr lang="en-US" altLang="en-US" sz="1300"/>
              <a:pPr/>
              <a:t>10</a:t>
            </a:fld>
            <a:endParaRPr lang="en-US" altLang="en-US" sz="130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Let’s have a look in more detail at the nature</a:t>
            </a:r>
            <a:r>
              <a:rPr lang="en-US" altLang="en-US" baseline="0" dirty="0" smtClean="0"/>
              <a:t> of the damage inside a perforation tunnel. We have a crushed zone. We know that the crushed zone affects both production and injection. Julianne </a:t>
            </a:r>
            <a:r>
              <a:rPr lang="en-US" altLang="en-US" baseline="0" dirty="0" err="1" smtClean="0"/>
              <a:t>Heiland</a:t>
            </a:r>
            <a:r>
              <a:rPr lang="en-US" altLang="en-US" baseline="0" dirty="0" smtClean="0"/>
              <a:t> studied the crushed zone in fine detail and showed that for a sandstone, it is typically about ½-in. thick, it is weaker than the virgin rock and the permeability is less than the virgin permeability. In fact both the strength and permeability vary across the damaged zone. The thickness of the permeability damage is slightly less than that of the strength reduction. This is good and useful to know. It means that if we can fail and remove the weak crushed zone, we can guarantee that we will also remove the impairment to production.</a:t>
            </a:r>
          </a:p>
          <a:p>
            <a:pPr eaLnBrk="1" hangingPunct="1"/>
            <a:endParaRPr lang="en-US" altLang="en-US" baseline="0" dirty="0" smtClean="0"/>
          </a:p>
          <a:p>
            <a:pPr eaLnBrk="1" hangingPunct="1"/>
            <a:r>
              <a:rPr lang="en-US" altLang="en-US" baseline="0" dirty="0" smtClean="0"/>
              <a:t>The fill or debris in the middle of the tunnels is loose and high permeability. It is easily removed by strong flow. This is good news for a producer. However, for an injector it is disastrous. The fine material acts almost as a lost circulation material and can plug off the pore throats in the formation. It can easily prevent injection. So it is even more important for injectors to not only fail the crushed zone but also to remove as much of the debris inside the perforation tunnel as possible.</a:t>
            </a:r>
            <a:endParaRPr lang="en-US" altLang="en-US" dirty="0" smtClean="0"/>
          </a:p>
        </p:txBody>
      </p:sp>
    </p:spTree>
    <p:extLst>
      <p:ext uri="{BB962C8B-B14F-4D97-AF65-F5344CB8AC3E}">
        <p14:creationId xmlns:p14="http://schemas.microsoft.com/office/powerpoint/2010/main" val="2910790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B2E6B62-C0ED-4F4E-88D6-86DB28A2F2F8}" type="slidenum">
              <a:rPr lang="en-US"/>
              <a:pPr>
                <a:defRPr/>
              </a:pPr>
              <a:t>‹#›</a:t>
            </a:fld>
            <a:endParaRPr lang="en-US"/>
          </a:p>
        </p:txBody>
      </p:sp>
    </p:spTree>
    <p:extLst>
      <p:ext uri="{BB962C8B-B14F-4D97-AF65-F5344CB8AC3E}">
        <p14:creationId xmlns:p14="http://schemas.microsoft.com/office/powerpoint/2010/main" val="29908005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7AEB72-6FEA-4F05-9AAD-5282EA7856B6}" type="slidenum">
              <a:rPr lang="en-US"/>
              <a:pPr>
                <a:defRPr/>
              </a:pPr>
              <a:t>‹#›</a:t>
            </a:fld>
            <a:endParaRPr lang="en-US"/>
          </a:p>
        </p:txBody>
      </p:sp>
    </p:spTree>
    <p:extLst>
      <p:ext uri="{BB962C8B-B14F-4D97-AF65-F5344CB8AC3E}">
        <p14:creationId xmlns:p14="http://schemas.microsoft.com/office/powerpoint/2010/main" val="2715342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36D287-B90F-48F7-B5DA-C5F20C44F836}" type="slidenum">
              <a:rPr lang="en-US"/>
              <a:pPr>
                <a:defRPr/>
              </a:pPr>
              <a:t>‹#›</a:t>
            </a:fld>
            <a:endParaRPr lang="en-US"/>
          </a:p>
        </p:txBody>
      </p:sp>
    </p:spTree>
    <p:extLst>
      <p:ext uri="{BB962C8B-B14F-4D97-AF65-F5344CB8AC3E}">
        <p14:creationId xmlns:p14="http://schemas.microsoft.com/office/powerpoint/2010/main" val="2578416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solidFill>
                  <a:schemeClr val="bg1"/>
                </a:solidFill>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solidFill>
                  <a:schemeClr val="bg1"/>
                </a:solidFill>
              </a:defRPr>
            </a:lvl1pPr>
          </a:lstStyle>
          <a:p>
            <a:pPr>
              <a:defRPr/>
            </a:pPr>
            <a:fld id="{CA267860-B298-49EB-ADE0-376E88EE7605}" type="slidenum">
              <a:rPr lang="en-US" smtClean="0"/>
              <a:pPr>
                <a:defRPr/>
              </a:pPr>
              <a:t>‹#›</a:t>
            </a:fld>
            <a:endParaRPr lang="en-US"/>
          </a:p>
        </p:txBody>
      </p:sp>
    </p:spTree>
    <p:extLst>
      <p:ext uri="{BB962C8B-B14F-4D97-AF65-F5344CB8AC3E}">
        <p14:creationId xmlns:p14="http://schemas.microsoft.com/office/powerpoint/2010/main" val="7680728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DAA635-FC66-4E9D-877F-E1111F9F5141}" type="slidenum">
              <a:rPr lang="en-US"/>
              <a:pPr>
                <a:defRPr/>
              </a:pPr>
              <a:t>‹#›</a:t>
            </a:fld>
            <a:endParaRPr lang="en-US"/>
          </a:p>
        </p:txBody>
      </p:sp>
    </p:spTree>
    <p:extLst>
      <p:ext uri="{BB962C8B-B14F-4D97-AF65-F5344CB8AC3E}">
        <p14:creationId xmlns:p14="http://schemas.microsoft.com/office/powerpoint/2010/main" val="334651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67AACE-466D-42B7-B8E9-832162B133E8}" type="slidenum">
              <a:rPr lang="en-US"/>
              <a:pPr>
                <a:defRPr/>
              </a:pPr>
              <a:t>‹#›</a:t>
            </a:fld>
            <a:endParaRPr lang="en-US"/>
          </a:p>
        </p:txBody>
      </p:sp>
    </p:spTree>
    <p:extLst>
      <p:ext uri="{BB962C8B-B14F-4D97-AF65-F5344CB8AC3E}">
        <p14:creationId xmlns:p14="http://schemas.microsoft.com/office/powerpoint/2010/main" val="2094029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A191E9F-F2B5-4E96-BE58-55AAB355FC25}" type="slidenum">
              <a:rPr lang="en-US"/>
              <a:pPr>
                <a:defRPr/>
              </a:pPr>
              <a:t>‹#›</a:t>
            </a:fld>
            <a:endParaRPr lang="en-US"/>
          </a:p>
        </p:txBody>
      </p:sp>
    </p:spTree>
    <p:extLst>
      <p:ext uri="{BB962C8B-B14F-4D97-AF65-F5344CB8AC3E}">
        <p14:creationId xmlns:p14="http://schemas.microsoft.com/office/powerpoint/2010/main" val="21720842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90ADD02-4058-4A28-B20F-1AB825CC03A8}" type="slidenum">
              <a:rPr lang="en-US"/>
              <a:pPr>
                <a:defRPr/>
              </a:pPr>
              <a:t>‹#›</a:t>
            </a:fld>
            <a:endParaRPr lang="en-US"/>
          </a:p>
        </p:txBody>
      </p:sp>
    </p:spTree>
    <p:extLst>
      <p:ext uri="{BB962C8B-B14F-4D97-AF65-F5344CB8AC3E}">
        <p14:creationId xmlns:p14="http://schemas.microsoft.com/office/powerpoint/2010/main" val="2466302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0E17E17-81DE-4130-9C61-8256CA2BC465}" type="slidenum">
              <a:rPr lang="en-US"/>
              <a:pPr>
                <a:defRPr/>
              </a:pPr>
              <a:t>‹#›</a:t>
            </a:fld>
            <a:endParaRPr lang="en-US"/>
          </a:p>
        </p:txBody>
      </p:sp>
    </p:spTree>
    <p:extLst>
      <p:ext uri="{BB962C8B-B14F-4D97-AF65-F5344CB8AC3E}">
        <p14:creationId xmlns:p14="http://schemas.microsoft.com/office/powerpoint/2010/main" val="3583846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3ADD09-8A2B-4C69-AA3D-0C398A43BFF1}" type="slidenum">
              <a:rPr lang="en-US"/>
              <a:pPr>
                <a:defRPr/>
              </a:pPr>
              <a:t>‹#›</a:t>
            </a:fld>
            <a:endParaRPr lang="en-US"/>
          </a:p>
        </p:txBody>
      </p:sp>
    </p:spTree>
    <p:extLst>
      <p:ext uri="{BB962C8B-B14F-4D97-AF65-F5344CB8AC3E}">
        <p14:creationId xmlns:p14="http://schemas.microsoft.com/office/powerpoint/2010/main" val="503241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7A0E3F-7743-4DED-B33B-06298F51AD68}" type="slidenum">
              <a:rPr lang="en-US"/>
              <a:pPr>
                <a:defRPr/>
              </a:pPr>
              <a:t>‹#›</a:t>
            </a:fld>
            <a:endParaRPr lang="en-US"/>
          </a:p>
        </p:txBody>
      </p:sp>
    </p:spTree>
    <p:extLst>
      <p:ext uri="{BB962C8B-B14F-4D97-AF65-F5344CB8AC3E}">
        <p14:creationId xmlns:p14="http://schemas.microsoft.com/office/powerpoint/2010/main" val="252400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8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405EBF3E-AF6F-4F42-BE68-04311C7BDE8D}" type="slidenum">
              <a:rPr lang="en-US"/>
              <a:pPr>
                <a:defRPr/>
              </a:pPr>
              <a:t>‹#›</a:t>
            </a:fld>
            <a:endParaRPr lang="en-US" dirty="0"/>
          </a:p>
        </p:txBody>
      </p:sp>
      <p:sp>
        <p:nvSpPr>
          <p:cNvPr id="4" name="RightsWATCH-Watermark-Text-1234567890"/>
          <p:cNvSpPr txBox="1"/>
          <p:nvPr userDrawn="1"/>
        </p:nvSpPr>
        <p:spPr>
          <a:xfrm rot="5400000">
            <a:off x="4387334" y="3336667"/>
            <a:ext cx="9144000" cy="184666"/>
          </a:xfrm>
          <a:prstGeom prst="rect">
            <a:avLst/>
          </a:prstGeom>
          <a:noFill/>
        </p:spPr>
        <p:txBody>
          <a:bodyPr vert="horz" lIns="0" tIns="0" rIns="0" bIns="0" rtlCol="0">
            <a:spAutoFit/>
          </a:bodyPr>
          <a:lstStyle/>
          <a:p>
            <a:pPr algn="ctr"/>
            <a:r>
              <a:rPr lang="en-GB" sz="1200" smtClean="0">
                <a:solidFill>
                  <a:srgbClr val="C8C9CE"/>
                </a:solidFill>
                <a:latin typeface="Arial Narrow" panose="020B0606020202030204" pitchFamily="34" charset="0"/>
              </a:rPr>
              <a:t>Schlumberger-Private</a:t>
            </a:r>
            <a:endParaRPr lang="en-GB" sz="1200">
              <a:solidFill>
                <a:srgbClr val="C8C9CE"/>
              </a:solidFill>
              <a:latin typeface="Arial Narrow" panose="020B0606020202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ヒラギノ角ゴ Pro W3" pitchFamily="-110" charset="-128"/>
        </a:defRPr>
      </a:lvl1pPr>
      <a:lvl2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5pPr>
      <a:lvl6pPr marL="457200" algn="ctr" rtl="0" fontAlgn="base">
        <a:spcBef>
          <a:spcPct val="0"/>
        </a:spcBef>
        <a:spcAft>
          <a:spcPct val="0"/>
        </a:spcAft>
        <a:defRPr sz="4400">
          <a:solidFill>
            <a:schemeClr val="tx2"/>
          </a:solidFill>
          <a:latin typeface="Arial" charset="0"/>
          <a:ea typeface="ヒラギノ角ゴ Pro W3" pitchFamily="8" charset="-128"/>
        </a:defRPr>
      </a:lvl6pPr>
      <a:lvl7pPr marL="914400" algn="ctr" rtl="0" fontAlgn="base">
        <a:spcBef>
          <a:spcPct val="0"/>
        </a:spcBef>
        <a:spcAft>
          <a:spcPct val="0"/>
        </a:spcAft>
        <a:defRPr sz="4400">
          <a:solidFill>
            <a:schemeClr val="tx2"/>
          </a:solidFill>
          <a:latin typeface="Arial" charset="0"/>
          <a:ea typeface="ヒラギノ角ゴ Pro W3" pitchFamily="8" charset="-128"/>
        </a:defRPr>
      </a:lvl7pPr>
      <a:lvl8pPr marL="1371600" algn="ctr" rtl="0" fontAlgn="base">
        <a:spcBef>
          <a:spcPct val="0"/>
        </a:spcBef>
        <a:spcAft>
          <a:spcPct val="0"/>
        </a:spcAft>
        <a:defRPr sz="4400">
          <a:solidFill>
            <a:schemeClr val="tx2"/>
          </a:solidFill>
          <a:latin typeface="Arial" charset="0"/>
          <a:ea typeface="ヒラギノ角ゴ Pro W3" pitchFamily="8" charset="-128"/>
        </a:defRPr>
      </a:lvl8pPr>
      <a:lvl9pPr marL="1828800" algn="ctr" rtl="0" fontAlgn="base">
        <a:spcBef>
          <a:spcPct val="0"/>
        </a:spcBef>
        <a:spcAft>
          <a:spcPct val="0"/>
        </a:spcAft>
        <a:defRPr sz="4400">
          <a:solidFill>
            <a:schemeClr val="tx2"/>
          </a:solidFill>
          <a:latin typeface="Arial" charset="0"/>
          <a:ea typeface="ヒラギノ角ゴ Pro W3" pitchFamily="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pitchFamily="-110"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pitchFamily="-110"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0.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9"/>
          <p:cNvSpPr txBox="1">
            <a:spLocks noChangeArrowheads="1"/>
          </p:cNvSpPr>
          <p:nvPr/>
        </p:nvSpPr>
        <p:spPr bwMode="auto">
          <a:xfrm>
            <a:off x="457200" y="1676400"/>
            <a:ext cx="83820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ctr">
              <a:spcBef>
                <a:spcPct val="0"/>
              </a:spcBef>
              <a:buFontTx/>
              <a:buNone/>
            </a:pPr>
            <a:endParaRPr lang="en-US" altLang="en-US" sz="2000" b="1">
              <a:solidFill>
                <a:schemeClr val="bg1"/>
              </a:solidFill>
            </a:endParaRPr>
          </a:p>
          <a:p>
            <a:pPr algn="ctr">
              <a:spcBef>
                <a:spcPct val="0"/>
              </a:spcBef>
              <a:buFontTx/>
              <a:buNone/>
            </a:pPr>
            <a:r>
              <a:rPr lang="en-US" altLang="en-US" sz="2000" b="1">
                <a:solidFill>
                  <a:schemeClr val="bg1"/>
                </a:solidFill>
              </a:rPr>
              <a:t>Primary funding is provided by</a:t>
            </a:r>
          </a:p>
          <a:p>
            <a:pPr>
              <a:spcBef>
                <a:spcPct val="0"/>
              </a:spcBef>
              <a:buFontTx/>
              <a:buNone/>
            </a:pPr>
            <a:endParaRPr lang="en-US" altLang="en-US" sz="2200">
              <a:solidFill>
                <a:schemeClr val="bg1"/>
              </a:solidFill>
            </a:endParaRPr>
          </a:p>
          <a:p>
            <a:pPr algn="ctr">
              <a:spcBef>
                <a:spcPct val="0"/>
              </a:spcBef>
              <a:buFontTx/>
              <a:buNone/>
            </a:pPr>
            <a:r>
              <a:rPr lang="en-US" altLang="en-US" sz="2400" b="1">
                <a:solidFill>
                  <a:schemeClr val="bg1"/>
                </a:solidFill>
              </a:rPr>
              <a:t>The SPE Foundation through member donations </a:t>
            </a:r>
          </a:p>
          <a:p>
            <a:pPr algn="ctr">
              <a:spcBef>
                <a:spcPct val="0"/>
              </a:spcBef>
              <a:buFontTx/>
              <a:buNone/>
            </a:pPr>
            <a:r>
              <a:rPr lang="en-US" altLang="en-US" sz="2400" b="1">
                <a:solidFill>
                  <a:schemeClr val="bg1"/>
                </a:solidFill>
              </a:rPr>
              <a:t>and a contribution from Offshore Europe</a:t>
            </a:r>
          </a:p>
          <a:p>
            <a:pPr>
              <a:spcBef>
                <a:spcPct val="0"/>
              </a:spcBef>
              <a:buFontTx/>
              <a:buNone/>
            </a:pPr>
            <a:endParaRPr lang="en-US" altLang="en-US" sz="2400" b="1">
              <a:solidFill>
                <a:schemeClr val="bg1"/>
              </a:solidFill>
            </a:endParaRPr>
          </a:p>
          <a:p>
            <a:pPr algn="ctr">
              <a:spcBef>
                <a:spcPct val="0"/>
              </a:spcBef>
              <a:buFontTx/>
              <a:buNone/>
            </a:pPr>
            <a:r>
              <a:rPr lang="en-US" altLang="en-US" sz="2200">
                <a:solidFill>
                  <a:schemeClr val="bg1"/>
                </a:solidFill>
              </a:rPr>
              <a:t>The Society is grateful to those companies that allow their professionals to serve as lecturers</a:t>
            </a:r>
          </a:p>
          <a:p>
            <a:pPr>
              <a:spcBef>
                <a:spcPct val="0"/>
              </a:spcBef>
              <a:buFontTx/>
              <a:buNone/>
            </a:pPr>
            <a:endParaRPr lang="en-US" altLang="en-US" sz="2200">
              <a:solidFill>
                <a:schemeClr val="bg1"/>
              </a:solidFill>
            </a:endParaRPr>
          </a:p>
          <a:p>
            <a:pPr algn="ctr">
              <a:spcBef>
                <a:spcPct val="0"/>
              </a:spcBef>
              <a:buFontTx/>
              <a:buNone/>
            </a:pPr>
            <a:r>
              <a:rPr lang="en-US" altLang="en-US" sz="2200">
                <a:solidFill>
                  <a:schemeClr val="bg1"/>
                </a:solidFill>
              </a:rPr>
              <a:t>Additional support provided by AIME</a:t>
            </a:r>
          </a:p>
          <a:p>
            <a:pPr>
              <a:spcBef>
                <a:spcPct val="0"/>
              </a:spcBef>
              <a:buFontTx/>
              <a:buNone/>
            </a:pPr>
            <a:endParaRPr lang="en-US" altLang="en-US" sz="2200">
              <a:solidFill>
                <a:schemeClr val="bg1"/>
              </a:solidFill>
            </a:endParaRPr>
          </a:p>
        </p:txBody>
      </p:sp>
      <p:sp>
        <p:nvSpPr>
          <p:cNvPr id="2051" name="Text Box 30"/>
          <p:cNvSpPr txBox="1">
            <a:spLocks noChangeArrowheads="1"/>
          </p:cNvSpPr>
          <p:nvPr/>
        </p:nvSpPr>
        <p:spPr bwMode="auto">
          <a:xfrm>
            <a:off x="2133600" y="5791200"/>
            <a:ext cx="27432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1400">
                <a:solidFill>
                  <a:schemeClr val="bg1"/>
                </a:solidFill>
                <a:latin typeface="Arial Narrow Bold" pitchFamily="8" charset="0"/>
              </a:rPr>
              <a:t>Society of Petroleum Engineers Distinguished Lecturer Program</a:t>
            </a:r>
          </a:p>
          <a:p>
            <a:pPr>
              <a:spcBef>
                <a:spcPct val="0"/>
              </a:spcBef>
              <a:buFontTx/>
              <a:buNone/>
            </a:pPr>
            <a:r>
              <a:rPr lang="en-US" altLang="en-US" sz="1200">
                <a:solidFill>
                  <a:schemeClr val="bg1"/>
                </a:solidFill>
                <a:latin typeface="Arial Narrow Bold" pitchFamily="8" charset="0"/>
              </a:rPr>
              <a:t>www.spe.org/dl</a:t>
            </a:r>
          </a:p>
        </p:txBody>
      </p:sp>
      <p:pic>
        <p:nvPicPr>
          <p:cNvPr id="2053" name="Picture 7" descr="DL_Logo_White_Alpha.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04800"/>
            <a:ext cx="4241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9" descr="SPEInt_BW_Rev_Alpha.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715000"/>
            <a:ext cx="147955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1849" y="357188"/>
            <a:ext cx="1323113" cy="6119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8" name="Rectangle 2"/>
          <p:cNvSpPr>
            <a:spLocks noGrp="1" noChangeArrowheads="1"/>
          </p:cNvSpPr>
          <p:nvPr>
            <p:ph type="title"/>
          </p:nvPr>
        </p:nvSpPr>
        <p:spPr>
          <a:xfrm>
            <a:off x="-98930" y="214313"/>
            <a:ext cx="3779044" cy="1143000"/>
          </a:xfrm>
        </p:spPr>
        <p:txBody>
          <a:bodyPr/>
          <a:lstStyle/>
          <a:p>
            <a:pPr eaLnBrk="1" hangingPunct="1"/>
            <a:r>
              <a:rPr lang="en-US" altLang="en-US" sz="4000" b="1" dirty="0" smtClean="0">
                <a:solidFill>
                  <a:srgbClr val="FFFF00"/>
                </a:solidFill>
              </a:rPr>
              <a:t>Tunnel Debris</a:t>
            </a:r>
          </a:p>
        </p:txBody>
      </p:sp>
      <p:sp>
        <p:nvSpPr>
          <p:cNvPr id="4100" name="Slide Number Placeholder 4"/>
          <p:cNvSpPr>
            <a:spLocks noGrp="1"/>
          </p:cNvSpPr>
          <p:nvPr>
            <p:ph type="sldNum" sz="quarter" idx="12"/>
          </p:nvPr>
        </p:nvSpPr>
        <p:spPr>
          <a:xfrm>
            <a:off x="6934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F8C85F3A-21F1-40D1-8E4F-6C1D42B3E316}" type="slidenum">
              <a:rPr lang="en-US" altLang="en-US" sz="1400" smtClean="0">
                <a:solidFill>
                  <a:schemeClr val="bg1"/>
                </a:solidFill>
              </a:rPr>
              <a:pPr>
                <a:spcBef>
                  <a:spcPct val="0"/>
                </a:spcBef>
                <a:buFontTx/>
                <a:buNone/>
              </a:pPr>
              <a:t>10</a:t>
            </a:fld>
            <a:endParaRPr lang="en-US" altLang="en-US" sz="1400" dirty="0" smtClean="0">
              <a:solidFill>
                <a:schemeClr val="bg1"/>
              </a:solidFill>
            </a:endParaRPr>
          </a:p>
        </p:txBody>
      </p:sp>
      <p:pic>
        <p:nvPicPr>
          <p:cNvPr id="8" name="Picture 5"/>
          <p:cNvPicPr>
            <a:picLocks noChangeAspect="1" noChangeArrowheads="1"/>
          </p:cNvPicPr>
          <p:nvPr/>
        </p:nvPicPr>
        <p:blipFill rotWithShape="1">
          <a:blip r:embed="rId4" cstate="print"/>
          <a:srcRect l="-322" r="1525"/>
          <a:stretch/>
        </p:blipFill>
        <p:spPr bwMode="auto">
          <a:xfrm>
            <a:off x="5019525" y="714375"/>
            <a:ext cx="3852000" cy="1919288"/>
          </a:xfrm>
          <a:prstGeom prst="rect">
            <a:avLst/>
          </a:prstGeom>
          <a:noFill/>
          <a:ln w="9525">
            <a:noFill/>
            <a:miter lim="800000"/>
            <a:headEnd/>
            <a:tailEnd/>
          </a:ln>
        </p:spPr>
      </p:pic>
      <p:pic>
        <p:nvPicPr>
          <p:cNvPr id="9" name="Picture 6" descr="pre_surge_perf_properties"/>
          <p:cNvPicPr>
            <a:picLocks noChangeAspect="1" noChangeArrowheads="1"/>
          </p:cNvPicPr>
          <p:nvPr/>
        </p:nvPicPr>
        <p:blipFill rotWithShape="1">
          <a:blip r:embed="rId5" cstate="print"/>
          <a:srcRect l="-3330" r="3330"/>
          <a:stretch/>
        </p:blipFill>
        <p:spPr bwMode="auto">
          <a:xfrm>
            <a:off x="4914900" y="2643188"/>
            <a:ext cx="4000500" cy="2965450"/>
          </a:xfrm>
          <a:prstGeom prst="rect">
            <a:avLst/>
          </a:prstGeom>
          <a:noFill/>
          <a:ln w="9525">
            <a:noFill/>
            <a:miter lim="800000"/>
            <a:headEnd/>
            <a:tailEnd/>
          </a:ln>
        </p:spPr>
      </p:pic>
      <p:sp>
        <p:nvSpPr>
          <p:cNvPr id="12" name="TextBox 10"/>
          <p:cNvSpPr txBox="1">
            <a:spLocks noChangeArrowheads="1"/>
          </p:cNvSpPr>
          <p:nvPr/>
        </p:nvSpPr>
        <p:spPr bwMode="auto">
          <a:xfrm>
            <a:off x="5214938" y="285750"/>
            <a:ext cx="1138453" cy="276999"/>
          </a:xfrm>
          <a:prstGeom prst="rect">
            <a:avLst/>
          </a:prstGeom>
          <a:noFill/>
          <a:ln w="9525">
            <a:noFill/>
            <a:miter lim="800000"/>
            <a:headEnd/>
            <a:tailEnd/>
          </a:ln>
        </p:spPr>
        <p:txBody>
          <a:bodyPr wrap="none">
            <a:spAutoFit/>
          </a:bodyPr>
          <a:lstStyle/>
          <a:p>
            <a:r>
              <a:rPr lang="en-GB" sz="1200" dirty="0"/>
              <a:t>Crushed zone</a:t>
            </a:r>
            <a:endParaRPr lang="en-US" sz="1200" dirty="0"/>
          </a:p>
        </p:txBody>
      </p:sp>
      <p:sp>
        <p:nvSpPr>
          <p:cNvPr id="14" name="TextBox 12"/>
          <p:cNvSpPr txBox="1">
            <a:spLocks noChangeArrowheads="1"/>
          </p:cNvSpPr>
          <p:nvPr/>
        </p:nvSpPr>
        <p:spPr bwMode="auto">
          <a:xfrm>
            <a:off x="7072313" y="285750"/>
            <a:ext cx="906467" cy="276999"/>
          </a:xfrm>
          <a:prstGeom prst="rect">
            <a:avLst/>
          </a:prstGeom>
          <a:noFill/>
          <a:ln w="9525">
            <a:noFill/>
            <a:miter lim="800000"/>
            <a:headEnd/>
            <a:tailEnd/>
          </a:ln>
        </p:spPr>
        <p:txBody>
          <a:bodyPr wrap="none">
            <a:spAutoFit/>
          </a:bodyPr>
          <a:lstStyle/>
          <a:p>
            <a:r>
              <a:rPr lang="en-GB" sz="1200" dirty="0"/>
              <a:t>Virgin </a:t>
            </a:r>
            <a:r>
              <a:rPr lang="en-GB" sz="1200" dirty="0" smtClean="0"/>
              <a:t>rock</a:t>
            </a:r>
            <a:endParaRPr lang="en-US" sz="1200" dirty="0"/>
          </a:p>
        </p:txBody>
      </p:sp>
      <p:sp>
        <p:nvSpPr>
          <p:cNvPr id="16" name="Arc 15"/>
          <p:cNvSpPr/>
          <p:nvPr/>
        </p:nvSpPr>
        <p:spPr bwMode="auto">
          <a:xfrm rot="10800000">
            <a:off x="4143375" y="5286375"/>
            <a:ext cx="642938" cy="1000125"/>
          </a:xfrm>
          <a:prstGeom prst="arc">
            <a:avLst>
              <a:gd name="adj1" fmla="val 10855484"/>
              <a:gd name="adj2" fmla="val 0"/>
            </a:avLst>
          </a:prstGeom>
          <a:noFill/>
          <a:ln w="28575" cap="flat" cmpd="sng" algn="ctr">
            <a:solidFill>
              <a:schemeClr val="accent3"/>
            </a:solidFill>
            <a:prstDash val="solid"/>
            <a:round/>
            <a:headEnd type="none" w="med" len="med"/>
            <a:tailEnd type="none" w="med" len="med"/>
          </a:ln>
          <a:effectLst/>
        </p:spPr>
        <p:txBody>
          <a:bodyPr/>
          <a:lstStyle/>
          <a:p>
            <a:pPr>
              <a:defRPr/>
            </a:pPr>
            <a:endParaRPr lang="en-US"/>
          </a:p>
        </p:txBody>
      </p:sp>
      <p:cxnSp>
        <p:nvCxnSpPr>
          <p:cNvPr id="17" name="Straight Connector 16"/>
          <p:cNvCxnSpPr/>
          <p:nvPr/>
        </p:nvCxnSpPr>
        <p:spPr bwMode="auto">
          <a:xfrm rot="16200000" flipH="1">
            <a:off x="1571625" y="3214688"/>
            <a:ext cx="5000625" cy="142875"/>
          </a:xfrm>
          <a:prstGeom prst="line">
            <a:avLst/>
          </a:prstGeom>
          <a:solidFill>
            <a:schemeClr val="accent1"/>
          </a:solidFill>
          <a:ln w="28575" cap="flat" cmpd="sng" algn="ctr">
            <a:solidFill>
              <a:schemeClr val="accent3"/>
            </a:solidFill>
            <a:prstDash val="solid"/>
            <a:round/>
            <a:headEnd type="none" w="med" len="med"/>
            <a:tailEnd type="none" w="med" len="med"/>
          </a:ln>
          <a:effectLst/>
        </p:spPr>
      </p:cxnSp>
      <p:cxnSp>
        <p:nvCxnSpPr>
          <p:cNvPr id="18" name="Straight Connector 17"/>
          <p:cNvCxnSpPr/>
          <p:nvPr/>
        </p:nvCxnSpPr>
        <p:spPr bwMode="auto">
          <a:xfrm rot="5400000">
            <a:off x="2321719" y="3250407"/>
            <a:ext cx="5000625" cy="71437"/>
          </a:xfrm>
          <a:prstGeom prst="line">
            <a:avLst/>
          </a:prstGeom>
          <a:solidFill>
            <a:schemeClr val="accent1"/>
          </a:solidFill>
          <a:ln w="28575" cap="flat" cmpd="sng" algn="ctr">
            <a:solidFill>
              <a:schemeClr val="accent3"/>
            </a:solidFill>
            <a:prstDash val="solid"/>
            <a:round/>
            <a:headEnd type="none" w="med" len="med"/>
            <a:tailEnd type="none" w="med" len="med"/>
          </a:ln>
          <a:effectLst/>
        </p:spPr>
      </p:cxnSp>
      <p:sp>
        <p:nvSpPr>
          <p:cNvPr id="19" name="TextBox 18"/>
          <p:cNvSpPr txBox="1"/>
          <p:nvPr/>
        </p:nvSpPr>
        <p:spPr>
          <a:xfrm>
            <a:off x="3786188" y="357188"/>
            <a:ext cx="1214437" cy="461962"/>
          </a:xfrm>
          <a:prstGeom prst="rect">
            <a:avLst/>
          </a:prstGeom>
          <a:noFill/>
          <a:ln>
            <a:noFill/>
          </a:ln>
        </p:spPr>
        <p:txBody>
          <a:bodyPr>
            <a:spAutoFit/>
          </a:bodyPr>
          <a:lstStyle/>
          <a:p>
            <a:pPr algn="ctr">
              <a:defRPr/>
            </a:pPr>
            <a:r>
              <a:rPr lang="en-GB" sz="1200" dirty="0">
                <a:solidFill>
                  <a:schemeClr val="accent3"/>
                </a:solidFill>
              </a:rPr>
              <a:t>Plugged </a:t>
            </a:r>
            <a:r>
              <a:rPr lang="en-GB" sz="1200" dirty="0" smtClean="0">
                <a:solidFill>
                  <a:schemeClr val="accent3"/>
                </a:solidFill>
              </a:rPr>
              <a:t>perforation</a:t>
            </a:r>
            <a:endParaRPr lang="en-US" sz="1200" dirty="0">
              <a:solidFill>
                <a:schemeClr val="accent3"/>
              </a:solidFill>
            </a:endParaRPr>
          </a:p>
        </p:txBody>
      </p:sp>
      <p:cxnSp>
        <p:nvCxnSpPr>
          <p:cNvPr id="22" name="Straight Arrow Connector 21"/>
          <p:cNvCxnSpPr>
            <a:cxnSpLocks noChangeShapeType="1"/>
            <a:stCxn id="25" idx="3"/>
          </p:cNvCxnSpPr>
          <p:nvPr/>
        </p:nvCxnSpPr>
        <p:spPr bwMode="auto">
          <a:xfrm flipV="1">
            <a:off x="3429000" y="2786063"/>
            <a:ext cx="1000125" cy="488372"/>
          </a:xfrm>
          <a:prstGeom prst="straightConnector1">
            <a:avLst/>
          </a:prstGeom>
          <a:noFill/>
          <a:ln w="28575" algn="ctr">
            <a:solidFill>
              <a:srgbClr val="92D050"/>
            </a:solidFill>
            <a:round/>
            <a:headEnd/>
            <a:tailEnd type="arrow" w="med" len="med"/>
          </a:ln>
        </p:spPr>
      </p:cxnSp>
      <p:sp>
        <p:nvSpPr>
          <p:cNvPr id="25" name="Rectangle 3"/>
          <p:cNvSpPr txBox="1">
            <a:spLocks noChangeArrowheads="1"/>
          </p:cNvSpPr>
          <p:nvPr/>
        </p:nvSpPr>
        <p:spPr bwMode="auto">
          <a:xfrm>
            <a:off x="261503" y="2000250"/>
            <a:ext cx="3167497" cy="2548370"/>
          </a:xfrm>
          <a:prstGeom prst="rect">
            <a:avLst/>
          </a:prstGeom>
          <a:noFill/>
          <a:ln w="9525">
            <a:noFill/>
            <a:miter lim="800000"/>
            <a:headEnd/>
            <a:tailEnd/>
          </a:ln>
        </p:spPr>
        <p:txBody>
          <a:bodyPr/>
          <a:lstStyle/>
          <a:p>
            <a:pPr marL="342900" indent="-342900">
              <a:spcBef>
                <a:spcPts val="1800"/>
              </a:spcBef>
              <a:buFontTx/>
              <a:buChar char="•"/>
              <a:defRPr/>
            </a:pPr>
            <a:r>
              <a:rPr lang="en-GB" kern="0" dirty="0" smtClean="0"/>
              <a:t>Reduces injection rates</a:t>
            </a:r>
          </a:p>
          <a:p>
            <a:pPr marL="342900" indent="-342900">
              <a:spcBef>
                <a:spcPts val="1800"/>
              </a:spcBef>
              <a:buFontTx/>
              <a:buChar char="•"/>
              <a:defRPr/>
            </a:pPr>
            <a:r>
              <a:rPr lang="en-GB" kern="0" dirty="0" smtClean="0"/>
              <a:t>Loose, weak material</a:t>
            </a:r>
          </a:p>
          <a:p>
            <a:pPr marL="342900" indent="-342900">
              <a:spcBef>
                <a:spcPts val="1800"/>
              </a:spcBef>
              <a:buFontTx/>
              <a:buChar char="•"/>
              <a:defRPr/>
            </a:pPr>
            <a:r>
              <a:rPr lang="en-GB" kern="0" dirty="0" smtClean="0"/>
              <a:t>Removed by surge flow</a:t>
            </a:r>
          </a:p>
        </p:txBody>
      </p:sp>
      <p:cxnSp>
        <p:nvCxnSpPr>
          <p:cNvPr id="3" name="Straight Connector 2"/>
          <p:cNvCxnSpPr/>
          <p:nvPr/>
        </p:nvCxnSpPr>
        <p:spPr bwMode="auto">
          <a:xfrm>
            <a:off x="6648450" y="357188"/>
            <a:ext cx="0" cy="2000250"/>
          </a:xfrm>
          <a:prstGeom prst="line">
            <a:avLst/>
          </a:prstGeom>
          <a:solidFill>
            <a:schemeClr val="accent1"/>
          </a:solidFill>
          <a:ln w="9525" cap="flat" cmpd="sng" algn="ctr">
            <a:solidFill>
              <a:srgbClr val="FF0000"/>
            </a:solidFill>
            <a:prstDash val="solid"/>
            <a:round/>
            <a:headEnd type="none" w="med" len="med"/>
            <a:tailEnd type="none" w="med" len="med"/>
          </a:ln>
          <a:effectLst/>
        </p:spPr>
      </p:cxnSp>
      <p:grpSp>
        <p:nvGrpSpPr>
          <p:cNvPr id="6" name="Group 5"/>
          <p:cNvGrpSpPr/>
          <p:nvPr/>
        </p:nvGrpSpPr>
        <p:grpSpPr>
          <a:xfrm>
            <a:off x="5055095" y="2140744"/>
            <a:ext cx="3803154" cy="3424833"/>
            <a:chOff x="5055095" y="2140744"/>
            <a:chExt cx="3803154" cy="3424833"/>
          </a:xfrm>
        </p:grpSpPr>
        <p:sp>
          <p:nvSpPr>
            <p:cNvPr id="5" name="TextBox 4"/>
            <p:cNvSpPr txBox="1"/>
            <p:nvPr/>
          </p:nvSpPr>
          <p:spPr>
            <a:xfrm>
              <a:off x="7146133" y="2830194"/>
              <a:ext cx="1295400" cy="246221"/>
            </a:xfrm>
            <a:prstGeom prst="rect">
              <a:avLst/>
            </a:prstGeom>
            <a:solidFill>
              <a:schemeClr val="bg1"/>
            </a:solidFill>
          </p:spPr>
          <p:txBody>
            <a:bodyPr wrap="square" rtlCol="0">
              <a:spAutoFit/>
            </a:bodyPr>
            <a:lstStyle/>
            <a:p>
              <a:r>
                <a:rPr lang="en-GB" sz="1000" dirty="0">
                  <a:solidFill>
                    <a:schemeClr val="tx1"/>
                  </a:solidFill>
                </a:rPr>
                <a:t>V</a:t>
              </a:r>
              <a:r>
                <a:rPr lang="en-GB" sz="1000" dirty="0" smtClean="0">
                  <a:solidFill>
                    <a:schemeClr val="tx1"/>
                  </a:solidFill>
                </a:rPr>
                <a:t>irgin rock</a:t>
              </a:r>
              <a:endParaRPr lang="en-GB" sz="1000" dirty="0">
                <a:solidFill>
                  <a:schemeClr val="tx1"/>
                </a:solidFill>
              </a:endParaRPr>
            </a:p>
          </p:txBody>
        </p:sp>
        <p:sp>
          <p:nvSpPr>
            <p:cNvPr id="27" name="TextBox 26"/>
            <p:cNvSpPr txBox="1"/>
            <p:nvPr/>
          </p:nvSpPr>
          <p:spPr>
            <a:xfrm>
              <a:off x="6074569" y="2787254"/>
              <a:ext cx="647699" cy="338554"/>
            </a:xfrm>
            <a:prstGeom prst="rect">
              <a:avLst/>
            </a:prstGeom>
            <a:solidFill>
              <a:schemeClr val="bg1"/>
            </a:solidFill>
          </p:spPr>
          <p:txBody>
            <a:bodyPr wrap="square" rtlCol="0">
              <a:spAutoFit/>
            </a:bodyPr>
            <a:lstStyle/>
            <a:p>
              <a:r>
                <a:rPr lang="en-GB" sz="800" kern="700" dirty="0" smtClean="0">
                  <a:solidFill>
                    <a:schemeClr val="tx1"/>
                  </a:solidFill>
                </a:rPr>
                <a:t>Crushed</a:t>
              </a:r>
            </a:p>
            <a:p>
              <a:r>
                <a:rPr lang="en-GB" sz="800" kern="700" dirty="0" smtClean="0">
                  <a:solidFill>
                    <a:schemeClr val="tx1"/>
                  </a:solidFill>
                </a:rPr>
                <a:t>zone</a:t>
              </a:r>
              <a:endParaRPr lang="en-GB" sz="800" kern="700" dirty="0">
                <a:solidFill>
                  <a:schemeClr val="tx1"/>
                </a:solidFill>
              </a:endParaRPr>
            </a:p>
          </p:txBody>
        </p:sp>
        <p:sp>
          <p:nvSpPr>
            <p:cNvPr id="28" name="TextBox 27"/>
            <p:cNvSpPr txBox="1"/>
            <p:nvPr/>
          </p:nvSpPr>
          <p:spPr>
            <a:xfrm>
              <a:off x="5510212" y="2787254"/>
              <a:ext cx="585786" cy="338554"/>
            </a:xfrm>
            <a:prstGeom prst="rect">
              <a:avLst/>
            </a:prstGeom>
            <a:solidFill>
              <a:schemeClr val="bg1"/>
            </a:solidFill>
          </p:spPr>
          <p:txBody>
            <a:bodyPr wrap="square" rtlCol="0">
              <a:spAutoFit/>
            </a:bodyPr>
            <a:lstStyle/>
            <a:p>
              <a:r>
                <a:rPr lang="en-GB" sz="800" kern="700" dirty="0" smtClean="0">
                  <a:solidFill>
                    <a:schemeClr val="tx1"/>
                  </a:solidFill>
                </a:rPr>
                <a:t>Loose</a:t>
              </a:r>
            </a:p>
            <a:p>
              <a:r>
                <a:rPr lang="en-GB" sz="800" kern="700" dirty="0" smtClean="0">
                  <a:solidFill>
                    <a:schemeClr val="tx1"/>
                  </a:solidFill>
                </a:rPr>
                <a:t>debris</a:t>
              </a:r>
              <a:endParaRPr lang="en-GB" sz="800" kern="700" dirty="0">
                <a:solidFill>
                  <a:schemeClr val="tx1"/>
                </a:solidFill>
              </a:endParaRPr>
            </a:p>
          </p:txBody>
        </p:sp>
        <p:sp>
          <p:nvSpPr>
            <p:cNvPr id="29" name="TextBox 28"/>
            <p:cNvSpPr txBox="1"/>
            <p:nvPr/>
          </p:nvSpPr>
          <p:spPr>
            <a:xfrm>
              <a:off x="7803358" y="3345596"/>
              <a:ext cx="654842" cy="400110"/>
            </a:xfrm>
            <a:prstGeom prst="rect">
              <a:avLst/>
            </a:prstGeom>
            <a:solidFill>
              <a:schemeClr val="bg1"/>
            </a:solidFill>
          </p:spPr>
          <p:txBody>
            <a:bodyPr wrap="square" rtlCol="0">
              <a:spAutoFit/>
            </a:bodyPr>
            <a:lstStyle/>
            <a:p>
              <a:r>
                <a:rPr lang="en-GB" sz="1000" dirty="0" smtClean="0">
                  <a:solidFill>
                    <a:srgbClr val="FF00FF"/>
                  </a:solidFill>
                </a:rPr>
                <a:t>Rock</a:t>
              </a:r>
            </a:p>
            <a:p>
              <a:r>
                <a:rPr lang="en-GB" sz="1000" dirty="0" smtClean="0">
                  <a:solidFill>
                    <a:srgbClr val="FF00FF"/>
                  </a:solidFill>
                </a:rPr>
                <a:t>strength</a:t>
              </a:r>
              <a:endParaRPr lang="en-GB" sz="1000" dirty="0">
                <a:solidFill>
                  <a:srgbClr val="FF00FF"/>
                </a:solidFill>
              </a:endParaRPr>
            </a:p>
          </p:txBody>
        </p:sp>
        <p:sp>
          <p:nvSpPr>
            <p:cNvPr id="30" name="TextBox 29"/>
            <p:cNvSpPr txBox="1"/>
            <p:nvPr/>
          </p:nvSpPr>
          <p:spPr>
            <a:xfrm>
              <a:off x="7803358" y="3892510"/>
              <a:ext cx="654842" cy="246221"/>
            </a:xfrm>
            <a:prstGeom prst="rect">
              <a:avLst/>
            </a:prstGeom>
            <a:solidFill>
              <a:schemeClr val="bg1"/>
            </a:solidFill>
          </p:spPr>
          <p:txBody>
            <a:bodyPr wrap="square" rtlCol="0">
              <a:spAutoFit/>
            </a:bodyPr>
            <a:lstStyle/>
            <a:p>
              <a:r>
                <a:rPr lang="en-GB" sz="1000" dirty="0" smtClean="0">
                  <a:solidFill>
                    <a:srgbClr val="00B050"/>
                  </a:solidFill>
                </a:rPr>
                <a:t>Porosity</a:t>
              </a:r>
              <a:endParaRPr lang="en-GB" sz="1000" dirty="0">
                <a:solidFill>
                  <a:srgbClr val="00B050"/>
                </a:solidFill>
              </a:endParaRPr>
            </a:p>
          </p:txBody>
        </p:sp>
        <p:sp>
          <p:nvSpPr>
            <p:cNvPr id="31" name="TextBox 30"/>
            <p:cNvSpPr txBox="1"/>
            <p:nvPr/>
          </p:nvSpPr>
          <p:spPr>
            <a:xfrm>
              <a:off x="7803358" y="4225111"/>
              <a:ext cx="914400" cy="246221"/>
            </a:xfrm>
            <a:prstGeom prst="rect">
              <a:avLst/>
            </a:prstGeom>
            <a:solidFill>
              <a:schemeClr val="bg1"/>
            </a:solidFill>
          </p:spPr>
          <p:txBody>
            <a:bodyPr wrap="square" rtlCol="0">
              <a:spAutoFit/>
            </a:bodyPr>
            <a:lstStyle/>
            <a:p>
              <a:r>
                <a:rPr lang="en-GB" sz="1000" dirty="0" smtClean="0">
                  <a:solidFill>
                    <a:srgbClr val="0000FF"/>
                  </a:solidFill>
                </a:rPr>
                <a:t>Permeability</a:t>
              </a:r>
              <a:endParaRPr lang="en-GB" sz="1000" dirty="0">
                <a:solidFill>
                  <a:srgbClr val="0000FF"/>
                </a:solidFill>
              </a:endParaRPr>
            </a:p>
          </p:txBody>
        </p:sp>
        <p:sp>
          <p:nvSpPr>
            <p:cNvPr id="33" name="TextBox 32"/>
            <p:cNvSpPr txBox="1"/>
            <p:nvPr/>
          </p:nvSpPr>
          <p:spPr>
            <a:xfrm>
              <a:off x="5179219" y="5257800"/>
              <a:ext cx="3355181" cy="307777"/>
            </a:xfrm>
            <a:prstGeom prst="rect">
              <a:avLst/>
            </a:prstGeom>
            <a:solidFill>
              <a:schemeClr val="bg1"/>
            </a:solidFill>
          </p:spPr>
          <p:txBody>
            <a:bodyPr wrap="square" rtlCol="0">
              <a:spAutoFit/>
            </a:bodyPr>
            <a:lstStyle/>
            <a:p>
              <a:r>
                <a:rPr lang="en-GB" sz="1000" dirty="0">
                  <a:solidFill>
                    <a:schemeClr val="tx1"/>
                  </a:solidFill>
                </a:rPr>
                <a:t> </a:t>
              </a:r>
              <a:r>
                <a:rPr lang="en-GB" sz="1000" dirty="0" smtClean="0">
                  <a:solidFill>
                    <a:schemeClr val="tx1"/>
                  </a:solidFill>
                </a:rPr>
                <a:t>             Distance from </a:t>
              </a:r>
              <a:r>
                <a:rPr lang="en-GB" sz="1000" dirty="0" err="1" smtClean="0">
                  <a:solidFill>
                    <a:schemeClr val="tx1"/>
                  </a:solidFill>
                </a:rPr>
                <a:t>center</a:t>
              </a:r>
              <a:r>
                <a:rPr lang="en-GB" sz="1000" dirty="0" smtClean="0">
                  <a:solidFill>
                    <a:schemeClr val="tx1"/>
                  </a:solidFill>
                </a:rPr>
                <a:t> of perforation tunnel</a:t>
              </a:r>
            </a:p>
            <a:p>
              <a:endParaRPr lang="en-GB" sz="400" dirty="0">
                <a:solidFill>
                  <a:schemeClr val="tx1"/>
                </a:solidFill>
              </a:endParaRPr>
            </a:p>
          </p:txBody>
        </p:sp>
        <p:sp>
          <p:nvSpPr>
            <p:cNvPr id="38" name="TextBox 37"/>
            <p:cNvSpPr txBox="1"/>
            <p:nvPr/>
          </p:nvSpPr>
          <p:spPr>
            <a:xfrm>
              <a:off x="5120878" y="5070931"/>
              <a:ext cx="330993" cy="246221"/>
            </a:xfrm>
            <a:prstGeom prst="rect">
              <a:avLst/>
            </a:prstGeom>
            <a:solidFill>
              <a:schemeClr val="bg1"/>
            </a:solidFill>
          </p:spPr>
          <p:txBody>
            <a:bodyPr wrap="square" rtlCol="0">
              <a:spAutoFit/>
            </a:bodyPr>
            <a:lstStyle/>
            <a:p>
              <a:r>
                <a:rPr lang="en-GB" sz="1000" kern="700" dirty="0" smtClean="0">
                  <a:solidFill>
                    <a:schemeClr val="tx1"/>
                  </a:solidFill>
                </a:rPr>
                <a:t>0</a:t>
              </a:r>
              <a:endParaRPr lang="en-GB" sz="1000" kern="700" dirty="0">
                <a:solidFill>
                  <a:schemeClr val="tx1"/>
                </a:solidFill>
              </a:endParaRPr>
            </a:p>
          </p:txBody>
        </p:sp>
        <p:sp>
          <p:nvSpPr>
            <p:cNvPr id="39" name="TextBox 38"/>
            <p:cNvSpPr txBox="1"/>
            <p:nvPr/>
          </p:nvSpPr>
          <p:spPr>
            <a:xfrm>
              <a:off x="5055095" y="3168610"/>
              <a:ext cx="351828" cy="1447800"/>
            </a:xfrm>
            <a:prstGeom prst="rect">
              <a:avLst/>
            </a:prstGeom>
            <a:solidFill>
              <a:schemeClr val="bg1"/>
            </a:solidFill>
          </p:spPr>
          <p:txBody>
            <a:bodyPr vert="wordArtVert" wrap="square" rtlCol="0">
              <a:spAutoFit/>
            </a:bodyPr>
            <a:lstStyle/>
            <a:p>
              <a:r>
                <a:rPr lang="en-GB" sz="1000" kern="700" dirty="0" smtClean="0">
                  <a:solidFill>
                    <a:schemeClr val="tx1"/>
                  </a:solidFill>
                </a:rPr>
                <a:t>Increase</a:t>
              </a:r>
              <a:endParaRPr lang="en-GB" sz="1000" kern="700" dirty="0">
                <a:solidFill>
                  <a:schemeClr val="tx1"/>
                </a:solidFill>
              </a:endParaRPr>
            </a:p>
          </p:txBody>
        </p:sp>
        <p:sp>
          <p:nvSpPr>
            <p:cNvPr id="40" name="TextBox 39"/>
            <p:cNvSpPr txBox="1"/>
            <p:nvPr/>
          </p:nvSpPr>
          <p:spPr>
            <a:xfrm>
              <a:off x="8210550" y="2140744"/>
              <a:ext cx="647699" cy="215444"/>
            </a:xfrm>
            <a:prstGeom prst="rect">
              <a:avLst/>
            </a:prstGeom>
            <a:solidFill>
              <a:schemeClr val="bg1"/>
            </a:solidFill>
          </p:spPr>
          <p:txBody>
            <a:bodyPr wrap="square" rtlCol="0">
              <a:spAutoFit/>
            </a:bodyPr>
            <a:lstStyle/>
            <a:p>
              <a:r>
                <a:rPr lang="en-GB" sz="800" kern="700" dirty="0" smtClean="0">
                  <a:solidFill>
                    <a:schemeClr val="tx1"/>
                  </a:solidFill>
                </a:rPr>
                <a:t>1.3 mm</a:t>
              </a:r>
              <a:endParaRPr lang="en-GB" sz="800" kern="700" dirty="0">
                <a:solidFill>
                  <a:schemeClr val="tx1"/>
                </a:solidFill>
              </a:endParaRPr>
            </a:p>
          </p:txBody>
        </p:sp>
      </p:grpSp>
      <p:cxnSp>
        <p:nvCxnSpPr>
          <p:cNvPr id="11" name="Straight Arrow Connector 10"/>
          <p:cNvCxnSpPr>
            <a:cxnSpLocks noChangeShapeType="1"/>
          </p:cNvCxnSpPr>
          <p:nvPr/>
        </p:nvCxnSpPr>
        <p:spPr bwMode="auto">
          <a:xfrm flipH="1" flipV="1">
            <a:off x="4572001" y="3786188"/>
            <a:ext cx="1214437" cy="404812"/>
          </a:xfrm>
          <a:prstGeom prst="straightConnector1">
            <a:avLst/>
          </a:prstGeom>
          <a:noFill/>
          <a:ln w="28575" algn="ctr">
            <a:solidFill>
              <a:srgbClr val="92D050"/>
            </a:solidFill>
            <a:round/>
            <a:headEnd/>
            <a:tailEnd type="arrow" w="med" len="med"/>
          </a:ln>
        </p:spPr>
      </p:cxnSp>
      <p:sp>
        <p:nvSpPr>
          <p:cNvPr id="34" name="TextBox 33"/>
          <p:cNvSpPr txBox="1"/>
          <p:nvPr/>
        </p:nvSpPr>
        <p:spPr>
          <a:xfrm>
            <a:off x="286903" y="5663785"/>
            <a:ext cx="3179623" cy="646331"/>
          </a:xfrm>
          <a:prstGeom prst="rect">
            <a:avLst/>
          </a:prstGeom>
          <a:noFill/>
        </p:spPr>
        <p:txBody>
          <a:bodyPr wrap="square" rtlCol="0">
            <a:spAutoFit/>
          </a:bodyPr>
          <a:lstStyle/>
          <a:p>
            <a:r>
              <a:rPr lang="en-GB" sz="1200" dirty="0" smtClean="0"/>
              <a:t>*SPE 122845 “New Fundamental Insights into Perforation Induced Formation Damage” </a:t>
            </a:r>
            <a:r>
              <a:rPr lang="en-GB" sz="1200" dirty="0" err="1" smtClean="0"/>
              <a:t>Heiland</a:t>
            </a:r>
            <a:r>
              <a:rPr lang="en-GB" sz="1200" dirty="0" smtClean="0"/>
              <a:t> presented in 2009 </a:t>
            </a:r>
            <a:endParaRPr lang="en-GB" sz="1200" dirty="0"/>
          </a:p>
        </p:txBody>
      </p:sp>
    </p:spTree>
    <p:extLst>
      <p:ext uri="{BB962C8B-B14F-4D97-AF65-F5344CB8AC3E}">
        <p14:creationId xmlns:p14="http://schemas.microsoft.com/office/powerpoint/2010/main" val="3401079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0" y="28573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ヒラギノ角ゴ Pro W3" pitchFamily="-110" charset="-128"/>
              </a:defRPr>
            </a:lvl1pPr>
            <a:lvl2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5pPr>
            <a:lvl6pPr marL="457200" algn="ctr" rtl="0" fontAlgn="base">
              <a:spcBef>
                <a:spcPct val="0"/>
              </a:spcBef>
              <a:spcAft>
                <a:spcPct val="0"/>
              </a:spcAft>
              <a:defRPr sz="4400">
                <a:solidFill>
                  <a:schemeClr val="tx2"/>
                </a:solidFill>
                <a:latin typeface="Arial" charset="0"/>
                <a:ea typeface="ヒラギノ角ゴ Pro W3" pitchFamily="8" charset="-128"/>
              </a:defRPr>
            </a:lvl6pPr>
            <a:lvl7pPr marL="914400" algn="ctr" rtl="0" fontAlgn="base">
              <a:spcBef>
                <a:spcPct val="0"/>
              </a:spcBef>
              <a:spcAft>
                <a:spcPct val="0"/>
              </a:spcAft>
              <a:defRPr sz="4400">
                <a:solidFill>
                  <a:schemeClr val="tx2"/>
                </a:solidFill>
                <a:latin typeface="Arial" charset="0"/>
                <a:ea typeface="ヒラギノ角ゴ Pro W3" pitchFamily="8" charset="-128"/>
              </a:defRPr>
            </a:lvl7pPr>
            <a:lvl8pPr marL="1371600" algn="ctr" rtl="0" fontAlgn="base">
              <a:spcBef>
                <a:spcPct val="0"/>
              </a:spcBef>
              <a:spcAft>
                <a:spcPct val="0"/>
              </a:spcAft>
              <a:defRPr sz="4400">
                <a:solidFill>
                  <a:schemeClr val="tx2"/>
                </a:solidFill>
                <a:latin typeface="Arial" charset="0"/>
                <a:ea typeface="ヒラギノ角ゴ Pro W3" pitchFamily="8" charset="-128"/>
              </a:defRPr>
            </a:lvl8pPr>
            <a:lvl9pPr marL="1828800" algn="ctr" rtl="0" fontAlgn="base">
              <a:spcBef>
                <a:spcPct val="0"/>
              </a:spcBef>
              <a:spcAft>
                <a:spcPct val="0"/>
              </a:spcAft>
              <a:defRPr sz="4400">
                <a:solidFill>
                  <a:schemeClr val="tx2"/>
                </a:solidFill>
                <a:latin typeface="Arial" charset="0"/>
                <a:ea typeface="ヒラギノ角ゴ Pro W3" pitchFamily="8" charset="-128"/>
              </a:defRPr>
            </a:lvl9pPr>
          </a:lstStyle>
          <a:p>
            <a:pPr eaLnBrk="1" hangingPunct="1"/>
            <a:r>
              <a:rPr lang="en-US" altLang="en-US" sz="4000" b="1" kern="0" dirty="0" smtClean="0">
                <a:solidFill>
                  <a:srgbClr val="FFFF00"/>
                </a:solidFill>
              </a:rPr>
              <a:t>Options for Perforation Cleanup</a:t>
            </a:r>
          </a:p>
        </p:txBody>
      </p:sp>
      <p:sp>
        <p:nvSpPr>
          <p:cNvPr id="3" name="TextBox 2"/>
          <p:cNvSpPr txBox="1"/>
          <p:nvPr/>
        </p:nvSpPr>
        <p:spPr>
          <a:xfrm>
            <a:off x="6281484" y="1443976"/>
            <a:ext cx="2105063" cy="830997"/>
          </a:xfrm>
          <a:prstGeom prst="rect">
            <a:avLst/>
          </a:prstGeom>
          <a:noFill/>
        </p:spPr>
        <p:txBody>
          <a:bodyPr wrap="none" rtlCol="0">
            <a:spAutoFit/>
          </a:bodyPr>
          <a:lstStyle/>
          <a:p>
            <a:pPr algn="ctr"/>
            <a:r>
              <a:rPr lang="en-GB" dirty="0" smtClean="0"/>
              <a:t>Dynamic</a:t>
            </a:r>
          </a:p>
          <a:p>
            <a:pPr algn="ctr"/>
            <a:r>
              <a:rPr lang="en-GB" dirty="0" smtClean="0"/>
              <a:t>Underbalance</a:t>
            </a:r>
            <a:endParaRPr lang="en-GB" dirty="0"/>
          </a:p>
        </p:txBody>
      </p:sp>
      <p:sp>
        <p:nvSpPr>
          <p:cNvPr id="4" name="TextBox 3"/>
          <p:cNvSpPr txBox="1"/>
          <p:nvPr/>
        </p:nvSpPr>
        <p:spPr>
          <a:xfrm>
            <a:off x="3326737" y="1443976"/>
            <a:ext cx="2105063" cy="830997"/>
          </a:xfrm>
          <a:prstGeom prst="rect">
            <a:avLst/>
          </a:prstGeom>
          <a:noFill/>
        </p:spPr>
        <p:txBody>
          <a:bodyPr wrap="none" rtlCol="0">
            <a:spAutoFit/>
          </a:bodyPr>
          <a:lstStyle/>
          <a:p>
            <a:pPr algn="ctr"/>
            <a:r>
              <a:rPr lang="en-GB" dirty="0" smtClean="0"/>
              <a:t>Static</a:t>
            </a:r>
          </a:p>
          <a:p>
            <a:pPr algn="ctr"/>
            <a:r>
              <a:rPr lang="en-GB" dirty="0" smtClean="0"/>
              <a:t>Underbalance</a:t>
            </a:r>
            <a:endParaRPr lang="en-GB" dirty="0"/>
          </a:p>
        </p:txBody>
      </p:sp>
      <p:sp>
        <p:nvSpPr>
          <p:cNvPr id="5" name="TextBox 4"/>
          <p:cNvSpPr txBox="1"/>
          <p:nvPr/>
        </p:nvSpPr>
        <p:spPr>
          <a:xfrm>
            <a:off x="906459" y="1443976"/>
            <a:ext cx="1247457" cy="461665"/>
          </a:xfrm>
          <a:prstGeom prst="rect">
            <a:avLst/>
          </a:prstGeom>
          <a:noFill/>
        </p:spPr>
        <p:txBody>
          <a:bodyPr wrap="none" rtlCol="0">
            <a:spAutoFit/>
          </a:bodyPr>
          <a:lstStyle/>
          <a:p>
            <a:r>
              <a:rPr lang="en-GB" dirty="0" smtClean="0"/>
              <a:t>Surging</a:t>
            </a:r>
            <a:endParaRPr lang="en-GB" dirty="0"/>
          </a:p>
        </p:txBody>
      </p:sp>
      <p:sp>
        <p:nvSpPr>
          <p:cNvPr id="10" name="Slide Number Placeholder 4"/>
          <p:cNvSpPr>
            <a:spLocks noGrp="1"/>
          </p:cNvSpPr>
          <p:nvPr>
            <p:ph type="sldNum" sz="quarter" idx="12"/>
          </p:nvPr>
        </p:nvSpPr>
        <p:spPr>
          <a:xfrm>
            <a:off x="6934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F8C85F3A-21F1-40D1-8E4F-6C1D42B3E316}" type="slidenum">
              <a:rPr lang="en-US" altLang="en-US" sz="1400" smtClean="0">
                <a:solidFill>
                  <a:schemeClr val="bg1"/>
                </a:solidFill>
              </a:rPr>
              <a:pPr>
                <a:spcBef>
                  <a:spcPct val="0"/>
                </a:spcBef>
                <a:buFontTx/>
                <a:buNone/>
              </a:pPr>
              <a:t>11</a:t>
            </a:fld>
            <a:endParaRPr lang="en-US" altLang="en-US" sz="1400" dirty="0" smtClean="0">
              <a:solidFill>
                <a:schemeClr val="bg1"/>
              </a:solidFill>
            </a:endParaRPr>
          </a:p>
        </p:txBody>
      </p:sp>
      <p:sp>
        <p:nvSpPr>
          <p:cNvPr id="73" name="Rectangle 72"/>
          <p:cNvSpPr/>
          <p:nvPr/>
        </p:nvSpPr>
        <p:spPr>
          <a:xfrm>
            <a:off x="6096000" y="2458682"/>
            <a:ext cx="2590799" cy="3108355"/>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p:nvPr/>
        </p:nvSpPr>
        <p:spPr>
          <a:xfrm>
            <a:off x="7032804" y="2458682"/>
            <a:ext cx="774544" cy="28419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p:cNvSpPr/>
          <p:nvPr/>
        </p:nvSpPr>
        <p:spPr>
          <a:xfrm>
            <a:off x="7032804" y="3918626"/>
            <a:ext cx="774544" cy="1381981"/>
          </a:xfrm>
          <a:prstGeom prst="rect">
            <a:avLst/>
          </a:prstGeom>
          <a:solidFill>
            <a:srgbClr val="CC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6" name="Group 75"/>
          <p:cNvGrpSpPr/>
          <p:nvPr/>
        </p:nvGrpSpPr>
        <p:grpSpPr>
          <a:xfrm>
            <a:off x="6387350" y="2628612"/>
            <a:ext cx="2022422" cy="2450443"/>
            <a:chOff x="1187623" y="1184282"/>
            <a:chExt cx="3384377" cy="3973679"/>
          </a:xfrm>
        </p:grpSpPr>
        <p:grpSp>
          <p:nvGrpSpPr>
            <p:cNvPr id="77" name="Group 76"/>
            <p:cNvGrpSpPr/>
            <p:nvPr/>
          </p:nvGrpSpPr>
          <p:grpSpPr>
            <a:xfrm>
              <a:off x="3563888" y="3440090"/>
              <a:ext cx="1008112" cy="1436763"/>
              <a:chOff x="2123728" y="3469230"/>
              <a:chExt cx="1008112" cy="1436763"/>
            </a:xfrm>
          </p:grpSpPr>
          <p:sp>
            <p:nvSpPr>
              <p:cNvPr id="123" name="Isosceles Triangle 122"/>
              <p:cNvSpPr/>
              <p:nvPr/>
            </p:nvSpPr>
            <p:spPr>
              <a:xfrm rot="5400000">
                <a:off x="2573393" y="3019565"/>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Isosceles Triangle 123"/>
              <p:cNvSpPr/>
              <p:nvPr/>
            </p:nvSpPr>
            <p:spPr>
              <a:xfrm rot="5400000">
                <a:off x="2573393" y="3167119"/>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Isosceles Triangle 124"/>
              <p:cNvSpPr/>
              <p:nvPr/>
            </p:nvSpPr>
            <p:spPr>
              <a:xfrm rot="5400000">
                <a:off x="2573393" y="3314673"/>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Isosceles Triangle 125"/>
              <p:cNvSpPr/>
              <p:nvPr/>
            </p:nvSpPr>
            <p:spPr>
              <a:xfrm rot="5400000">
                <a:off x="2573393" y="3462227"/>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Isosceles Triangle 126"/>
              <p:cNvSpPr/>
              <p:nvPr/>
            </p:nvSpPr>
            <p:spPr>
              <a:xfrm rot="5400000">
                <a:off x="2573393" y="3609781"/>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Isosceles Triangle 127"/>
              <p:cNvSpPr/>
              <p:nvPr/>
            </p:nvSpPr>
            <p:spPr>
              <a:xfrm rot="5400000">
                <a:off x="2573393" y="3757335"/>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Isosceles Triangle 128"/>
              <p:cNvSpPr/>
              <p:nvPr/>
            </p:nvSpPr>
            <p:spPr>
              <a:xfrm rot="5400000">
                <a:off x="2573393" y="3904889"/>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Isosceles Triangle 129"/>
              <p:cNvSpPr/>
              <p:nvPr/>
            </p:nvSpPr>
            <p:spPr>
              <a:xfrm rot="5400000">
                <a:off x="2573393" y="4052443"/>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Isosceles Triangle 130"/>
              <p:cNvSpPr/>
              <p:nvPr/>
            </p:nvSpPr>
            <p:spPr>
              <a:xfrm rot="5400000">
                <a:off x="2573393" y="4199997"/>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Isosceles Triangle 131"/>
              <p:cNvSpPr/>
              <p:nvPr/>
            </p:nvSpPr>
            <p:spPr>
              <a:xfrm rot="5400000">
                <a:off x="2573393" y="4347547"/>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8" name="Group 77"/>
            <p:cNvGrpSpPr/>
            <p:nvPr/>
          </p:nvGrpSpPr>
          <p:grpSpPr>
            <a:xfrm flipH="1">
              <a:off x="1187623" y="3440090"/>
              <a:ext cx="1084089" cy="1436763"/>
              <a:chOff x="2123728" y="3469230"/>
              <a:chExt cx="1008112" cy="1436763"/>
            </a:xfrm>
          </p:grpSpPr>
          <p:sp>
            <p:nvSpPr>
              <p:cNvPr id="113" name="Isosceles Triangle 112"/>
              <p:cNvSpPr/>
              <p:nvPr/>
            </p:nvSpPr>
            <p:spPr>
              <a:xfrm rot="5400000">
                <a:off x="2573393" y="3019565"/>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Isosceles Triangle 113"/>
              <p:cNvSpPr/>
              <p:nvPr/>
            </p:nvSpPr>
            <p:spPr>
              <a:xfrm rot="5400000">
                <a:off x="2573393" y="3167119"/>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Isosceles Triangle 114"/>
              <p:cNvSpPr/>
              <p:nvPr/>
            </p:nvSpPr>
            <p:spPr>
              <a:xfrm rot="5400000">
                <a:off x="2573393" y="3314673"/>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Isosceles Triangle 115"/>
              <p:cNvSpPr/>
              <p:nvPr/>
            </p:nvSpPr>
            <p:spPr>
              <a:xfrm rot="5400000">
                <a:off x="2573393" y="3462227"/>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Isosceles Triangle 116"/>
              <p:cNvSpPr/>
              <p:nvPr/>
            </p:nvSpPr>
            <p:spPr>
              <a:xfrm rot="5400000">
                <a:off x="2573393" y="3609781"/>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Isosceles Triangle 117"/>
              <p:cNvSpPr/>
              <p:nvPr/>
            </p:nvSpPr>
            <p:spPr>
              <a:xfrm rot="5400000">
                <a:off x="2573393" y="3757335"/>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Isosceles Triangle 118"/>
              <p:cNvSpPr/>
              <p:nvPr/>
            </p:nvSpPr>
            <p:spPr>
              <a:xfrm rot="5400000">
                <a:off x="2573393" y="3904889"/>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Isosceles Triangle 119"/>
              <p:cNvSpPr/>
              <p:nvPr/>
            </p:nvSpPr>
            <p:spPr>
              <a:xfrm rot="5400000">
                <a:off x="2573393" y="4052443"/>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Isosceles Triangle 120"/>
              <p:cNvSpPr/>
              <p:nvPr/>
            </p:nvSpPr>
            <p:spPr>
              <a:xfrm rot="5400000">
                <a:off x="2573393" y="4199997"/>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Isosceles Triangle 121"/>
              <p:cNvSpPr/>
              <p:nvPr/>
            </p:nvSpPr>
            <p:spPr>
              <a:xfrm rot="5400000">
                <a:off x="2573393" y="4347547"/>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9" name="Rectangle 78"/>
            <p:cNvSpPr/>
            <p:nvPr/>
          </p:nvSpPr>
          <p:spPr>
            <a:xfrm>
              <a:off x="2627784" y="1184282"/>
              <a:ext cx="216024" cy="2100702"/>
            </a:xfrm>
            <a:prstGeom prst="rect">
              <a:avLst/>
            </a:prstGeom>
            <a:gradFill flip="none" rotWithShape="1">
              <a:gsLst>
                <a:gs pos="76667">
                  <a:srgbClr val="E6E6E6"/>
                </a:gs>
                <a:gs pos="35000">
                  <a:srgbClr val="FFFFFF"/>
                </a:gs>
                <a:gs pos="22000">
                  <a:srgbClr val="E6E6E6"/>
                </a:gs>
                <a:gs pos="8000">
                  <a:srgbClr val="7D8496"/>
                </a:gs>
                <a:gs pos="46000">
                  <a:srgbClr val="7D8496"/>
                </a:gs>
                <a:gs pos="60000">
                  <a:srgbClr val="E6E6E6"/>
                </a:gs>
              </a:gsLst>
              <a:lin ang="0" scaled="0"/>
              <a:tileRect r="-100000" b="-10000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p:cNvSpPr/>
            <p:nvPr/>
          </p:nvSpPr>
          <p:spPr>
            <a:xfrm>
              <a:off x="2555776" y="3429769"/>
              <a:ext cx="360039" cy="1512168"/>
            </a:xfrm>
            <a:prstGeom prst="rect">
              <a:avLst/>
            </a:prstGeom>
            <a:gradFill flip="none" rotWithShape="1">
              <a:gsLst>
                <a:gs pos="35000">
                  <a:srgbClr val="FFFFFF"/>
                </a:gs>
                <a:gs pos="22000">
                  <a:srgbClr val="E6E6E6"/>
                </a:gs>
                <a:gs pos="8000">
                  <a:srgbClr val="7D8496"/>
                </a:gs>
                <a:gs pos="46000">
                  <a:srgbClr val="7D8496"/>
                </a:gs>
                <a:gs pos="60000">
                  <a:srgbClr val="E6E6E6"/>
                </a:gs>
              </a:gsLst>
              <a:lin ang="0" scaled="0"/>
              <a:tileRect r="-100000" b="-10000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Snip Single Corner Rectangle 80"/>
            <p:cNvSpPr/>
            <p:nvPr/>
          </p:nvSpPr>
          <p:spPr>
            <a:xfrm flipH="1">
              <a:off x="2555775" y="3284984"/>
              <a:ext cx="360039" cy="144016"/>
            </a:xfrm>
            <a:prstGeom prst="snip1Rect">
              <a:avLst>
                <a:gd name="adj" fmla="val 50000"/>
              </a:avLst>
            </a:prstGeom>
            <a:gradFill>
              <a:gsLst>
                <a:gs pos="35000">
                  <a:srgbClr val="FFFFFF"/>
                </a:gs>
                <a:gs pos="22000">
                  <a:srgbClr val="E6E6E6"/>
                </a:gs>
                <a:gs pos="8000">
                  <a:srgbClr val="7D8496"/>
                </a:gs>
                <a:gs pos="81000">
                  <a:srgbClr val="7D8496"/>
                </a:gs>
                <a:gs pos="46000">
                  <a:srgbClr val="E6E6E6"/>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Snip Single Corner Rectangle 81"/>
            <p:cNvSpPr/>
            <p:nvPr/>
          </p:nvSpPr>
          <p:spPr>
            <a:xfrm flipH="1" flipV="1">
              <a:off x="2560674" y="4941168"/>
              <a:ext cx="360039" cy="216024"/>
            </a:xfrm>
            <a:prstGeom prst="snip1Rect">
              <a:avLst>
                <a:gd name="adj" fmla="val 50000"/>
              </a:avLst>
            </a:prstGeom>
            <a:gradFill>
              <a:gsLst>
                <a:gs pos="35000">
                  <a:srgbClr val="FFFFFF"/>
                </a:gs>
                <a:gs pos="22000">
                  <a:srgbClr val="E6E6E6"/>
                </a:gs>
                <a:gs pos="8000">
                  <a:srgbClr val="7D8496"/>
                </a:gs>
                <a:gs pos="81000">
                  <a:srgbClr val="7D8496"/>
                </a:gs>
                <a:gs pos="46000">
                  <a:srgbClr val="E6E6E6"/>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Snip Single Corner Rectangle 82"/>
            <p:cNvSpPr/>
            <p:nvPr/>
          </p:nvSpPr>
          <p:spPr>
            <a:xfrm>
              <a:off x="2909889" y="3285753"/>
              <a:ext cx="370866" cy="144016"/>
            </a:xfrm>
            <a:prstGeom prst="snip1Rect">
              <a:avLst>
                <a:gd name="adj" fmla="val 50000"/>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p:cNvSpPr/>
            <p:nvPr/>
          </p:nvSpPr>
          <p:spPr>
            <a:xfrm>
              <a:off x="3203847" y="3429769"/>
              <a:ext cx="77515" cy="1511325"/>
            </a:xfrm>
            <a:prstGeom prst="rect">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Snip Single Corner Rectangle 84"/>
            <p:cNvSpPr/>
            <p:nvPr/>
          </p:nvSpPr>
          <p:spPr>
            <a:xfrm flipV="1">
              <a:off x="2920713" y="4941937"/>
              <a:ext cx="360041" cy="216024"/>
            </a:xfrm>
            <a:prstGeom prst="snip1Rect">
              <a:avLst>
                <a:gd name="adj" fmla="val 50000"/>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p:cNvSpPr/>
            <p:nvPr/>
          </p:nvSpPr>
          <p:spPr>
            <a:xfrm>
              <a:off x="3136738" y="1184283"/>
              <a:ext cx="67110" cy="2091906"/>
            </a:xfrm>
            <a:prstGeom prst="rect">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p:cNvSpPr/>
            <p:nvPr/>
          </p:nvSpPr>
          <p:spPr>
            <a:xfrm>
              <a:off x="2914649" y="3429769"/>
              <a:ext cx="289199" cy="151216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2771800" y="3512868"/>
              <a:ext cx="108012" cy="108012"/>
            </a:xfrm>
            <a:prstGeom prst="ellipse">
              <a:avLst/>
            </a:prstGeom>
            <a:solidFill>
              <a:srgbClr val="66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a:off x="2582065" y="3620802"/>
              <a:ext cx="46835" cy="127286"/>
            </a:xfrm>
            <a:prstGeom prst="ellipse">
              <a:avLst/>
            </a:prstGeom>
            <a:solidFill>
              <a:srgbClr val="66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a:off x="2771800" y="3813838"/>
              <a:ext cx="108012" cy="108012"/>
            </a:xfrm>
            <a:prstGeom prst="ellipse">
              <a:avLst/>
            </a:prstGeom>
            <a:solidFill>
              <a:srgbClr val="66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2771800" y="4114808"/>
              <a:ext cx="108012" cy="108012"/>
            </a:xfrm>
            <a:prstGeom prst="ellipse">
              <a:avLst/>
            </a:prstGeom>
            <a:solidFill>
              <a:srgbClr val="66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2771800" y="4415778"/>
              <a:ext cx="108012" cy="108012"/>
            </a:xfrm>
            <a:prstGeom prst="ellipse">
              <a:avLst/>
            </a:prstGeom>
            <a:solidFill>
              <a:srgbClr val="66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2771800" y="4716748"/>
              <a:ext cx="108012" cy="108012"/>
            </a:xfrm>
            <a:prstGeom prst="ellipse">
              <a:avLst/>
            </a:prstGeom>
            <a:solidFill>
              <a:srgbClr val="66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a:off x="2582065" y="3933397"/>
              <a:ext cx="46835" cy="131397"/>
            </a:xfrm>
            <a:prstGeom prst="ellipse">
              <a:avLst/>
            </a:prstGeom>
            <a:solidFill>
              <a:srgbClr val="66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2582065" y="4245992"/>
              <a:ext cx="45719" cy="128364"/>
            </a:xfrm>
            <a:prstGeom prst="ellipse">
              <a:avLst/>
            </a:prstGeom>
            <a:solidFill>
              <a:srgbClr val="66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2582065" y="4558586"/>
              <a:ext cx="45719" cy="125333"/>
            </a:xfrm>
            <a:prstGeom prst="ellipse">
              <a:avLst/>
            </a:prstGeom>
            <a:solidFill>
              <a:srgbClr val="66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3226781" y="3628024"/>
              <a:ext cx="54581" cy="74820"/>
            </a:xfrm>
            <a:prstGeom prst="rect">
              <a:avLst/>
            </a:prstGeom>
            <a:solidFill>
              <a:srgbClr val="66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p:cNvSpPr/>
            <p:nvPr/>
          </p:nvSpPr>
          <p:spPr>
            <a:xfrm>
              <a:off x="3226781" y="3954124"/>
              <a:ext cx="54581" cy="74820"/>
            </a:xfrm>
            <a:prstGeom prst="rect">
              <a:avLst/>
            </a:prstGeom>
            <a:solidFill>
              <a:srgbClr val="66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p:cNvSpPr/>
            <p:nvPr/>
          </p:nvSpPr>
          <p:spPr>
            <a:xfrm>
              <a:off x="3226781" y="4280224"/>
              <a:ext cx="54581" cy="74820"/>
            </a:xfrm>
            <a:prstGeom prst="rect">
              <a:avLst/>
            </a:prstGeom>
            <a:solidFill>
              <a:srgbClr val="66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p:cNvSpPr/>
            <p:nvPr/>
          </p:nvSpPr>
          <p:spPr>
            <a:xfrm>
              <a:off x="3226781" y="4581128"/>
              <a:ext cx="54581" cy="74820"/>
            </a:xfrm>
            <a:prstGeom prst="rect">
              <a:avLst/>
            </a:prstGeom>
            <a:solidFill>
              <a:srgbClr val="66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1" name="Straight Connector 100"/>
            <p:cNvCxnSpPr>
              <a:stCxn id="81" idx="0"/>
              <a:endCxn id="83" idx="0"/>
            </p:cNvCxnSpPr>
            <p:nvPr/>
          </p:nvCxnSpPr>
          <p:spPr>
            <a:xfrm>
              <a:off x="2555775" y="3356992"/>
              <a:ext cx="724980" cy="7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82" idx="0"/>
              <a:endCxn id="85" idx="0"/>
            </p:cNvCxnSpPr>
            <p:nvPr/>
          </p:nvCxnSpPr>
          <p:spPr>
            <a:xfrm>
              <a:off x="2560674" y="5049180"/>
              <a:ext cx="720080" cy="7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 name="Group 102"/>
            <p:cNvGrpSpPr/>
            <p:nvPr/>
          </p:nvGrpSpPr>
          <p:grpSpPr>
            <a:xfrm>
              <a:off x="2388900" y="3605610"/>
              <a:ext cx="216024" cy="1072722"/>
              <a:chOff x="2388900" y="3605610"/>
              <a:chExt cx="216024" cy="1072722"/>
            </a:xfrm>
          </p:grpSpPr>
          <p:sp>
            <p:nvSpPr>
              <p:cNvPr id="109" name="Right Arrow 108"/>
              <p:cNvSpPr/>
              <p:nvPr/>
            </p:nvSpPr>
            <p:spPr>
              <a:xfrm>
                <a:off x="2388900" y="3605610"/>
                <a:ext cx="216024" cy="144016"/>
              </a:xfrm>
              <a:prstGeom prst="rightArrow">
                <a:avLst/>
              </a:prstGeom>
              <a:solidFill>
                <a:srgbClr val="66FF66"/>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ight Arrow 109"/>
              <p:cNvSpPr/>
              <p:nvPr/>
            </p:nvSpPr>
            <p:spPr>
              <a:xfrm>
                <a:off x="2388900" y="3915179"/>
                <a:ext cx="216024" cy="144016"/>
              </a:xfrm>
              <a:prstGeom prst="rightArrow">
                <a:avLst/>
              </a:prstGeom>
              <a:solidFill>
                <a:srgbClr val="66FF66"/>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ight Arrow 110"/>
              <p:cNvSpPr/>
              <p:nvPr/>
            </p:nvSpPr>
            <p:spPr>
              <a:xfrm>
                <a:off x="2388900" y="4224748"/>
                <a:ext cx="216024" cy="144016"/>
              </a:xfrm>
              <a:prstGeom prst="rightArrow">
                <a:avLst/>
              </a:prstGeom>
              <a:solidFill>
                <a:srgbClr val="66FF66"/>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ight Arrow 111"/>
              <p:cNvSpPr/>
              <p:nvPr/>
            </p:nvSpPr>
            <p:spPr>
              <a:xfrm>
                <a:off x="2388900" y="4534316"/>
                <a:ext cx="216024" cy="144016"/>
              </a:xfrm>
              <a:prstGeom prst="rightArrow">
                <a:avLst/>
              </a:prstGeom>
              <a:solidFill>
                <a:srgbClr val="66FF66"/>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4" name="Group 103"/>
            <p:cNvGrpSpPr/>
            <p:nvPr/>
          </p:nvGrpSpPr>
          <p:grpSpPr>
            <a:xfrm flipH="1">
              <a:off x="3254071" y="3607416"/>
              <a:ext cx="216024" cy="1072722"/>
              <a:chOff x="2388900" y="3605610"/>
              <a:chExt cx="216024" cy="1072722"/>
            </a:xfrm>
          </p:grpSpPr>
          <p:sp>
            <p:nvSpPr>
              <p:cNvPr id="105" name="Right Arrow 104"/>
              <p:cNvSpPr/>
              <p:nvPr/>
            </p:nvSpPr>
            <p:spPr>
              <a:xfrm>
                <a:off x="2388900" y="3605610"/>
                <a:ext cx="216024" cy="144016"/>
              </a:xfrm>
              <a:prstGeom prst="rightArrow">
                <a:avLst/>
              </a:prstGeom>
              <a:solidFill>
                <a:srgbClr val="66FF66"/>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ight Arrow 105"/>
              <p:cNvSpPr/>
              <p:nvPr/>
            </p:nvSpPr>
            <p:spPr>
              <a:xfrm>
                <a:off x="2388900" y="3915179"/>
                <a:ext cx="216024" cy="144016"/>
              </a:xfrm>
              <a:prstGeom prst="rightArrow">
                <a:avLst/>
              </a:prstGeom>
              <a:solidFill>
                <a:srgbClr val="66FF66"/>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ight Arrow 106"/>
              <p:cNvSpPr/>
              <p:nvPr/>
            </p:nvSpPr>
            <p:spPr>
              <a:xfrm>
                <a:off x="2388900" y="4224748"/>
                <a:ext cx="216024" cy="144016"/>
              </a:xfrm>
              <a:prstGeom prst="rightArrow">
                <a:avLst/>
              </a:prstGeom>
              <a:solidFill>
                <a:srgbClr val="66FF66"/>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ight Arrow 107"/>
              <p:cNvSpPr/>
              <p:nvPr/>
            </p:nvSpPr>
            <p:spPr>
              <a:xfrm>
                <a:off x="2388900" y="4534316"/>
                <a:ext cx="216024" cy="144016"/>
              </a:xfrm>
              <a:prstGeom prst="rightArrow">
                <a:avLst/>
              </a:prstGeom>
              <a:solidFill>
                <a:srgbClr val="66FF66"/>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94" name="Group 193"/>
          <p:cNvGrpSpPr/>
          <p:nvPr/>
        </p:nvGrpSpPr>
        <p:grpSpPr>
          <a:xfrm>
            <a:off x="3126478" y="2469227"/>
            <a:ext cx="2551138" cy="3097810"/>
            <a:chOff x="899592" y="908720"/>
            <a:chExt cx="4032448" cy="4896544"/>
          </a:xfrm>
        </p:grpSpPr>
        <p:sp>
          <p:nvSpPr>
            <p:cNvPr id="195" name="Rectangle 194"/>
            <p:cNvSpPr/>
            <p:nvPr/>
          </p:nvSpPr>
          <p:spPr>
            <a:xfrm>
              <a:off x="899592" y="908720"/>
              <a:ext cx="4032448" cy="489654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6" name="Group 195"/>
            <p:cNvGrpSpPr/>
            <p:nvPr/>
          </p:nvGrpSpPr>
          <p:grpSpPr>
            <a:xfrm>
              <a:off x="1187623" y="908720"/>
              <a:ext cx="3384377" cy="4608512"/>
              <a:chOff x="1187623" y="908720"/>
              <a:chExt cx="3384377" cy="4608512"/>
            </a:xfrm>
          </p:grpSpPr>
          <p:sp>
            <p:nvSpPr>
              <p:cNvPr id="197" name="Rectangle 196"/>
              <p:cNvSpPr/>
              <p:nvPr/>
            </p:nvSpPr>
            <p:spPr>
              <a:xfrm>
                <a:off x="2267744" y="908720"/>
                <a:ext cx="1296144" cy="4608512"/>
              </a:xfrm>
              <a:prstGeom prst="rect">
                <a:avLst/>
              </a:prstGeom>
              <a:solidFill>
                <a:srgbClr val="CC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8" name="Group 197"/>
              <p:cNvGrpSpPr/>
              <p:nvPr/>
            </p:nvGrpSpPr>
            <p:grpSpPr>
              <a:xfrm>
                <a:off x="3563888" y="3440090"/>
                <a:ext cx="1008112" cy="1436763"/>
                <a:chOff x="2123728" y="3469230"/>
                <a:chExt cx="1008112" cy="1436763"/>
              </a:xfrm>
            </p:grpSpPr>
            <p:sp>
              <p:nvSpPr>
                <p:cNvPr id="245" name="Isosceles Triangle 244"/>
                <p:cNvSpPr/>
                <p:nvPr/>
              </p:nvSpPr>
              <p:spPr>
                <a:xfrm rot="5400000">
                  <a:off x="2573393" y="3019565"/>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Isosceles Triangle 245"/>
                <p:cNvSpPr/>
                <p:nvPr/>
              </p:nvSpPr>
              <p:spPr>
                <a:xfrm rot="5400000">
                  <a:off x="2573393" y="3167119"/>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Isosceles Triangle 246"/>
                <p:cNvSpPr/>
                <p:nvPr/>
              </p:nvSpPr>
              <p:spPr>
                <a:xfrm rot="5400000">
                  <a:off x="2573393" y="3314673"/>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Isosceles Triangle 247"/>
                <p:cNvSpPr/>
                <p:nvPr/>
              </p:nvSpPr>
              <p:spPr>
                <a:xfrm rot="5400000">
                  <a:off x="2573393" y="3462227"/>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Isosceles Triangle 248"/>
                <p:cNvSpPr/>
                <p:nvPr/>
              </p:nvSpPr>
              <p:spPr>
                <a:xfrm rot="5400000">
                  <a:off x="2573393" y="3609781"/>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Isosceles Triangle 249"/>
                <p:cNvSpPr/>
                <p:nvPr/>
              </p:nvSpPr>
              <p:spPr>
                <a:xfrm rot="5400000">
                  <a:off x="2573393" y="3757335"/>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Isosceles Triangle 250"/>
                <p:cNvSpPr/>
                <p:nvPr/>
              </p:nvSpPr>
              <p:spPr>
                <a:xfrm rot="5400000">
                  <a:off x="2573393" y="3904889"/>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Isosceles Triangle 251"/>
                <p:cNvSpPr/>
                <p:nvPr/>
              </p:nvSpPr>
              <p:spPr>
                <a:xfrm rot="5400000">
                  <a:off x="2573393" y="4052443"/>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Isosceles Triangle 252"/>
                <p:cNvSpPr/>
                <p:nvPr/>
              </p:nvSpPr>
              <p:spPr>
                <a:xfrm rot="5400000">
                  <a:off x="2573393" y="4199997"/>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Isosceles Triangle 253"/>
                <p:cNvSpPr/>
                <p:nvPr/>
              </p:nvSpPr>
              <p:spPr>
                <a:xfrm rot="5400000">
                  <a:off x="2573393" y="4347547"/>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9" name="Group 198"/>
              <p:cNvGrpSpPr/>
              <p:nvPr/>
            </p:nvGrpSpPr>
            <p:grpSpPr>
              <a:xfrm flipH="1">
                <a:off x="1187623" y="3440090"/>
                <a:ext cx="1084089" cy="1436763"/>
                <a:chOff x="2123728" y="3469230"/>
                <a:chExt cx="1008112" cy="1436763"/>
              </a:xfrm>
            </p:grpSpPr>
            <p:sp>
              <p:nvSpPr>
                <p:cNvPr id="235" name="Isosceles Triangle 234"/>
                <p:cNvSpPr/>
                <p:nvPr/>
              </p:nvSpPr>
              <p:spPr>
                <a:xfrm rot="5400000">
                  <a:off x="2573393" y="3019565"/>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Isosceles Triangle 235"/>
                <p:cNvSpPr/>
                <p:nvPr/>
              </p:nvSpPr>
              <p:spPr>
                <a:xfrm rot="5400000">
                  <a:off x="2573393" y="3167119"/>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Isosceles Triangle 236"/>
                <p:cNvSpPr/>
                <p:nvPr/>
              </p:nvSpPr>
              <p:spPr>
                <a:xfrm rot="5400000">
                  <a:off x="2573393" y="3314673"/>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Isosceles Triangle 237"/>
                <p:cNvSpPr/>
                <p:nvPr/>
              </p:nvSpPr>
              <p:spPr>
                <a:xfrm rot="5400000">
                  <a:off x="2573393" y="3462227"/>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Isosceles Triangle 238"/>
                <p:cNvSpPr/>
                <p:nvPr/>
              </p:nvSpPr>
              <p:spPr>
                <a:xfrm rot="5400000">
                  <a:off x="2573393" y="3609781"/>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Isosceles Triangle 239"/>
                <p:cNvSpPr/>
                <p:nvPr/>
              </p:nvSpPr>
              <p:spPr>
                <a:xfrm rot="5400000">
                  <a:off x="2573393" y="3757335"/>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Isosceles Triangle 240"/>
                <p:cNvSpPr/>
                <p:nvPr/>
              </p:nvSpPr>
              <p:spPr>
                <a:xfrm rot="5400000">
                  <a:off x="2573393" y="3904889"/>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Isosceles Triangle 241"/>
                <p:cNvSpPr/>
                <p:nvPr/>
              </p:nvSpPr>
              <p:spPr>
                <a:xfrm rot="5400000">
                  <a:off x="2573393" y="4052443"/>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Isosceles Triangle 242"/>
                <p:cNvSpPr/>
                <p:nvPr/>
              </p:nvSpPr>
              <p:spPr>
                <a:xfrm rot="5400000">
                  <a:off x="2573393" y="4199997"/>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Isosceles Triangle 243"/>
                <p:cNvSpPr/>
                <p:nvPr/>
              </p:nvSpPr>
              <p:spPr>
                <a:xfrm rot="5400000">
                  <a:off x="2573393" y="4347547"/>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0" name="Rectangle 199"/>
              <p:cNvSpPr/>
              <p:nvPr/>
            </p:nvSpPr>
            <p:spPr>
              <a:xfrm>
                <a:off x="2267744" y="3276189"/>
                <a:ext cx="1296144" cy="2241043"/>
              </a:xfrm>
              <a:prstGeom prst="rect">
                <a:avLst/>
              </a:prstGeom>
              <a:solidFill>
                <a:srgbClr val="FF99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Rectangle 200"/>
              <p:cNvSpPr/>
              <p:nvPr/>
            </p:nvSpPr>
            <p:spPr>
              <a:xfrm>
                <a:off x="2627784" y="1184282"/>
                <a:ext cx="216024" cy="2100702"/>
              </a:xfrm>
              <a:prstGeom prst="rect">
                <a:avLst/>
              </a:prstGeom>
              <a:gradFill flip="none" rotWithShape="1">
                <a:gsLst>
                  <a:gs pos="76667">
                    <a:srgbClr val="E6E6E6"/>
                  </a:gs>
                  <a:gs pos="35000">
                    <a:srgbClr val="FFFFFF"/>
                  </a:gs>
                  <a:gs pos="22000">
                    <a:srgbClr val="E6E6E6"/>
                  </a:gs>
                  <a:gs pos="8000">
                    <a:srgbClr val="7D8496"/>
                  </a:gs>
                  <a:gs pos="46000">
                    <a:srgbClr val="7D8496"/>
                  </a:gs>
                  <a:gs pos="60000">
                    <a:srgbClr val="E6E6E6"/>
                  </a:gs>
                </a:gsLst>
                <a:lin ang="0" scaled="0"/>
                <a:tileRect r="-100000" b="-10000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Rectangle 201"/>
              <p:cNvSpPr/>
              <p:nvPr/>
            </p:nvSpPr>
            <p:spPr>
              <a:xfrm>
                <a:off x="2555776" y="3429769"/>
                <a:ext cx="360039" cy="1512168"/>
              </a:xfrm>
              <a:prstGeom prst="rect">
                <a:avLst/>
              </a:prstGeom>
              <a:gradFill flip="none" rotWithShape="1">
                <a:gsLst>
                  <a:gs pos="35000">
                    <a:srgbClr val="FFFFFF"/>
                  </a:gs>
                  <a:gs pos="22000">
                    <a:srgbClr val="E6E6E6"/>
                  </a:gs>
                  <a:gs pos="8000">
                    <a:srgbClr val="7D8496"/>
                  </a:gs>
                  <a:gs pos="46000">
                    <a:srgbClr val="7D8496"/>
                  </a:gs>
                  <a:gs pos="60000">
                    <a:srgbClr val="E6E6E6"/>
                  </a:gs>
                </a:gsLst>
                <a:lin ang="0" scaled="0"/>
                <a:tileRect r="-100000" b="-10000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Snip Single Corner Rectangle 202"/>
              <p:cNvSpPr/>
              <p:nvPr/>
            </p:nvSpPr>
            <p:spPr>
              <a:xfrm flipH="1">
                <a:off x="2555775" y="3284984"/>
                <a:ext cx="360039" cy="144016"/>
              </a:xfrm>
              <a:prstGeom prst="snip1Rect">
                <a:avLst>
                  <a:gd name="adj" fmla="val 50000"/>
                </a:avLst>
              </a:prstGeom>
              <a:gradFill>
                <a:gsLst>
                  <a:gs pos="35000">
                    <a:srgbClr val="FFFFFF"/>
                  </a:gs>
                  <a:gs pos="22000">
                    <a:srgbClr val="E6E6E6"/>
                  </a:gs>
                  <a:gs pos="8000">
                    <a:srgbClr val="7D8496"/>
                  </a:gs>
                  <a:gs pos="81000">
                    <a:srgbClr val="7D8496"/>
                  </a:gs>
                  <a:gs pos="46000">
                    <a:srgbClr val="E6E6E6"/>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Snip Single Corner Rectangle 203"/>
              <p:cNvSpPr/>
              <p:nvPr/>
            </p:nvSpPr>
            <p:spPr>
              <a:xfrm flipH="1" flipV="1">
                <a:off x="2560674" y="4941168"/>
                <a:ext cx="360039" cy="216024"/>
              </a:xfrm>
              <a:prstGeom prst="snip1Rect">
                <a:avLst>
                  <a:gd name="adj" fmla="val 50000"/>
                </a:avLst>
              </a:prstGeom>
              <a:gradFill>
                <a:gsLst>
                  <a:gs pos="35000">
                    <a:srgbClr val="FFFFFF"/>
                  </a:gs>
                  <a:gs pos="22000">
                    <a:srgbClr val="E6E6E6"/>
                  </a:gs>
                  <a:gs pos="8000">
                    <a:srgbClr val="7D8496"/>
                  </a:gs>
                  <a:gs pos="81000">
                    <a:srgbClr val="7D8496"/>
                  </a:gs>
                  <a:gs pos="46000">
                    <a:srgbClr val="E6E6E6"/>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Snip Single Corner Rectangle 204"/>
              <p:cNvSpPr/>
              <p:nvPr/>
            </p:nvSpPr>
            <p:spPr>
              <a:xfrm>
                <a:off x="2909889" y="3285753"/>
                <a:ext cx="370866" cy="144016"/>
              </a:xfrm>
              <a:prstGeom prst="snip1Rect">
                <a:avLst>
                  <a:gd name="adj" fmla="val 50000"/>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Rectangle 205"/>
              <p:cNvSpPr/>
              <p:nvPr/>
            </p:nvSpPr>
            <p:spPr>
              <a:xfrm>
                <a:off x="3203847" y="3429769"/>
                <a:ext cx="77515" cy="1511325"/>
              </a:xfrm>
              <a:prstGeom prst="rect">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Snip Single Corner Rectangle 206"/>
              <p:cNvSpPr/>
              <p:nvPr/>
            </p:nvSpPr>
            <p:spPr>
              <a:xfrm flipV="1">
                <a:off x="2920713" y="4941937"/>
                <a:ext cx="360041" cy="216024"/>
              </a:xfrm>
              <a:prstGeom prst="snip1Rect">
                <a:avLst>
                  <a:gd name="adj" fmla="val 50000"/>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Rectangle 207"/>
              <p:cNvSpPr/>
              <p:nvPr/>
            </p:nvSpPr>
            <p:spPr>
              <a:xfrm>
                <a:off x="3136738" y="1184283"/>
                <a:ext cx="67110" cy="2091906"/>
              </a:xfrm>
              <a:prstGeom prst="rect">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Rectangle 208"/>
              <p:cNvSpPr/>
              <p:nvPr/>
            </p:nvSpPr>
            <p:spPr>
              <a:xfrm>
                <a:off x="2914649" y="3429769"/>
                <a:ext cx="289199" cy="1512168"/>
              </a:xfrm>
              <a:prstGeom prst="rect">
                <a:avLst/>
              </a:prstGeom>
              <a:solidFill>
                <a:srgbClr val="FF99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p:cNvSpPr/>
              <p:nvPr/>
            </p:nvSpPr>
            <p:spPr>
              <a:xfrm>
                <a:off x="2771800" y="3512868"/>
                <a:ext cx="108012" cy="108012"/>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p:cNvSpPr/>
              <p:nvPr/>
            </p:nvSpPr>
            <p:spPr>
              <a:xfrm>
                <a:off x="2582065" y="3620802"/>
                <a:ext cx="46835" cy="127286"/>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p:cNvSpPr/>
              <p:nvPr/>
            </p:nvSpPr>
            <p:spPr>
              <a:xfrm>
                <a:off x="2771800" y="3813838"/>
                <a:ext cx="108012" cy="108012"/>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p:cNvSpPr/>
              <p:nvPr/>
            </p:nvSpPr>
            <p:spPr>
              <a:xfrm>
                <a:off x="2771800" y="4114808"/>
                <a:ext cx="108012" cy="108012"/>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p:cNvSpPr/>
              <p:nvPr/>
            </p:nvSpPr>
            <p:spPr>
              <a:xfrm>
                <a:off x="2771800" y="4415778"/>
                <a:ext cx="108012" cy="108012"/>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p:cNvSpPr/>
              <p:nvPr/>
            </p:nvSpPr>
            <p:spPr>
              <a:xfrm>
                <a:off x="2771800" y="4716748"/>
                <a:ext cx="108012" cy="108012"/>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p:cNvSpPr/>
              <p:nvPr/>
            </p:nvSpPr>
            <p:spPr>
              <a:xfrm>
                <a:off x="2582065" y="3933397"/>
                <a:ext cx="46835" cy="13139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p:cNvSpPr/>
              <p:nvPr/>
            </p:nvSpPr>
            <p:spPr>
              <a:xfrm>
                <a:off x="2582065" y="4245992"/>
                <a:ext cx="45719" cy="128364"/>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p:cNvSpPr/>
              <p:nvPr/>
            </p:nvSpPr>
            <p:spPr>
              <a:xfrm>
                <a:off x="2582065" y="4558586"/>
                <a:ext cx="45719" cy="125333"/>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Rectangle 218"/>
              <p:cNvSpPr/>
              <p:nvPr/>
            </p:nvSpPr>
            <p:spPr>
              <a:xfrm>
                <a:off x="3226781" y="3628024"/>
                <a:ext cx="54581" cy="74820"/>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Rectangle 219"/>
              <p:cNvSpPr/>
              <p:nvPr/>
            </p:nvSpPr>
            <p:spPr>
              <a:xfrm>
                <a:off x="3226781" y="3954124"/>
                <a:ext cx="54581" cy="74820"/>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Rectangle 220"/>
              <p:cNvSpPr/>
              <p:nvPr/>
            </p:nvSpPr>
            <p:spPr>
              <a:xfrm>
                <a:off x="3226781" y="4280224"/>
                <a:ext cx="54581" cy="74820"/>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Rectangle 221"/>
              <p:cNvSpPr/>
              <p:nvPr/>
            </p:nvSpPr>
            <p:spPr>
              <a:xfrm>
                <a:off x="3226781" y="4581128"/>
                <a:ext cx="54581" cy="74820"/>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3" name="Straight Connector 222"/>
              <p:cNvCxnSpPr>
                <a:stCxn id="203" idx="0"/>
                <a:endCxn id="205" idx="0"/>
              </p:cNvCxnSpPr>
              <p:nvPr/>
            </p:nvCxnSpPr>
            <p:spPr>
              <a:xfrm>
                <a:off x="2555775" y="3356992"/>
                <a:ext cx="724980" cy="7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a:stCxn id="204" idx="0"/>
                <a:endCxn id="207" idx="0"/>
              </p:cNvCxnSpPr>
              <p:nvPr/>
            </p:nvCxnSpPr>
            <p:spPr>
              <a:xfrm>
                <a:off x="2560674" y="5049180"/>
                <a:ext cx="720080" cy="7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5" name="Group 224"/>
              <p:cNvGrpSpPr/>
              <p:nvPr/>
            </p:nvGrpSpPr>
            <p:grpSpPr>
              <a:xfrm>
                <a:off x="3281362" y="3605158"/>
                <a:ext cx="216024" cy="1072722"/>
                <a:chOff x="2388900" y="3605610"/>
                <a:chExt cx="216024" cy="1072722"/>
              </a:xfrm>
              <a:solidFill>
                <a:schemeClr val="accent6">
                  <a:lumMod val="60000"/>
                  <a:lumOff val="40000"/>
                </a:schemeClr>
              </a:solidFill>
            </p:grpSpPr>
            <p:sp>
              <p:nvSpPr>
                <p:cNvPr id="231" name="Right Arrow 230"/>
                <p:cNvSpPr/>
                <p:nvPr/>
              </p:nvSpPr>
              <p:spPr>
                <a:xfrm>
                  <a:off x="2388900" y="3605610"/>
                  <a:ext cx="216024" cy="144016"/>
                </a:xfrm>
                <a:prstGeom prst="rightArrow">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Right Arrow 231"/>
                <p:cNvSpPr/>
                <p:nvPr/>
              </p:nvSpPr>
              <p:spPr>
                <a:xfrm>
                  <a:off x="2388900" y="3915179"/>
                  <a:ext cx="216024" cy="144016"/>
                </a:xfrm>
                <a:prstGeom prst="rightArrow">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Right Arrow 232"/>
                <p:cNvSpPr/>
                <p:nvPr/>
              </p:nvSpPr>
              <p:spPr>
                <a:xfrm>
                  <a:off x="2388900" y="4224748"/>
                  <a:ext cx="216024" cy="144016"/>
                </a:xfrm>
                <a:prstGeom prst="rightArrow">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Right Arrow 233"/>
                <p:cNvSpPr/>
                <p:nvPr/>
              </p:nvSpPr>
              <p:spPr>
                <a:xfrm>
                  <a:off x="2388900" y="4534316"/>
                  <a:ext cx="216024" cy="144016"/>
                </a:xfrm>
                <a:prstGeom prst="rightArrow">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6" name="Group 225"/>
              <p:cNvGrpSpPr/>
              <p:nvPr/>
            </p:nvGrpSpPr>
            <p:grpSpPr>
              <a:xfrm flipH="1">
                <a:off x="2380902" y="3611713"/>
                <a:ext cx="216024" cy="1072722"/>
                <a:chOff x="2388900" y="3605610"/>
                <a:chExt cx="216024" cy="1072722"/>
              </a:xfrm>
              <a:solidFill>
                <a:schemeClr val="accent6">
                  <a:lumMod val="60000"/>
                  <a:lumOff val="40000"/>
                </a:schemeClr>
              </a:solidFill>
            </p:grpSpPr>
            <p:sp>
              <p:nvSpPr>
                <p:cNvPr id="227" name="Right Arrow 226"/>
                <p:cNvSpPr/>
                <p:nvPr/>
              </p:nvSpPr>
              <p:spPr>
                <a:xfrm>
                  <a:off x="2388900" y="3605610"/>
                  <a:ext cx="216024" cy="144016"/>
                </a:xfrm>
                <a:prstGeom prst="rightArrow">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Right Arrow 227"/>
                <p:cNvSpPr/>
                <p:nvPr/>
              </p:nvSpPr>
              <p:spPr>
                <a:xfrm>
                  <a:off x="2388900" y="3915179"/>
                  <a:ext cx="216024" cy="144016"/>
                </a:xfrm>
                <a:prstGeom prst="rightArrow">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Right Arrow 228"/>
                <p:cNvSpPr/>
                <p:nvPr/>
              </p:nvSpPr>
              <p:spPr>
                <a:xfrm>
                  <a:off x="2388900" y="4224748"/>
                  <a:ext cx="216024" cy="144016"/>
                </a:xfrm>
                <a:prstGeom prst="rightArrow">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Right Arrow 229"/>
                <p:cNvSpPr/>
                <p:nvPr/>
              </p:nvSpPr>
              <p:spPr>
                <a:xfrm>
                  <a:off x="2388900" y="4534316"/>
                  <a:ext cx="216024" cy="144016"/>
                </a:xfrm>
                <a:prstGeom prst="rightArrow">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2" name="Group 1"/>
          <p:cNvGrpSpPr/>
          <p:nvPr/>
        </p:nvGrpSpPr>
        <p:grpSpPr>
          <a:xfrm>
            <a:off x="234194" y="2458682"/>
            <a:ext cx="2530668" cy="3092638"/>
            <a:chOff x="136331" y="1673569"/>
            <a:chExt cx="2759269" cy="3330623"/>
          </a:xfrm>
        </p:grpSpPr>
        <p:sp>
          <p:nvSpPr>
            <p:cNvPr id="256" name="Rectangle 255"/>
            <p:cNvSpPr/>
            <p:nvPr/>
          </p:nvSpPr>
          <p:spPr>
            <a:xfrm>
              <a:off x="136331" y="1673570"/>
              <a:ext cx="2759269" cy="3330622"/>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7" name="Group 256"/>
            <p:cNvGrpSpPr/>
            <p:nvPr/>
          </p:nvGrpSpPr>
          <p:grpSpPr>
            <a:xfrm>
              <a:off x="337403" y="1673569"/>
              <a:ext cx="2362617" cy="3217180"/>
              <a:chOff x="1187623" y="908720"/>
              <a:chExt cx="3384377" cy="4608512"/>
            </a:xfrm>
          </p:grpSpPr>
          <p:sp>
            <p:nvSpPr>
              <p:cNvPr id="258" name="Rectangle 257"/>
              <p:cNvSpPr/>
              <p:nvPr/>
            </p:nvSpPr>
            <p:spPr>
              <a:xfrm>
                <a:off x="2267744" y="908720"/>
                <a:ext cx="1296144" cy="4608512"/>
              </a:xfrm>
              <a:prstGeom prst="rect">
                <a:avLst/>
              </a:prstGeom>
              <a:solidFill>
                <a:srgbClr val="CC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9" name="Group 258"/>
              <p:cNvGrpSpPr/>
              <p:nvPr/>
            </p:nvGrpSpPr>
            <p:grpSpPr>
              <a:xfrm>
                <a:off x="3563888" y="3440090"/>
                <a:ext cx="1008112" cy="1436763"/>
                <a:chOff x="2123728" y="3469230"/>
                <a:chExt cx="1008112" cy="1436763"/>
              </a:xfrm>
            </p:grpSpPr>
            <p:sp>
              <p:nvSpPr>
                <p:cNvPr id="331" name="Isosceles Triangle 330"/>
                <p:cNvSpPr/>
                <p:nvPr/>
              </p:nvSpPr>
              <p:spPr>
                <a:xfrm rot="5400000">
                  <a:off x="2573393" y="3019565"/>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Isosceles Triangle 331"/>
                <p:cNvSpPr/>
                <p:nvPr/>
              </p:nvSpPr>
              <p:spPr>
                <a:xfrm rot="5400000">
                  <a:off x="2573393" y="3167119"/>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Isosceles Triangle 332"/>
                <p:cNvSpPr/>
                <p:nvPr/>
              </p:nvSpPr>
              <p:spPr>
                <a:xfrm rot="5400000">
                  <a:off x="2573393" y="3314673"/>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Isosceles Triangle 333"/>
                <p:cNvSpPr/>
                <p:nvPr/>
              </p:nvSpPr>
              <p:spPr>
                <a:xfrm rot="5400000">
                  <a:off x="2573393" y="3462227"/>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Isosceles Triangle 334"/>
                <p:cNvSpPr/>
                <p:nvPr/>
              </p:nvSpPr>
              <p:spPr>
                <a:xfrm rot="5400000">
                  <a:off x="2573393" y="3609781"/>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Isosceles Triangle 335"/>
                <p:cNvSpPr/>
                <p:nvPr/>
              </p:nvSpPr>
              <p:spPr>
                <a:xfrm rot="5400000">
                  <a:off x="2573393" y="3757335"/>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Isosceles Triangle 336"/>
                <p:cNvSpPr/>
                <p:nvPr/>
              </p:nvSpPr>
              <p:spPr>
                <a:xfrm rot="5400000">
                  <a:off x="2573393" y="3904889"/>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Isosceles Triangle 337"/>
                <p:cNvSpPr/>
                <p:nvPr/>
              </p:nvSpPr>
              <p:spPr>
                <a:xfrm rot="5400000">
                  <a:off x="2573393" y="4052443"/>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Isosceles Triangle 338"/>
                <p:cNvSpPr/>
                <p:nvPr/>
              </p:nvSpPr>
              <p:spPr>
                <a:xfrm rot="5400000">
                  <a:off x="2573393" y="4199997"/>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Isosceles Triangle 339"/>
                <p:cNvSpPr/>
                <p:nvPr/>
              </p:nvSpPr>
              <p:spPr>
                <a:xfrm rot="5400000">
                  <a:off x="2573393" y="4347547"/>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0" name="Group 259"/>
              <p:cNvGrpSpPr/>
              <p:nvPr/>
            </p:nvGrpSpPr>
            <p:grpSpPr>
              <a:xfrm flipH="1">
                <a:off x="1187623" y="3440090"/>
                <a:ext cx="1084089" cy="1436763"/>
                <a:chOff x="2123728" y="3469230"/>
                <a:chExt cx="1008112" cy="1436763"/>
              </a:xfrm>
            </p:grpSpPr>
            <p:sp>
              <p:nvSpPr>
                <p:cNvPr id="321" name="Isosceles Triangle 320"/>
                <p:cNvSpPr/>
                <p:nvPr/>
              </p:nvSpPr>
              <p:spPr>
                <a:xfrm rot="5400000">
                  <a:off x="2573393" y="3019565"/>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Isosceles Triangle 321"/>
                <p:cNvSpPr/>
                <p:nvPr/>
              </p:nvSpPr>
              <p:spPr>
                <a:xfrm rot="5400000">
                  <a:off x="2573393" y="3167119"/>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Isosceles Triangle 322"/>
                <p:cNvSpPr/>
                <p:nvPr/>
              </p:nvSpPr>
              <p:spPr>
                <a:xfrm rot="5400000">
                  <a:off x="2573393" y="3314673"/>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Isosceles Triangle 323"/>
                <p:cNvSpPr/>
                <p:nvPr/>
              </p:nvSpPr>
              <p:spPr>
                <a:xfrm rot="5400000">
                  <a:off x="2573393" y="3462227"/>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Isosceles Triangle 324"/>
                <p:cNvSpPr/>
                <p:nvPr/>
              </p:nvSpPr>
              <p:spPr>
                <a:xfrm rot="5400000">
                  <a:off x="2573393" y="3609781"/>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Isosceles Triangle 325"/>
                <p:cNvSpPr/>
                <p:nvPr/>
              </p:nvSpPr>
              <p:spPr>
                <a:xfrm rot="5400000">
                  <a:off x="2573393" y="3757335"/>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Isosceles Triangle 326"/>
                <p:cNvSpPr/>
                <p:nvPr/>
              </p:nvSpPr>
              <p:spPr>
                <a:xfrm rot="5400000">
                  <a:off x="2573393" y="3904889"/>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Isosceles Triangle 327"/>
                <p:cNvSpPr/>
                <p:nvPr/>
              </p:nvSpPr>
              <p:spPr>
                <a:xfrm rot="5400000">
                  <a:off x="2573393" y="4052443"/>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Isosceles Triangle 328"/>
                <p:cNvSpPr/>
                <p:nvPr/>
              </p:nvSpPr>
              <p:spPr>
                <a:xfrm rot="5400000">
                  <a:off x="2573393" y="4199997"/>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Isosceles Triangle 329"/>
                <p:cNvSpPr/>
                <p:nvPr/>
              </p:nvSpPr>
              <p:spPr>
                <a:xfrm rot="5400000">
                  <a:off x="2573393" y="4347547"/>
                  <a:ext cx="108781" cy="1008112"/>
                </a:xfrm>
                <a:prstGeom prst="triangl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1" name="Rectangle 260"/>
              <p:cNvSpPr/>
              <p:nvPr/>
            </p:nvSpPr>
            <p:spPr>
              <a:xfrm>
                <a:off x="2267744" y="3276189"/>
                <a:ext cx="1296144" cy="2241043"/>
              </a:xfrm>
              <a:prstGeom prst="rect">
                <a:avLst/>
              </a:prstGeom>
              <a:solidFill>
                <a:srgbClr val="FF99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Rectangle 261"/>
              <p:cNvSpPr/>
              <p:nvPr/>
            </p:nvSpPr>
            <p:spPr>
              <a:xfrm>
                <a:off x="2627784" y="1184282"/>
                <a:ext cx="216024" cy="2100702"/>
              </a:xfrm>
              <a:prstGeom prst="rect">
                <a:avLst/>
              </a:prstGeom>
              <a:gradFill flip="none" rotWithShape="1">
                <a:gsLst>
                  <a:gs pos="76667">
                    <a:srgbClr val="E6E6E6"/>
                  </a:gs>
                  <a:gs pos="35000">
                    <a:srgbClr val="FFFFFF"/>
                  </a:gs>
                  <a:gs pos="22000">
                    <a:srgbClr val="E6E6E6"/>
                  </a:gs>
                  <a:gs pos="8000">
                    <a:srgbClr val="7D8496"/>
                  </a:gs>
                  <a:gs pos="46000">
                    <a:srgbClr val="7D8496"/>
                  </a:gs>
                  <a:gs pos="60000">
                    <a:srgbClr val="E6E6E6"/>
                  </a:gs>
                </a:gsLst>
                <a:lin ang="0" scaled="0"/>
                <a:tileRect r="-100000" b="-10000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Rectangle 262"/>
              <p:cNvSpPr/>
              <p:nvPr/>
            </p:nvSpPr>
            <p:spPr>
              <a:xfrm>
                <a:off x="3136738" y="1184283"/>
                <a:ext cx="67110" cy="2091906"/>
              </a:xfrm>
              <a:prstGeom prst="rect">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4" name="Group 263"/>
              <p:cNvGrpSpPr/>
              <p:nvPr/>
            </p:nvGrpSpPr>
            <p:grpSpPr>
              <a:xfrm>
                <a:off x="2555776" y="3429769"/>
                <a:ext cx="725586" cy="1512168"/>
                <a:chOff x="2555776" y="3429769"/>
                <a:chExt cx="725586" cy="1512168"/>
              </a:xfrm>
            </p:grpSpPr>
            <p:sp>
              <p:nvSpPr>
                <p:cNvPr id="318" name="Rectangle 317"/>
                <p:cNvSpPr/>
                <p:nvPr/>
              </p:nvSpPr>
              <p:spPr>
                <a:xfrm>
                  <a:off x="2555776" y="3429769"/>
                  <a:ext cx="360039" cy="1512168"/>
                </a:xfrm>
                <a:prstGeom prst="rect">
                  <a:avLst/>
                </a:prstGeom>
                <a:gradFill flip="none" rotWithShape="1">
                  <a:gsLst>
                    <a:gs pos="35000">
                      <a:srgbClr val="FFFFFF"/>
                    </a:gs>
                    <a:gs pos="22000">
                      <a:srgbClr val="E6E6E6"/>
                    </a:gs>
                    <a:gs pos="8000">
                      <a:srgbClr val="7D8496"/>
                    </a:gs>
                    <a:gs pos="46000">
                      <a:srgbClr val="7D8496"/>
                    </a:gs>
                    <a:gs pos="60000">
                      <a:srgbClr val="E6E6E6"/>
                    </a:gs>
                  </a:gsLst>
                  <a:lin ang="0" scaled="0"/>
                  <a:tileRect r="-100000" b="-10000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Rectangle 318"/>
                <p:cNvSpPr/>
                <p:nvPr/>
              </p:nvSpPr>
              <p:spPr>
                <a:xfrm>
                  <a:off x="3203847" y="3429769"/>
                  <a:ext cx="77515" cy="1511325"/>
                </a:xfrm>
                <a:prstGeom prst="rect">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Rectangle 319"/>
                <p:cNvSpPr/>
                <p:nvPr/>
              </p:nvSpPr>
              <p:spPr>
                <a:xfrm>
                  <a:off x="2914649" y="3429769"/>
                  <a:ext cx="289199" cy="1512168"/>
                </a:xfrm>
                <a:prstGeom prst="rect">
                  <a:avLst/>
                </a:prstGeom>
                <a:solidFill>
                  <a:srgbClr val="FF99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5" name="Oval 264"/>
              <p:cNvSpPr/>
              <p:nvPr/>
            </p:nvSpPr>
            <p:spPr>
              <a:xfrm>
                <a:off x="2771800" y="3512868"/>
                <a:ext cx="108012" cy="108012"/>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Oval 265"/>
              <p:cNvSpPr/>
              <p:nvPr/>
            </p:nvSpPr>
            <p:spPr>
              <a:xfrm>
                <a:off x="2582065" y="3620802"/>
                <a:ext cx="46835" cy="127286"/>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Oval 266"/>
              <p:cNvSpPr/>
              <p:nvPr/>
            </p:nvSpPr>
            <p:spPr>
              <a:xfrm>
                <a:off x="2771800" y="3813838"/>
                <a:ext cx="108012" cy="108012"/>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Oval 267"/>
              <p:cNvSpPr/>
              <p:nvPr/>
            </p:nvSpPr>
            <p:spPr>
              <a:xfrm>
                <a:off x="2771800" y="4114808"/>
                <a:ext cx="108012" cy="108012"/>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Oval 268"/>
              <p:cNvSpPr/>
              <p:nvPr/>
            </p:nvSpPr>
            <p:spPr>
              <a:xfrm>
                <a:off x="2771800" y="4415778"/>
                <a:ext cx="108012" cy="108012"/>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Oval 269"/>
              <p:cNvSpPr/>
              <p:nvPr/>
            </p:nvSpPr>
            <p:spPr>
              <a:xfrm>
                <a:off x="2771800" y="4716748"/>
                <a:ext cx="108012" cy="108012"/>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Oval 270"/>
              <p:cNvSpPr/>
              <p:nvPr/>
            </p:nvSpPr>
            <p:spPr>
              <a:xfrm>
                <a:off x="2582065" y="3933397"/>
                <a:ext cx="46835" cy="13139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Oval 271"/>
              <p:cNvSpPr/>
              <p:nvPr/>
            </p:nvSpPr>
            <p:spPr>
              <a:xfrm>
                <a:off x="2582065" y="4245992"/>
                <a:ext cx="45719" cy="128364"/>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Oval 272"/>
              <p:cNvSpPr/>
              <p:nvPr/>
            </p:nvSpPr>
            <p:spPr>
              <a:xfrm>
                <a:off x="2582065" y="4558586"/>
                <a:ext cx="45719" cy="125333"/>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Rectangle 273"/>
              <p:cNvSpPr/>
              <p:nvPr/>
            </p:nvSpPr>
            <p:spPr>
              <a:xfrm>
                <a:off x="3226781" y="3628024"/>
                <a:ext cx="54581" cy="74820"/>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Rectangle 274"/>
              <p:cNvSpPr/>
              <p:nvPr/>
            </p:nvSpPr>
            <p:spPr>
              <a:xfrm>
                <a:off x="3226781" y="3954124"/>
                <a:ext cx="54581" cy="74820"/>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Rectangle 275"/>
              <p:cNvSpPr/>
              <p:nvPr/>
            </p:nvSpPr>
            <p:spPr>
              <a:xfrm>
                <a:off x="3226781" y="4280224"/>
                <a:ext cx="54581" cy="74820"/>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Rectangle 276"/>
              <p:cNvSpPr/>
              <p:nvPr/>
            </p:nvSpPr>
            <p:spPr>
              <a:xfrm>
                <a:off x="3226781" y="4581128"/>
                <a:ext cx="54581" cy="74820"/>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8" name="Group 277"/>
              <p:cNvGrpSpPr/>
              <p:nvPr/>
            </p:nvGrpSpPr>
            <p:grpSpPr>
              <a:xfrm>
                <a:off x="2555775" y="3284984"/>
                <a:ext cx="724980" cy="144785"/>
                <a:chOff x="2555775" y="3284984"/>
                <a:chExt cx="724980" cy="144785"/>
              </a:xfrm>
            </p:grpSpPr>
            <p:sp>
              <p:nvSpPr>
                <p:cNvPr id="315" name="Snip Single Corner Rectangle 314"/>
                <p:cNvSpPr/>
                <p:nvPr/>
              </p:nvSpPr>
              <p:spPr>
                <a:xfrm flipH="1">
                  <a:off x="2555775" y="3284984"/>
                  <a:ext cx="360039" cy="144016"/>
                </a:xfrm>
                <a:prstGeom prst="snip1Rect">
                  <a:avLst>
                    <a:gd name="adj" fmla="val 50000"/>
                  </a:avLst>
                </a:prstGeom>
                <a:gradFill>
                  <a:gsLst>
                    <a:gs pos="35000">
                      <a:srgbClr val="FFFFFF"/>
                    </a:gs>
                    <a:gs pos="22000">
                      <a:srgbClr val="E6E6E6"/>
                    </a:gs>
                    <a:gs pos="8000">
                      <a:srgbClr val="7D8496"/>
                    </a:gs>
                    <a:gs pos="81000">
                      <a:srgbClr val="7D8496"/>
                    </a:gs>
                    <a:gs pos="46000">
                      <a:srgbClr val="E6E6E6"/>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Snip Single Corner Rectangle 315"/>
                <p:cNvSpPr/>
                <p:nvPr/>
              </p:nvSpPr>
              <p:spPr>
                <a:xfrm>
                  <a:off x="2909889" y="3285753"/>
                  <a:ext cx="370866" cy="144016"/>
                </a:xfrm>
                <a:prstGeom prst="snip1Rect">
                  <a:avLst>
                    <a:gd name="adj" fmla="val 50000"/>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7" name="Straight Connector 316"/>
                <p:cNvCxnSpPr>
                  <a:stCxn id="315" idx="0"/>
                  <a:endCxn id="316" idx="0"/>
                </p:cNvCxnSpPr>
                <p:nvPr/>
              </p:nvCxnSpPr>
              <p:spPr>
                <a:xfrm>
                  <a:off x="2555775" y="3356992"/>
                  <a:ext cx="724980" cy="7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2560674" y="4941168"/>
                <a:ext cx="720080" cy="216793"/>
                <a:chOff x="2560674" y="4941168"/>
                <a:chExt cx="720080" cy="216793"/>
              </a:xfrm>
            </p:grpSpPr>
            <p:sp>
              <p:nvSpPr>
                <p:cNvPr id="312" name="Snip Single Corner Rectangle 311"/>
                <p:cNvSpPr/>
                <p:nvPr/>
              </p:nvSpPr>
              <p:spPr>
                <a:xfrm flipH="1" flipV="1">
                  <a:off x="2560674" y="4941168"/>
                  <a:ext cx="360039" cy="216024"/>
                </a:xfrm>
                <a:prstGeom prst="snip1Rect">
                  <a:avLst>
                    <a:gd name="adj" fmla="val 50000"/>
                  </a:avLst>
                </a:prstGeom>
                <a:gradFill>
                  <a:gsLst>
                    <a:gs pos="35000">
                      <a:srgbClr val="FFFFFF"/>
                    </a:gs>
                    <a:gs pos="22000">
                      <a:srgbClr val="E6E6E6"/>
                    </a:gs>
                    <a:gs pos="8000">
                      <a:srgbClr val="7D8496"/>
                    </a:gs>
                    <a:gs pos="81000">
                      <a:srgbClr val="7D8496"/>
                    </a:gs>
                    <a:gs pos="46000">
                      <a:srgbClr val="E6E6E6"/>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Snip Single Corner Rectangle 312"/>
                <p:cNvSpPr/>
                <p:nvPr/>
              </p:nvSpPr>
              <p:spPr>
                <a:xfrm flipV="1">
                  <a:off x="2920713" y="4941937"/>
                  <a:ext cx="360041" cy="216024"/>
                </a:xfrm>
                <a:prstGeom prst="snip1Rect">
                  <a:avLst>
                    <a:gd name="adj" fmla="val 50000"/>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4" name="Straight Connector 313"/>
                <p:cNvCxnSpPr>
                  <a:stCxn id="312" idx="0"/>
                  <a:endCxn id="313" idx="0"/>
                </p:cNvCxnSpPr>
                <p:nvPr/>
              </p:nvCxnSpPr>
              <p:spPr>
                <a:xfrm>
                  <a:off x="2560674" y="5049180"/>
                  <a:ext cx="720080" cy="7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3281362" y="3605158"/>
                <a:ext cx="216024" cy="1072722"/>
                <a:chOff x="2388900" y="3605610"/>
                <a:chExt cx="216024" cy="1072722"/>
              </a:xfrm>
              <a:solidFill>
                <a:schemeClr val="accent6">
                  <a:lumMod val="60000"/>
                  <a:lumOff val="40000"/>
                </a:schemeClr>
              </a:solidFill>
            </p:grpSpPr>
            <p:sp>
              <p:nvSpPr>
                <p:cNvPr id="308" name="Right Arrow 307"/>
                <p:cNvSpPr/>
                <p:nvPr/>
              </p:nvSpPr>
              <p:spPr>
                <a:xfrm>
                  <a:off x="2388900" y="3605610"/>
                  <a:ext cx="216024" cy="144016"/>
                </a:xfrm>
                <a:prstGeom prst="rightArrow">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Right Arrow 308"/>
                <p:cNvSpPr/>
                <p:nvPr/>
              </p:nvSpPr>
              <p:spPr>
                <a:xfrm>
                  <a:off x="2388900" y="3915179"/>
                  <a:ext cx="216024" cy="144016"/>
                </a:xfrm>
                <a:prstGeom prst="rightArrow">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Right Arrow 309"/>
                <p:cNvSpPr/>
                <p:nvPr/>
              </p:nvSpPr>
              <p:spPr>
                <a:xfrm>
                  <a:off x="2388900" y="4224748"/>
                  <a:ext cx="216024" cy="144016"/>
                </a:xfrm>
                <a:prstGeom prst="rightArrow">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Right Arrow 310"/>
                <p:cNvSpPr/>
                <p:nvPr/>
              </p:nvSpPr>
              <p:spPr>
                <a:xfrm>
                  <a:off x="2388900" y="4534316"/>
                  <a:ext cx="216024" cy="144016"/>
                </a:xfrm>
                <a:prstGeom prst="rightArrow">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1" name="Group 280"/>
              <p:cNvGrpSpPr/>
              <p:nvPr/>
            </p:nvGrpSpPr>
            <p:grpSpPr>
              <a:xfrm flipH="1">
                <a:off x="2380902" y="3611713"/>
                <a:ext cx="216024" cy="1072722"/>
                <a:chOff x="2388900" y="3605610"/>
                <a:chExt cx="216024" cy="1072722"/>
              </a:xfrm>
              <a:solidFill>
                <a:schemeClr val="accent6">
                  <a:lumMod val="60000"/>
                  <a:lumOff val="40000"/>
                </a:schemeClr>
              </a:solidFill>
            </p:grpSpPr>
            <p:sp>
              <p:nvSpPr>
                <p:cNvPr id="304" name="Right Arrow 303"/>
                <p:cNvSpPr/>
                <p:nvPr/>
              </p:nvSpPr>
              <p:spPr>
                <a:xfrm>
                  <a:off x="2388900" y="3605610"/>
                  <a:ext cx="216024" cy="144016"/>
                </a:xfrm>
                <a:prstGeom prst="rightArrow">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Right Arrow 304"/>
                <p:cNvSpPr/>
                <p:nvPr/>
              </p:nvSpPr>
              <p:spPr>
                <a:xfrm>
                  <a:off x="2388900" y="3915179"/>
                  <a:ext cx="216024" cy="144016"/>
                </a:xfrm>
                <a:prstGeom prst="rightArrow">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Right Arrow 305"/>
                <p:cNvSpPr/>
                <p:nvPr/>
              </p:nvSpPr>
              <p:spPr>
                <a:xfrm>
                  <a:off x="2388900" y="4224748"/>
                  <a:ext cx="216024" cy="144016"/>
                </a:xfrm>
                <a:prstGeom prst="rightArrow">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Right Arrow 306"/>
                <p:cNvSpPr/>
                <p:nvPr/>
              </p:nvSpPr>
              <p:spPr>
                <a:xfrm>
                  <a:off x="2388900" y="4534316"/>
                  <a:ext cx="216024" cy="144016"/>
                </a:xfrm>
                <a:prstGeom prst="rightArrow">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2" name="Group 281"/>
              <p:cNvGrpSpPr/>
              <p:nvPr/>
            </p:nvGrpSpPr>
            <p:grpSpPr>
              <a:xfrm>
                <a:off x="2555631" y="1486120"/>
                <a:ext cx="725731" cy="1654848"/>
                <a:chOff x="2555631" y="1620913"/>
                <a:chExt cx="725731" cy="1654848"/>
              </a:xfrm>
            </p:grpSpPr>
            <p:grpSp>
              <p:nvGrpSpPr>
                <p:cNvPr id="296" name="Group 295"/>
                <p:cNvGrpSpPr/>
                <p:nvPr/>
              </p:nvGrpSpPr>
              <p:grpSpPr>
                <a:xfrm>
                  <a:off x="2555776" y="1763593"/>
                  <a:ext cx="725586" cy="1512168"/>
                  <a:chOff x="2555776" y="3429769"/>
                  <a:chExt cx="725586" cy="1512168"/>
                </a:xfrm>
              </p:grpSpPr>
              <p:sp>
                <p:nvSpPr>
                  <p:cNvPr id="301" name="Rectangle 300"/>
                  <p:cNvSpPr/>
                  <p:nvPr/>
                </p:nvSpPr>
                <p:spPr>
                  <a:xfrm>
                    <a:off x="2555776" y="3429769"/>
                    <a:ext cx="360039" cy="1512168"/>
                  </a:xfrm>
                  <a:prstGeom prst="rect">
                    <a:avLst/>
                  </a:prstGeom>
                  <a:gradFill flip="none" rotWithShape="1">
                    <a:gsLst>
                      <a:gs pos="35000">
                        <a:srgbClr val="FFFFFF"/>
                      </a:gs>
                      <a:gs pos="22000">
                        <a:srgbClr val="E6E6E6"/>
                      </a:gs>
                      <a:gs pos="8000">
                        <a:srgbClr val="7D8496"/>
                      </a:gs>
                      <a:gs pos="46000">
                        <a:srgbClr val="7D8496"/>
                      </a:gs>
                      <a:gs pos="60000">
                        <a:srgbClr val="E6E6E6"/>
                      </a:gs>
                    </a:gsLst>
                    <a:lin ang="0" scaled="0"/>
                    <a:tileRect r="-100000" b="-10000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Rectangle 301"/>
                  <p:cNvSpPr/>
                  <p:nvPr/>
                </p:nvSpPr>
                <p:spPr>
                  <a:xfrm>
                    <a:off x="3203847" y="3429769"/>
                    <a:ext cx="77515" cy="1511325"/>
                  </a:xfrm>
                  <a:prstGeom prst="rect">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Rectangle 302"/>
                  <p:cNvSpPr/>
                  <p:nvPr/>
                </p:nvSpPr>
                <p:spPr>
                  <a:xfrm>
                    <a:off x="2914649" y="3429769"/>
                    <a:ext cx="289199" cy="151216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7" name="Group 296"/>
                <p:cNvGrpSpPr/>
                <p:nvPr/>
              </p:nvGrpSpPr>
              <p:grpSpPr>
                <a:xfrm>
                  <a:off x="2555631" y="1620913"/>
                  <a:ext cx="724980" cy="144785"/>
                  <a:chOff x="2555775" y="3284984"/>
                  <a:chExt cx="724980" cy="144785"/>
                </a:xfrm>
              </p:grpSpPr>
              <p:sp>
                <p:nvSpPr>
                  <p:cNvPr id="298" name="Snip Single Corner Rectangle 297"/>
                  <p:cNvSpPr/>
                  <p:nvPr/>
                </p:nvSpPr>
                <p:spPr>
                  <a:xfrm flipH="1">
                    <a:off x="2555775" y="3284984"/>
                    <a:ext cx="360039" cy="144016"/>
                  </a:xfrm>
                  <a:prstGeom prst="snip1Rect">
                    <a:avLst>
                      <a:gd name="adj" fmla="val 50000"/>
                    </a:avLst>
                  </a:prstGeom>
                  <a:gradFill>
                    <a:gsLst>
                      <a:gs pos="35000">
                        <a:srgbClr val="FFFFFF"/>
                      </a:gs>
                      <a:gs pos="22000">
                        <a:srgbClr val="E6E6E6"/>
                      </a:gs>
                      <a:gs pos="8000">
                        <a:srgbClr val="7D8496"/>
                      </a:gs>
                      <a:gs pos="81000">
                        <a:srgbClr val="7D8496"/>
                      </a:gs>
                      <a:gs pos="46000">
                        <a:srgbClr val="E6E6E6"/>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Snip Single Corner Rectangle 298"/>
                  <p:cNvSpPr/>
                  <p:nvPr/>
                </p:nvSpPr>
                <p:spPr>
                  <a:xfrm>
                    <a:off x="2909889" y="3285753"/>
                    <a:ext cx="370866" cy="144016"/>
                  </a:xfrm>
                  <a:prstGeom prst="snip1Rect">
                    <a:avLst>
                      <a:gd name="adj" fmla="val 50000"/>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0" name="Straight Connector 299"/>
                  <p:cNvCxnSpPr>
                    <a:stCxn id="298" idx="0"/>
                    <a:endCxn id="299" idx="0"/>
                  </p:cNvCxnSpPr>
                  <p:nvPr/>
                </p:nvCxnSpPr>
                <p:spPr>
                  <a:xfrm>
                    <a:off x="2555775" y="3356992"/>
                    <a:ext cx="724980" cy="7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83" name="Group 282"/>
              <p:cNvGrpSpPr/>
              <p:nvPr/>
            </p:nvGrpSpPr>
            <p:grpSpPr>
              <a:xfrm>
                <a:off x="2555776" y="3068191"/>
                <a:ext cx="720080" cy="216793"/>
                <a:chOff x="2560674" y="4941168"/>
                <a:chExt cx="720080" cy="216793"/>
              </a:xfrm>
            </p:grpSpPr>
            <p:sp>
              <p:nvSpPr>
                <p:cNvPr id="293" name="Snip Single Corner Rectangle 292"/>
                <p:cNvSpPr/>
                <p:nvPr/>
              </p:nvSpPr>
              <p:spPr>
                <a:xfrm flipH="1" flipV="1">
                  <a:off x="2560674" y="4941168"/>
                  <a:ext cx="360039" cy="216024"/>
                </a:xfrm>
                <a:prstGeom prst="snip1Rect">
                  <a:avLst>
                    <a:gd name="adj" fmla="val 50000"/>
                  </a:avLst>
                </a:prstGeom>
                <a:gradFill>
                  <a:gsLst>
                    <a:gs pos="35000">
                      <a:srgbClr val="FFFFFF"/>
                    </a:gs>
                    <a:gs pos="22000">
                      <a:srgbClr val="E6E6E6"/>
                    </a:gs>
                    <a:gs pos="8000">
                      <a:srgbClr val="7D8496"/>
                    </a:gs>
                    <a:gs pos="81000">
                      <a:srgbClr val="7D8496"/>
                    </a:gs>
                    <a:gs pos="46000">
                      <a:srgbClr val="E6E6E6"/>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Snip Single Corner Rectangle 293"/>
                <p:cNvSpPr/>
                <p:nvPr/>
              </p:nvSpPr>
              <p:spPr>
                <a:xfrm flipV="1">
                  <a:off x="2920713" y="4941937"/>
                  <a:ext cx="360041" cy="216024"/>
                </a:xfrm>
                <a:prstGeom prst="snip1Rect">
                  <a:avLst>
                    <a:gd name="adj" fmla="val 50000"/>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5" name="Straight Connector 294"/>
                <p:cNvCxnSpPr>
                  <a:stCxn id="293" idx="0"/>
                  <a:endCxn id="294" idx="0"/>
                </p:cNvCxnSpPr>
                <p:nvPr/>
              </p:nvCxnSpPr>
              <p:spPr>
                <a:xfrm>
                  <a:off x="2560674" y="5049180"/>
                  <a:ext cx="720080" cy="7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4" name="Oval 283"/>
              <p:cNvSpPr/>
              <p:nvPr/>
            </p:nvSpPr>
            <p:spPr>
              <a:xfrm>
                <a:off x="2735796" y="2852936"/>
                <a:ext cx="108012" cy="108012"/>
              </a:xfrm>
              <a:prstGeom prst="ellipse">
                <a:avLst/>
              </a:prstGeom>
              <a:solidFill>
                <a:srgbClr val="CC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5" name="Straight Connector 284"/>
              <p:cNvCxnSpPr/>
              <p:nvPr/>
            </p:nvCxnSpPr>
            <p:spPr>
              <a:xfrm>
                <a:off x="2555631" y="2780928"/>
                <a:ext cx="720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2563652" y="2833065"/>
                <a:ext cx="720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2559642" y="3009528"/>
                <a:ext cx="720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8" name="Oval 287"/>
              <p:cNvSpPr/>
              <p:nvPr/>
            </p:nvSpPr>
            <p:spPr>
              <a:xfrm>
                <a:off x="3028726" y="2852936"/>
                <a:ext cx="108012" cy="108012"/>
              </a:xfrm>
              <a:prstGeom prst="ellipse">
                <a:avLst/>
              </a:prstGeom>
              <a:solidFill>
                <a:srgbClr val="CC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Bent Arrow 288"/>
              <p:cNvSpPr/>
              <p:nvPr/>
            </p:nvSpPr>
            <p:spPr>
              <a:xfrm rot="16200000">
                <a:off x="2341340" y="3290556"/>
                <a:ext cx="216024" cy="228600"/>
              </a:xfrm>
              <a:prstGeom prst="bentArrow">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0" name="Bent Arrow 289"/>
              <p:cNvSpPr/>
              <p:nvPr/>
            </p:nvSpPr>
            <p:spPr>
              <a:xfrm rot="16200000" flipV="1">
                <a:off x="3298735" y="3281985"/>
                <a:ext cx="216024" cy="245740"/>
              </a:xfrm>
              <a:prstGeom prst="bentArrow">
                <a:avLst>
                  <a:gd name="adj1" fmla="val 25000"/>
                  <a:gd name="adj2" fmla="val 25929"/>
                  <a:gd name="adj3" fmla="val 25000"/>
                  <a:gd name="adj4" fmla="val 4375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1" name="Right Arrow 290"/>
              <p:cNvSpPr/>
              <p:nvPr/>
            </p:nvSpPr>
            <p:spPr>
              <a:xfrm flipH="1">
                <a:off x="3190723" y="2844180"/>
                <a:ext cx="216024" cy="144016"/>
              </a:xfrm>
              <a:prstGeom prst="rightArrow">
                <a:avLst/>
              </a:prstGeom>
              <a:solidFill>
                <a:srgbClr val="66FF66"/>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Right Arrow 291"/>
              <p:cNvSpPr/>
              <p:nvPr/>
            </p:nvSpPr>
            <p:spPr>
              <a:xfrm>
                <a:off x="2507705" y="2831770"/>
                <a:ext cx="242390" cy="179623"/>
              </a:xfrm>
              <a:prstGeom prst="rightArrow">
                <a:avLst/>
              </a:prstGeom>
              <a:solidFill>
                <a:srgbClr val="66FF66"/>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3517120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ヒラギノ角ゴ Pro W3" pitchFamily="-110" charset="-128"/>
              </a:defRPr>
            </a:lvl1pPr>
            <a:lvl2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5pPr>
            <a:lvl6pPr marL="457200" algn="ctr" rtl="0" fontAlgn="base">
              <a:spcBef>
                <a:spcPct val="0"/>
              </a:spcBef>
              <a:spcAft>
                <a:spcPct val="0"/>
              </a:spcAft>
              <a:defRPr sz="4400">
                <a:solidFill>
                  <a:schemeClr val="tx2"/>
                </a:solidFill>
                <a:latin typeface="Arial" charset="0"/>
                <a:ea typeface="ヒラギノ角ゴ Pro W3" pitchFamily="8" charset="-128"/>
              </a:defRPr>
            </a:lvl6pPr>
            <a:lvl7pPr marL="914400" algn="ctr" rtl="0" fontAlgn="base">
              <a:spcBef>
                <a:spcPct val="0"/>
              </a:spcBef>
              <a:spcAft>
                <a:spcPct val="0"/>
              </a:spcAft>
              <a:defRPr sz="4400">
                <a:solidFill>
                  <a:schemeClr val="tx2"/>
                </a:solidFill>
                <a:latin typeface="Arial" charset="0"/>
                <a:ea typeface="ヒラギノ角ゴ Pro W3" pitchFamily="8" charset="-128"/>
              </a:defRPr>
            </a:lvl7pPr>
            <a:lvl8pPr marL="1371600" algn="ctr" rtl="0" fontAlgn="base">
              <a:spcBef>
                <a:spcPct val="0"/>
              </a:spcBef>
              <a:spcAft>
                <a:spcPct val="0"/>
              </a:spcAft>
              <a:defRPr sz="4400">
                <a:solidFill>
                  <a:schemeClr val="tx2"/>
                </a:solidFill>
                <a:latin typeface="Arial" charset="0"/>
                <a:ea typeface="ヒラギノ角ゴ Pro W3" pitchFamily="8" charset="-128"/>
              </a:defRPr>
            </a:lvl8pPr>
            <a:lvl9pPr marL="1828800" algn="ctr" rtl="0" fontAlgn="base">
              <a:spcBef>
                <a:spcPct val="0"/>
              </a:spcBef>
              <a:spcAft>
                <a:spcPct val="0"/>
              </a:spcAft>
              <a:defRPr sz="4400">
                <a:solidFill>
                  <a:schemeClr val="tx2"/>
                </a:solidFill>
                <a:latin typeface="Arial" charset="0"/>
                <a:ea typeface="ヒラギノ角ゴ Pro W3" pitchFamily="8" charset="-128"/>
              </a:defRPr>
            </a:lvl9pPr>
          </a:lstStyle>
          <a:p>
            <a:pPr eaLnBrk="1" hangingPunct="1"/>
            <a:r>
              <a:rPr lang="en-US" altLang="en-US" sz="4000" b="1" kern="0" dirty="0" smtClean="0">
                <a:solidFill>
                  <a:srgbClr val="FFFF00"/>
                </a:solidFill>
              </a:rPr>
              <a:t>Wellbore Dynamics</a:t>
            </a:r>
          </a:p>
        </p:txBody>
      </p:sp>
      <p:sp>
        <p:nvSpPr>
          <p:cNvPr id="12" name="Rectangle 3"/>
          <p:cNvSpPr txBox="1">
            <a:spLocks noChangeArrowheads="1"/>
          </p:cNvSpPr>
          <p:nvPr/>
        </p:nvSpPr>
        <p:spPr bwMode="auto">
          <a:xfrm>
            <a:off x="152400" y="1600200"/>
            <a:ext cx="4800600" cy="1524000"/>
          </a:xfrm>
          <a:prstGeom prst="rect">
            <a:avLst/>
          </a:prstGeom>
          <a:noFill/>
          <a:ln w="9525">
            <a:noFill/>
            <a:miter lim="800000"/>
            <a:headEnd/>
            <a:tailEnd/>
          </a:ln>
        </p:spPr>
        <p:txBody>
          <a:bodyPr/>
          <a:lstStyle/>
          <a:p>
            <a:pPr marL="342900" indent="-342900">
              <a:spcBef>
                <a:spcPts val="1800"/>
              </a:spcBef>
              <a:buFontTx/>
              <a:buChar char="•"/>
              <a:defRPr/>
            </a:pPr>
            <a:r>
              <a:rPr lang="en-US" kern="0" dirty="0" smtClean="0">
                <a:latin typeface="+mn-lt"/>
                <a:ea typeface="+mn-ea"/>
              </a:rPr>
              <a:t>Guns and spacers act as pressure sinks</a:t>
            </a:r>
          </a:p>
          <a:p>
            <a:pPr marL="342900" indent="-342900">
              <a:spcBef>
                <a:spcPts val="1800"/>
              </a:spcBef>
              <a:buFontTx/>
              <a:buChar char="•"/>
              <a:defRPr/>
            </a:pPr>
            <a:r>
              <a:rPr lang="en-US" kern="0" dirty="0" smtClean="0">
                <a:latin typeface="+mn-lt"/>
                <a:ea typeface="+mn-ea"/>
              </a:rPr>
              <a:t>Pressure waves in wellbore</a:t>
            </a:r>
          </a:p>
          <a:p>
            <a:pPr marL="342900" indent="-342900">
              <a:spcBef>
                <a:spcPts val="1800"/>
              </a:spcBef>
              <a:buFontTx/>
              <a:buChar char="•"/>
              <a:defRPr/>
            </a:pPr>
            <a:r>
              <a:rPr lang="en-US" kern="0" dirty="0">
                <a:latin typeface="+mn-lt"/>
                <a:ea typeface="+mn-ea"/>
              </a:rPr>
              <a:t>W</a:t>
            </a:r>
            <a:r>
              <a:rPr lang="en-US" kern="0" dirty="0" smtClean="0">
                <a:latin typeface="+mn-lt"/>
                <a:ea typeface="+mn-ea"/>
              </a:rPr>
              <a:t>aves clean perforations</a:t>
            </a:r>
          </a:p>
          <a:p>
            <a:pPr marL="342900" indent="-342900">
              <a:spcBef>
                <a:spcPts val="1800"/>
              </a:spcBef>
              <a:buFontTx/>
              <a:buChar char="•"/>
              <a:defRPr/>
            </a:pPr>
            <a:r>
              <a:rPr lang="en-US" kern="0" dirty="0" smtClean="0">
                <a:latin typeface="+mn-lt"/>
                <a:ea typeface="+mn-ea"/>
              </a:rPr>
              <a:t>Waves also generate shock</a:t>
            </a:r>
            <a:endParaRPr lang="en-GB" kern="0" dirty="0" smtClean="0">
              <a:latin typeface="+mn-lt"/>
              <a:ea typeface="+mn-ea"/>
            </a:endParaRPr>
          </a:p>
          <a:p>
            <a:pPr marL="342900" indent="-342900">
              <a:spcBef>
                <a:spcPct val="20000"/>
              </a:spcBef>
              <a:buFontTx/>
              <a:buChar char="•"/>
              <a:defRPr/>
            </a:pPr>
            <a:endParaRPr lang="en-US" kern="0" dirty="0">
              <a:latin typeface="+mn-lt"/>
              <a:ea typeface="+mn-ea"/>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428736"/>
            <a:ext cx="2105025"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lide Number Placeholder 4"/>
          <p:cNvSpPr>
            <a:spLocks noGrp="1"/>
          </p:cNvSpPr>
          <p:nvPr>
            <p:ph type="sldNum" sz="quarter" idx="12"/>
          </p:nvPr>
        </p:nvSpPr>
        <p:spPr>
          <a:xfrm>
            <a:off x="6934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F8C85F3A-21F1-40D1-8E4F-6C1D42B3E316}" type="slidenum">
              <a:rPr lang="en-US" altLang="en-US" sz="1400" smtClean="0">
                <a:solidFill>
                  <a:schemeClr val="bg1"/>
                </a:solidFill>
              </a:rPr>
              <a:pPr>
                <a:spcBef>
                  <a:spcPct val="0"/>
                </a:spcBef>
                <a:buFontTx/>
                <a:buNone/>
              </a:pPr>
              <a:t>12</a:t>
            </a:fld>
            <a:endParaRPr lang="en-US" altLang="en-US" sz="1400" dirty="0" smtClean="0">
              <a:solidFill>
                <a:schemeClr val="bg1"/>
              </a:solidFill>
            </a:endParaRPr>
          </a:p>
        </p:txBody>
      </p:sp>
    </p:spTree>
    <p:extLst>
      <p:ext uri="{BB962C8B-B14F-4D97-AF65-F5344CB8AC3E}">
        <p14:creationId xmlns:p14="http://schemas.microsoft.com/office/powerpoint/2010/main" val="1440027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ヒラギノ角ゴ Pro W3" pitchFamily="-110" charset="-128"/>
              </a:defRPr>
            </a:lvl1pPr>
            <a:lvl2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5pPr>
            <a:lvl6pPr marL="457200" algn="ctr" rtl="0" fontAlgn="base">
              <a:spcBef>
                <a:spcPct val="0"/>
              </a:spcBef>
              <a:spcAft>
                <a:spcPct val="0"/>
              </a:spcAft>
              <a:defRPr sz="4400">
                <a:solidFill>
                  <a:schemeClr val="tx2"/>
                </a:solidFill>
                <a:latin typeface="Arial" charset="0"/>
                <a:ea typeface="ヒラギノ角ゴ Pro W3" pitchFamily="8" charset="-128"/>
              </a:defRPr>
            </a:lvl6pPr>
            <a:lvl7pPr marL="914400" algn="ctr" rtl="0" fontAlgn="base">
              <a:spcBef>
                <a:spcPct val="0"/>
              </a:spcBef>
              <a:spcAft>
                <a:spcPct val="0"/>
              </a:spcAft>
              <a:defRPr sz="4400">
                <a:solidFill>
                  <a:schemeClr val="tx2"/>
                </a:solidFill>
                <a:latin typeface="Arial" charset="0"/>
                <a:ea typeface="ヒラギノ角ゴ Pro W3" pitchFamily="8" charset="-128"/>
              </a:defRPr>
            </a:lvl7pPr>
            <a:lvl8pPr marL="1371600" algn="ctr" rtl="0" fontAlgn="base">
              <a:spcBef>
                <a:spcPct val="0"/>
              </a:spcBef>
              <a:spcAft>
                <a:spcPct val="0"/>
              </a:spcAft>
              <a:defRPr sz="4400">
                <a:solidFill>
                  <a:schemeClr val="tx2"/>
                </a:solidFill>
                <a:latin typeface="Arial" charset="0"/>
                <a:ea typeface="ヒラギノ角ゴ Pro W3" pitchFamily="8" charset="-128"/>
              </a:defRPr>
            </a:lvl8pPr>
            <a:lvl9pPr marL="1828800" algn="ctr" rtl="0" fontAlgn="base">
              <a:spcBef>
                <a:spcPct val="0"/>
              </a:spcBef>
              <a:spcAft>
                <a:spcPct val="0"/>
              </a:spcAft>
              <a:defRPr sz="4400">
                <a:solidFill>
                  <a:schemeClr val="tx2"/>
                </a:solidFill>
                <a:latin typeface="Arial" charset="0"/>
                <a:ea typeface="ヒラギノ角ゴ Pro W3" pitchFamily="8" charset="-128"/>
              </a:defRPr>
            </a:lvl9pPr>
          </a:lstStyle>
          <a:p>
            <a:pPr eaLnBrk="1" hangingPunct="1"/>
            <a:r>
              <a:rPr lang="en-US" altLang="en-US" sz="4000" b="1" kern="0" dirty="0" smtClean="0">
                <a:solidFill>
                  <a:srgbClr val="FFFF00"/>
                </a:solidFill>
              </a:rPr>
              <a:t>Wellbore Dynamics Model</a:t>
            </a:r>
          </a:p>
        </p:txBody>
      </p:sp>
      <p:sp>
        <p:nvSpPr>
          <p:cNvPr id="14" name="Slide Number Placeholder 4"/>
          <p:cNvSpPr>
            <a:spLocks noGrp="1"/>
          </p:cNvSpPr>
          <p:nvPr>
            <p:ph type="sldNum" sz="quarter" idx="12"/>
          </p:nvPr>
        </p:nvSpPr>
        <p:spPr>
          <a:xfrm>
            <a:off x="6934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F8C85F3A-21F1-40D1-8E4F-6C1D42B3E316}" type="slidenum">
              <a:rPr lang="en-US" altLang="en-US" sz="1400" smtClean="0">
                <a:solidFill>
                  <a:schemeClr val="bg1"/>
                </a:solidFill>
              </a:rPr>
              <a:pPr>
                <a:spcBef>
                  <a:spcPct val="0"/>
                </a:spcBef>
                <a:buFontTx/>
                <a:buNone/>
              </a:pPr>
              <a:t>13</a:t>
            </a:fld>
            <a:endParaRPr lang="en-US" altLang="en-US" sz="1400" dirty="0" smtClean="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8146756" cy="4981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6639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ヒラギノ角ゴ Pro W3" pitchFamily="-110" charset="-128"/>
              </a:defRPr>
            </a:lvl1pPr>
            <a:lvl2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5pPr>
            <a:lvl6pPr marL="457200" algn="ctr" rtl="0" fontAlgn="base">
              <a:spcBef>
                <a:spcPct val="0"/>
              </a:spcBef>
              <a:spcAft>
                <a:spcPct val="0"/>
              </a:spcAft>
              <a:defRPr sz="4400">
                <a:solidFill>
                  <a:schemeClr val="tx2"/>
                </a:solidFill>
                <a:latin typeface="Arial" charset="0"/>
                <a:ea typeface="ヒラギノ角ゴ Pro W3" pitchFamily="8" charset="-128"/>
              </a:defRPr>
            </a:lvl6pPr>
            <a:lvl7pPr marL="914400" algn="ctr" rtl="0" fontAlgn="base">
              <a:spcBef>
                <a:spcPct val="0"/>
              </a:spcBef>
              <a:spcAft>
                <a:spcPct val="0"/>
              </a:spcAft>
              <a:defRPr sz="4400">
                <a:solidFill>
                  <a:schemeClr val="tx2"/>
                </a:solidFill>
                <a:latin typeface="Arial" charset="0"/>
                <a:ea typeface="ヒラギノ角ゴ Pro W3" pitchFamily="8" charset="-128"/>
              </a:defRPr>
            </a:lvl7pPr>
            <a:lvl8pPr marL="1371600" algn="ctr" rtl="0" fontAlgn="base">
              <a:spcBef>
                <a:spcPct val="0"/>
              </a:spcBef>
              <a:spcAft>
                <a:spcPct val="0"/>
              </a:spcAft>
              <a:defRPr sz="4400">
                <a:solidFill>
                  <a:schemeClr val="tx2"/>
                </a:solidFill>
                <a:latin typeface="Arial" charset="0"/>
                <a:ea typeface="ヒラギノ角ゴ Pro W3" pitchFamily="8" charset="-128"/>
              </a:defRPr>
            </a:lvl8pPr>
            <a:lvl9pPr marL="1828800" algn="ctr" rtl="0" fontAlgn="base">
              <a:spcBef>
                <a:spcPct val="0"/>
              </a:spcBef>
              <a:spcAft>
                <a:spcPct val="0"/>
              </a:spcAft>
              <a:defRPr sz="4400">
                <a:solidFill>
                  <a:schemeClr val="tx2"/>
                </a:solidFill>
                <a:latin typeface="Arial" charset="0"/>
                <a:ea typeface="ヒラギノ角ゴ Pro W3" pitchFamily="8" charset="-128"/>
              </a:defRPr>
            </a:lvl9pPr>
          </a:lstStyle>
          <a:p>
            <a:pPr eaLnBrk="1" hangingPunct="1"/>
            <a:r>
              <a:rPr lang="en-US" altLang="en-US" sz="4000" b="1" kern="0" dirty="0" smtClean="0">
                <a:solidFill>
                  <a:srgbClr val="FFFF00"/>
                </a:solidFill>
              </a:rPr>
              <a:t>Wellbore Dynamics Model</a:t>
            </a:r>
          </a:p>
        </p:txBody>
      </p:sp>
      <p:pic>
        <p:nvPicPr>
          <p:cNvPr id="5" name="Picture 16" descr="07024577_100ft_short_anim_6"/>
          <p:cNvPicPr>
            <a:picLocks noChangeAspect="1" noChangeArrowheads="1" noCrop="1"/>
          </p:cNvPicPr>
          <p:nvPr/>
        </p:nvPicPr>
        <p:blipFill>
          <a:blip r:embed="rId3" cstate="print"/>
          <a:srcRect/>
          <a:stretch>
            <a:fillRect/>
          </a:stretch>
        </p:blipFill>
        <p:spPr bwMode="auto">
          <a:xfrm>
            <a:off x="533400" y="1246188"/>
            <a:ext cx="8172450" cy="5002212"/>
          </a:xfrm>
          <a:prstGeom prst="rect">
            <a:avLst/>
          </a:prstGeom>
          <a:noFill/>
          <a:ln w="9525">
            <a:noFill/>
            <a:miter lim="800000"/>
            <a:headEnd/>
            <a:tailEnd/>
          </a:ln>
        </p:spPr>
      </p:pic>
      <p:grpSp>
        <p:nvGrpSpPr>
          <p:cNvPr id="6" name="Group 9"/>
          <p:cNvGrpSpPr>
            <a:grpSpLocks/>
          </p:cNvGrpSpPr>
          <p:nvPr/>
        </p:nvGrpSpPr>
        <p:grpSpPr bwMode="auto">
          <a:xfrm>
            <a:off x="4724400" y="1365400"/>
            <a:ext cx="609600" cy="1828800"/>
            <a:chOff x="2976" y="816"/>
            <a:chExt cx="384" cy="1248"/>
          </a:xfrm>
        </p:grpSpPr>
        <p:grpSp>
          <p:nvGrpSpPr>
            <p:cNvPr id="7" name="Group 10"/>
            <p:cNvGrpSpPr>
              <a:grpSpLocks/>
            </p:cNvGrpSpPr>
            <p:nvPr/>
          </p:nvGrpSpPr>
          <p:grpSpPr bwMode="auto">
            <a:xfrm>
              <a:off x="2999" y="816"/>
              <a:ext cx="318" cy="1248"/>
              <a:chOff x="2745" y="1281"/>
              <a:chExt cx="270" cy="2575"/>
            </a:xfrm>
          </p:grpSpPr>
          <p:pic>
            <p:nvPicPr>
              <p:cNvPr id="11" name="Picture 11"/>
              <p:cNvPicPr>
                <a:picLocks noChangeAspect="1" noChangeArrowheads="1"/>
              </p:cNvPicPr>
              <p:nvPr/>
            </p:nvPicPr>
            <p:blipFill>
              <a:blip r:embed="rId4" cstate="print"/>
              <a:srcRect/>
              <a:stretch>
                <a:fillRect/>
              </a:stretch>
            </p:blipFill>
            <p:spPr bwMode="auto">
              <a:xfrm>
                <a:off x="2745" y="1281"/>
                <a:ext cx="270" cy="1758"/>
              </a:xfrm>
              <a:prstGeom prst="rect">
                <a:avLst/>
              </a:prstGeom>
              <a:noFill/>
              <a:ln w="9525">
                <a:noFill/>
                <a:miter lim="800000"/>
                <a:headEnd/>
                <a:tailEnd/>
              </a:ln>
            </p:spPr>
          </p:pic>
          <p:pic>
            <p:nvPicPr>
              <p:cNvPr id="13" name="Picture 12"/>
              <p:cNvPicPr>
                <a:picLocks noChangeAspect="1" noChangeArrowheads="1"/>
              </p:cNvPicPr>
              <p:nvPr/>
            </p:nvPicPr>
            <p:blipFill>
              <a:blip r:embed="rId5" cstate="print"/>
              <a:srcRect/>
              <a:stretch>
                <a:fillRect/>
              </a:stretch>
            </p:blipFill>
            <p:spPr bwMode="auto">
              <a:xfrm>
                <a:off x="2773" y="3016"/>
                <a:ext cx="234" cy="840"/>
              </a:xfrm>
              <a:prstGeom prst="rect">
                <a:avLst/>
              </a:prstGeom>
              <a:noFill/>
              <a:ln w="9525">
                <a:noFill/>
                <a:miter lim="800000"/>
                <a:headEnd/>
                <a:tailEnd/>
              </a:ln>
            </p:spPr>
          </p:pic>
        </p:grpSp>
        <p:pic>
          <p:nvPicPr>
            <p:cNvPr id="8" name="Picture 14"/>
            <p:cNvPicPr>
              <a:picLocks noChangeAspect="1" noChangeArrowheads="1"/>
            </p:cNvPicPr>
            <p:nvPr/>
          </p:nvPicPr>
          <p:blipFill>
            <a:blip r:embed="rId6" cstate="print"/>
            <a:srcRect/>
            <a:stretch>
              <a:fillRect/>
            </a:stretch>
          </p:blipFill>
          <p:spPr bwMode="auto">
            <a:xfrm>
              <a:off x="2976" y="1680"/>
              <a:ext cx="384" cy="101"/>
            </a:xfrm>
            <a:prstGeom prst="rect">
              <a:avLst/>
            </a:prstGeom>
            <a:noFill/>
            <a:ln w="9525">
              <a:noFill/>
              <a:miter lim="800000"/>
              <a:headEnd/>
              <a:tailEnd/>
            </a:ln>
          </p:spPr>
        </p:pic>
        <p:pic>
          <p:nvPicPr>
            <p:cNvPr id="10" name="Picture 15"/>
            <p:cNvPicPr>
              <a:picLocks noChangeAspect="1" noChangeArrowheads="1"/>
            </p:cNvPicPr>
            <p:nvPr/>
          </p:nvPicPr>
          <p:blipFill>
            <a:blip r:embed="rId6" cstate="print"/>
            <a:srcRect/>
            <a:stretch>
              <a:fillRect/>
            </a:stretch>
          </p:blipFill>
          <p:spPr bwMode="auto">
            <a:xfrm>
              <a:off x="2976" y="1584"/>
              <a:ext cx="384" cy="101"/>
            </a:xfrm>
            <a:prstGeom prst="rect">
              <a:avLst/>
            </a:prstGeom>
            <a:noFill/>
            <a:ln w="9525">
              <a:noFill/>
              <a:miter lim="800000"/>
              <a:headEnd/>
              <a:tailEnd/>
            </a:ln>
          </p:spPr>
        </p:pic>
      </p:grpSp>
      <p:sp>
        <p:nvSpPr>
          <p:cNvPr id="14" name="Slide Number Placeholder 4"/>
          <p:cNvSpPr>
            <a:spLocks noGrp="1"/>
          </p:cNvSpPr>
          <p:nvPr>
            <p:ph type="sldNum" sz="quarter" idx="12"/>
          </p:nvPr>
        </p:nvSpPr>
        <p:spPr>
          <a:xfrm>
            <a:off x="6934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F8C85F3A-21F1-40D1-8E4F-6C1D42B3E316}" type="slidenum">
              <a:rPr lang="en-US" altLang="en-US" sz="1400" smtClean="0">
                <a:solidFill>
                  <a:schemeClr val="bg1"/>
                </a:solidFill>
              </a:rPr>
              <a:pPr>
                <a:spcBef>
                  <a:spcPct val="0"/>
                </a:spcBef>
                <a:buFontTx/>
                <a:buNone/>
              </a:pPr>
              <a:t>14</a:t>
            </a:fld>
            <a:endParaRPr lang="en-US" altLang="en-US" sz="1400" dirty="0" smtClean="0">
              <a:solidFill>
                <a:schemeClr val="bg1"/>
              </a:solidFill>
            </a:endParaRPr>
          </a:p>
        </p:txBody>
      </p:sp>
    </p:spTree>
    <p:extLst>
      <p:ext uri="{BB962C8B-B14F-4D97-AF65-F5344CB8AC3E}">
        <p14:creationId xmlns:p14="http://schemas.microsoft.com/office/powerpoint/2010/main" val="338353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0" y="28573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ヒラギノ角ゴ Pro W3" pitchFamily="-110" charset="-128"/>
              </a:defRPr>
            </a:lvl1pPr>
            <a:lvl2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5pPr>
            <a:lvl6pPr marL="457200" algn="ctr" rtl="0" fontAlgn="base">
              <a:spcBef>
                <a:spcPct val="0"/>
              </a:spcBef>
              <a:spcAft>
                <a:spcPct val="0"/>
              </a:spcAft>
              <a:defRPr sz="4400">
                <a:solidFill>
                  <a:schemeClr val="tx2"/>
                </a:solidFill>
                <a:latin typeface="Arial" charset="0"/>
                <a:ea typeface="ヒラギノ角ゴ Pro W3" pitchFamily="8" charset="-128"/>
              </a:defRPr>
            </a:lvl6pPr>
            <a:lvl7pPr marL="914400" algn="ctr" rtl="0" fontAlgn="base">
              <a:spcBef>
                <a:spcPct val="0"/>
              </a:spcBef>
              <a:spcAft>
                <a:spcPct val="0"/>
              </a:spcAft>
              <a:defRPr sz="4400">
                <a:solidFill>
                  <a:schemeClr val="tx2"/>
                </a:solidFill>
                <a:latin typeface="Arial" charset="0"/>
                <a:ea typeface="ヒラギノ角ゴ Pro W3" pitchFamily="8" charset="-128"/>
              </a:defRPr>
            </a:lvl7pPr>
            <a:lvl8pPr marL="1371600" algn="ctr" rtl="0" fontAlgn="base">
              <a:spcBef>
                <a:spcPct val="0"/>
              </a:spcBef>
              <a:spcAft>
                <a:spcPct val="0"/>
              </a:spcAft>
              <a:defRPr sz="4400">
                <a:solidFill>
                  <a:schemeClr val="tx2"/>
                </a:solidFill>
                <a:latin typeface="Arial" charset="0"/>
                <a:ea typeface="ヒラギノ角ゴ Pro W3" pitchFamily="8" charset="-128"/>
              </a:defRPr>
            </a:lvl8pPr>
            <a:lvl9pPr marL="1828800" algn="ctr" rtl="0" fontAlgn="base">
              <a:spcBef>
                <a:spcPct val="0"/>
              </a:spcBef>
              <a:spcAft>
                <a:spcPct val="0"/>
              </a:spcAft>
              <a:defRPr sz="4400">
                <a:solidFill>
                  <a:schemeClr val="tx2"/>
                </a:solidFill>
                <a:latin typeface="Arial" charset="0"/>
                <a:ea typeface="ヒラギノ角ゴ Pro W3" pitchFamily="8" charset="-128"/>
              </a:defRPr>
            </a:lvl9pPr>
          </a:lstStyle>
          <a:p>
            <a:pPr eaLnBrk="1" hangingPunct="1"/>
            <a:r>
              <a:rPr lang="en-US" altLang="en-US" sz="4000" b="1" kern="0" dirty="0" smtClean="0">
                <a:solidFill>
                  <a:srgbClr val="FFFF00"/>
                </a:solidFill>
              </a:rPr>
              <a:t>Measured Data vs Model</a:t>
            </a:r>
          </a:p>
        </p:txBody>
      </p:sp>
      <p:sp>
        <p:nvSpPr>
          <p:cNvPr id="14" name="Rectangle 3"/>
          <p:cNvSpPr txBox="1">
            <a:spLocks noChangeArrowheads="1"/>
          </p:cNvSpPr>
          <p:nvPr/>
        </p:nvSpPr>
        <p:spPr bwMode="auto">
          <a:xfrm>
            <a:off x="152400" y="1428736"/>
            <a:ext cx="4038600" cy="4572000"/>
          </a:xfrm>
          <a:prstGeom prst="rect">
            <a:avLst/>
          </a:prstGeom>
          <a:noFill/>
          <a:ln w="9525">
            <a:noFill/>
            <a:miter lim="800000"/>
            <a:headEnd/>
            <a:tailEnd/>
          </a:ln>
        </p:spPr>
        <p:txBody>
          <a:bodyPr/>
          <a:lstStyle/>
          <a:p>
            <a:pPr marL="342900" indent="-342900">
              <a:spcBef>
                <a:spcPts val="1800"/>
              </a:spcBef>
              <a:buFontTx/>
              <a:buChar char="•"/>
              <a:defRPr/>
            </a:pPr>
            <a:r>
              <a:rPr lang="en-US" kern="0" dirty="0" smtClean="0">
                <a:latin typeface="+mn-lt"/>
                <a:ea typeface="+mn-ea"/>
              </a:rPr>
              <a:t>Implosion chamber*</a:t>
            </a:r>
            <a:endParaRPr lang="en-US" sz="1600" kern="0" dirty="0" smtClean="0">
              <a:latin typeface="+mn-lt"/>
              <a:ea typeface="+mn-ea"/>
            </a:endParaRPr>
          </a:p>
          <a:p>
            <a:pPr marL="342900" indent="-342900">
              <a:spcBef>
                <a:spcPts val="1800"/>
              </a:spcBef>
              <a:buFontTx/>
              <a:buChar char="•"/>
              <a:defRPr/>
            </a:pPr>
            <a:r>
              <a:rPr lang="en-US" kern="0" dirty="0">
                <a:latin typeface="+mn-lt"/>
                <a:ea typeface="+mn-ea"/>
              </a:rPr>
              <a:t>F</a:t>
            </a:r>
            <a:r>
              <a:rPr lang="en-US" kern="0" dirty="0" smtClean="0">
                <a:latin typeface="+mn-lt"/>
                <a:ea typeface="+mn-ea"/>
              </a:rPr>
              <a:t>ast recording pressure gauge</a:t>
            </a:r>
          </a:p>
          <a:p>
            <a:pPr marL="342900" indent="-342900">
              <a:spcBef>
                <a:spcPts val="1800"/>
              </a:spcBef>
              <a:buFontTx/>
              <a:buChar char="•"/>
              <a:defRPr/>
            </a:pPr>
            <a:r>
              <a:rPr lang="en-US" kern="0" dirty="0">
                <a:latin typeface="+mn-lt"/>
                <a:ea typeface="+mn-ea"/>
              </a:rPr>
              <a:t>P</a:t>
            </a:r>
            <a:r>
              <a:rPr lang="en-US" kern="0" dirty="0" smtClean="0">
                <a:latin typeface="+mn-lt"/>
                <a:ea typeface="+mn-ea"/>
              </a:rPr>
              <a:t>ressure amplitude and time match</a:t>
            </a:r>
          </a:p>
          <a:p>
            <a:pPr marL="342900" indent="-342900">
              <a:spcBef>
                <a:spcPts val="1800"/>
              </a:spcBef>
              <a:buFontTx/>
              <a:buChar char="•"/>
              <a:defRPr/>
            </a:pPr>
            <a:r>
              <a:rPr lang="en-US" kern="0" dirty="0">
                <a:latin typeface="+mn-lt"/>
                <a:ea typeface="+mn-ea"/>
              </a:rPr>
              <a:t>S</a:t>
            </a:r>
            <a:r>
              <a:rPr lang="en-US" kern="0" dirty="0" smtClean="0">
                <a:latin typeface="+mn-lt"/>
                <a:ea typeface="+mn-ea"/>
              </a:rPr>
              <a:t>econd pressure drop is reflection from a plug</a:t>
            </a:r>
            <a:endParaRPr lang="en-US" kern="0" dirty="0">
              <a:latin typeface="+mn-lt"/>
              <a:ea typeface="+mn-ea"/>
            </a:endParaRPr>
          </a:p>
          <a:p>
            <a:pPr marL="342900" indent="-342900">
              <a:spcBef>
                <a:spcPts val="1800"/>
              </a:spcBef>
              <a:buFontTx/>
              <a:buChar char="•"/>
              <a:defRPr/>
            </a:pPr>
            <a:endParaRPr lang="en-GB" kern="0" dirty="0" smtClean="0">
              <a:latin typeface="+mn-lt"/>
              <a:ea typeface="+mn-ea"/>
            </a:endParaRPr>
          </a:p>
          <a:p>
            <a:pPr marL="342900" indent="-342900">
              <a:spcBef>
                <a:spcPct val="20000"/>
              </a:spcBef>
              <a:buFontTx/>
              <a:buChar char="•"/>
              <a:defRPr/>
            </a:pPr>
            <a:endParaRPr lang="en-US" kern="0" dirty="0">
              <a:latin typeface="+mn-lt"/>
              <a:ea typeface="+mn-ea"/>
            </a:endParaRPr>
          </a:p>
        </p:txBody>
      </p:sp>
      <p:sp>
        <p:nvSpPr>
          <p:cNvPr id="2" name="TextBox 1"/>
          <p:cNvSpPr txBox="1"/>
          <p:nvPr/>
        </p:nvSpPr>
        <p:spPr>
          <a:xfrm>
            <a:off x="4191000" y="4963120"/>
            <a:ext cx="4114800" cy="1200329"/>
          </a:xfrm>
          <a:prstGeom prst="rect">
            <a:avLst/>
          </a:prstGeom>
          <a:noFill/>
        </p:spPr>
        <p:txBody>
          <a:bodyPr wrap="square" rtlCol="0">
            <a:spAutoFit/>
          </a:bodyPr>
          <a:lstStyle/>
          <a:p>
            <a:r>
              <a:rPr lang="en-GB" dirty="0" smtClean="0"/>
              <a:t>How do we link this pressure response to perforation clean up?</a:t>
            </a:r>
            <a:endParaRPr lang="en-GB" dirty="0"/>
          </a:p>
        </p:txBody>
      </p:sp>
      <p:sp>
        <p:nvSpPr>
          <p:cNvPr id="16" name="Slide Number Placeholder 4"/>
          <p:cNvSpPr>
            <a:spLocks noGrp="1"/>
          </p:cNvSpPr>
          <p:nvPr>
            <p:ph type="sldNum" sz="quarter" idx="12"/>
          </p:nvPr>
        </p:nvSpPr>
        <p:spPr>
          <a:xfrm>
            <a:off x="6934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F8C85F3A-21F1-40D1-8E4F-6C1D42B3E316}" type="slidenum">
              <a:rPr lang="en-US" altLang="en-US" sz="1400" smtClean="0">
                <a:solidFill>
                  <a:schemeClr val="bg1"/>
                </a:solidFill>
              </a:rPr>
              <a:pPr>
                <a:spcBef>
                  <a:spcPct val="0"/>
                </a:spcBef>
                <a:buFontTx/>
                <a:buNone/>
              </a:pPr>
              <a:t>15</a:t>
            </a:fld>
            <a:endParaRPr lang="en-US" altLang="en-US" sz="1400" dirty="0" smtClean="0">
              <a:solidFill>
                <a:schemeClr val="bg1"/>
              </a:solidFill>
            </a:endParaRPr>
          </a:p>
        </p:txBody>
      </p:sp>
      <p:grpSp>
        <p:nvGrpSpPr>
          <p:cNvPr id="7" name="Group 6"/>
          <p:cNvGrpSpPr/>
          <p:nvPr/>
        </p:nvGrpSpPr>
        <p:grpSpPr>
          <a:xfrm>
            <a:off x="4155087" y="1419211"/>
            <a:ext cx="4389675" cy="3371864"/>
            <a:chOff x="4155087" y="1419211"/>
            <a:chExt cx="4389675" cy="3371864"/>
          </a:xfrm>
        </p:grpSpPr>
        <p:pic>
          <p:nvPicPr>
            <p:cNvPr id="12" name="Picture 2" descr="D:\carlosb\Group_Reports\PURE_Gunshock_Papers\FormationDamageConf-2011\07031762_scalebridge_m_new.gif"/>
            <p:cNvPicPr>
              <a:picLocks noChangeAspect="1" noChangeArrowheads="1"/>
            </p:cNvPicPr>
            <p:nvPr/>
          </p:nvPicPr>
          <p:blipFill>
            <a:blip r:embed="rId3" cstate="print"/>
            <a:srcRect/>
            <a:stretch>
              <a:fillRect/>
            </a:stretch>
          </p:blipFill>
          <p:spPr bwMode="auto">
            <a:xfrm>
              <a:off x="4191000" y="1419211"/>
              <a:ext cx="4330832" cy="3331409"/>
            </a:xfrm>
            <a:prstGeom prst="rect">
              <a:avLst/>
            </a:prstGeom>
            <a:noFill/>
          </p:spPr>
        </p:pic>
        <p:sp>
          <p:nvSpPr>
            <p:cNvPr id="3" name="TextBox 2"/>
            <p:cNvSpPr txBox="1"/>
            <p:nvPr/>
          </p:nvSpPr>
          <p:spPr>
            <a:xfrm>
              <a:off x="5105400" y="3710257"/>
              <a:ext cx="1459054" cy="307777"/>
            </a:xfrm>
            <a:prstGeom prst="rect">
              <a:avLst/>
            </a:prstGeom>
            <a:noFill/>
          </p:spPr>
          <p:txBody>
            <a:bodyPr wrap="none" rtlCol="0">
              <a:spAutoFit/>
            </a:bodyPr>
            <a:lstStyle/>
            <a:p>
              <a:r>
                <a:rPr lang="en-GB" sz="1400" dirty="0" smtClean="0">
                  <a:solidFill>
                    <a:schemeClr val="tx1"/>
                  </a:solidFill>
                </a:rPr>
                <a:t>Rapid gun filling</a:t>
              </a:r>
              <a:endParaRPr lang="en-GB" sz="1400" dirty="0">
                <a:solidFill>
                  <a:schemeClr val="tx1"/>
                </a:solidFill>
              </a:endParaRPr>
            </a:p>
          </p:txBody>
        </p:sp>
        <p:sp>
          <p:nvSpPr>
            <p:cNvPr id="15" name="TextBox 14"/>
            <p:cNvSpPr txBox="1"/>
            <p:nvPr/>
          </p:nvSpPr>
          <p:spPr>
            <a:xfrm>
              <a:off x="6705600" y="2686050"/>
              <a:ext cx="1409360" cy="307777"/>
            </a:xfrm>
            <a:prstGeom prst="rect">
              <a:avLst/>
            </a:prstGeom>
            <a:noFill/>
          </p:spPr>
          <p:txBody>
            <a:bodyPr wrap="none" rtlCol="0">
              <a:spAutoFit/>
            </a:bodyPr>
            <a:lstStyle/>
            <a:p>
              <a:r>
                <a:rPr lang="en-GB" sz="1400" dirty="0" smtClean="0">
                  <a:solidFill>
                    <a:schemeClr val="tx1"/>
                  </a:solidFill>
                </a:rPr>
                <a:t>Reflected wave</a:t>
              </a:r>
              <a:endParaRPr lang="en-GB" sz="1400" dirty="0">
                <a:solidFill>
                  <a:schemeClr val="tx1"/>
                </a:solidFill>
              </a:endParaRPr>
            </a:p>
          </p:txBody>
        </p:sp>
        <p:sp>
          <p:nvSpPr>
            <p:cNvPr id="4" name="Rectangle 3"/>
            <p:cNvSpPr/>
            <p:nvPr/>
          </p:nvSpPr>
          <p:spPr bwMode="auto">
            <a:xfrm>
              <a:off x="6250782" y="4619625"/>
              <a:ext cx="609600" cy="1285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Arial" charset="0"/>
                <a:ea typeface="ヒラギノ角ゴ Pro W3" pitchFamily="8" charset="-128"/>
              </a:endParaRPr>
            </a:p>
          </p:txBody>
        </p:sp>
        <p:sp>
          <p:nvSpPr>
            <p:cNvPr id="10" name="TextBox 9"/>
            <p:cNvSpPr txBox="1"/>
            <p:nvPr/>
          </p:nvSpPr>
          <p:spPr>
            <a:xfrm>
              <a:off x="6171534" y="4544854"/>
              <a:ext cx="790601" cy="246221"/>
            </a:xfrm>
            <a:prstGeom prst="rect">
              <a:avLst/>
            </a:prstGeom>
            <a:noFill/>
          </p:spPr>
          <p:txBody>
            <a:bodyPr wrap="none" rtlCol="0">
              <a:spAutoFit/>
            </a:bodyPr>
            <a:lstStyle/>
            <a:p>
              <a:r>
                <a:rPr lang="en-GB" sz="1000" dirty="0" smtClean="0">
                  <a:solidFill>
                    <a:schemeClr val="tx1"/>
                  </a:solidFill>
                </a:rPr>
                <a:t>Time (sec)</a:t>
              </a:r>
              <a:endParaRPr lang="en-GB" sz="1000" dirty="0">
                <a:solidFill>
                  <a:schemeClr val="tx1"/>
                </a:solidFill>
              </a:endParaRPr>
            </a:p>
          </p:txBody>
        </p:sp>
        <p:sp>
          <p:nvSpPr>
            <p:cNvPr id="5" name="Rectangle 4"/>
            <p:cNvSpPr/>
            <p:nvPr/>
          </p:nvSpPr>
          <p:spPr bwMode="auto">
            <a:xfrm>
              <a:off x="7410280" y="3864145"/>
              <a:ext cx="1047920" cy="3268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Arial" charset="0"/>
                <a:ea typeface="ヒラギノ角ゴ Pro W3" pitchFamily="8" charset="-128"/>
              </a:endParaRPr>
            </a:p>
          </p:txBody>
        </p:sp>
        <p:sp>
          <p:nvSpPr>
            <p:cNvPr id="11" name="TextBox 10"/>
            <p:cNvSpPr txBox="1"/>
            <p:nvPr/>
          </p:nvSpPr>
          <p:spPr>
            <a:xfrm>
              <a:off x="7407912" y="3810000"/>
              <a:ext cx="1050288" cy="215444"/>
            </a:xfrm>
            <a:prstGeom prst="rect">
              <a:avLst/>
            </a:prstGeom>
            <a:noFill/>
          </p:spPr>
          <p:txBody>
            <a:bodyPr wrap="none" rtlCol="0">
              <a:spAutoFit/>
            </a:bodyPr>
            <a:lstStyle/>
            <a:p>
              <a:r>
                <a:rPr lang="en-GB" sz="800" dirty="0" smtClean="0">
                  <a:solidFill>
                    <a:schemeClr val="tx1"/>
                  </a:solidFill>
                </a:rPr>
                <a:t>Predicted pressure</a:t>
              </a:r>
            </a:p>
          </p:txBody>
        </p:sp>
        <p:sp>
          <p:nvSpPr>
            <p:cNvPr id="13" name="TextBox 12"/>
            <p:cNvSpPr txBox="1"/>
            <p:nvPr/>
          </p:nvSpPr>
          <p:spPr>
            <a:xfrm>
              <a:off x="7407912" y="3962400"/>
              <a:ext cx="1136850" cy="215444"/>
            </a:xfrm>
            <a:prstGeom prst="rect">
              <a:avLst/>
            </a:prstGeom>
            <a:noFill/>
          </p:spPr>
          <p:txBody>
            <a:bodyPr wrap="none" rtlCol="0">
              <a:spAutoFit/>
            </a:bodyPr>
            <a:lstStyle/>
            <a:p>
              <a:r>
                <a:rPr lang="en-GB" sz="800" dirty="0" smtClean="0">
                  <a:solidFill>
                    <a:schemeClr val="tx1"/>
                  </a:solidFill>
                </a:rPr>
                <a:t>Fast-gauge pressure</a:t>
              </a:r>
            </a:p>
          </p:txBody>
        </p:sp>
        <p:sp>
          <p:nvSpPr>
            <p:cNvPr id="6" name="Rectangle 5"/>
            <p:cNvSpPr/>
            <p:nvPr/>
          </p:nvSpPr>
          <p:spPr bwMode="auto">
            <a:xfrm>
              <a:off x="4191000" y="2514600"/>
              <a:ext cx="152400" cy="838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Arial" charset="0"/>
                <a:ea typeface="ヒラギノ角ゴ Pro W3" pitchFamily="8" charset="-128"/>
              </a:endParaRPr>
            </a:p>
          </p:txBody>
        </p:sp>
        <p:sp>
          <p:nvSpPr>
            <p:cNvPr id="17" name="TextBox 16"/>
            <p:cNvSpPr txBox="1"/>
            <p:nvPr/>
          </p:nvSpPr>
          <p:spPr>
            <a:xfrm rot="16200000">
              <a:off x="3787518" y="2841687"/>
              <a:ext cx="981359" cy="246221"/>
            </a:xfrm>
            <a:prstGeom prst="rect">
              <a:avLst/>
            </a:prstGeom>
            <a:noFill/>
          </p:spPr>
          <p:txBody>
            <a:bodyPr wrap="none" rtlCol="0">
              <a:spAutoFit/>
            </a:bodyPr>
            <a:lstStyle/>
            <a:p>
              <a:r>
                <a:rPr lang="en-GB" sz="1000" dirty="0" smtClean="0">
                  <a:solidFill>
                    <a:schemeClr val="tx1"/>
                  </a:solidFill>
                </a:rPr>
                <a:t>Pressure (psi)</a:t>
              </a:r>
              <a:endParaRPr lang="en-GB" sz="1000" dirty="0">
                <a:solidFill>
                  <a:schemeClr val="tx1"/>
                </a:solidFill>
              </a:endParaRPr>
            </a:p>
          </p:txBody>
        </p:sp>
      </p:grpSp>
      <p:sp>
        <p:nvSpPr>
          <p:cNvPr id="18" name="TextBox 17"/>
          <p:cNvSpPr txBox="1"/>
          <p:nvPr/>
        </p:nvSpPr>
        <p:spPr>
          <a:xfrm>
            <a:off x="286903" y="5248286"/>
            <a:ext cx="3179623" cy="830997"/>
          </a:xfrm>
          <a:prstGeom prst="rect">
            <a:avLst/>
          </a:prstGeom>
          <a:noFill/>
        </p:spPr>
        <p:txBody>
          <a:bodyPr wrap="square" rtlCol="0">
            <a:spAutoFit/>
          </a:bodyPr>
          <a:lstStyle/>
          <a:p>
            <a:r>
              <a:rPr lang="en-GB" sz="1200" dirty="0" smtClean="0"/>
              <a:t>*SPE 144080 “Controlled Well Implosions Show that Not All Damage is Bad—A New Technique to Increase Production from </a:t>
            </a:r>
            <a:r>
              <a:rPr lang="en-GB" sz="1200" dirty="0" err="1" smtClean="0"/>
              <a:t>Dmaged</a:t>
            </a:r>
            <a:r>
              <a:rPr lang="en-GB" sz="1200" dirty="0" smtClean="0"/>
              <a:t> Wells” </a:t>
            </a:r>
            <a:r>
              <a:rPr lang="en-GB" sz="1200" dirty="0" err="1" smtClean="0"/>
              <a:t>Busaidy</a:t>
            </a:r>
            <a:r>
              <a:rPr lang="en-GB" sz="1200" dirty="0" smtClean="0"/>
              <a:t> presented in 2011 </a:t>
            </a:r>
            <a:endParaRPr lang="en-GB" sz="1200" dirty="0"/>
          </a:p>
        </p:txBody>
      </p:sp>
    </p:spTree>
    <p:extLst>
      <p:ext uri="{BB962C8B-B14F-4D97-AF65-F5344CB8AC3E}">
        <p14:creationId xmlns:p14="http://schemas.microsoft.com/office/powerpoint/2010/main" val="1669321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0" y="28573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ヒラギノ角ゴ Pro W3" pitchFamily="-110" charset="-128"/>
              </a:defRPr>
            </a:lvl1pPr>
            <a:lvl2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5pPr>
            <a:lvl6pPr marL="457200" algn="ctr" rtl="0" fontAlgn="base">
              <a:spcBef>
                <a:spcPct val="0"/>
              </a:spcBef>
              <a:spcAft>
                <a:spcPct val="0"/>
              </a:spcAft>
              <a:defRPr sz="4400">
                <a:solidFill>
                  <a:schemeClr val="tx2"/>
                </a:solidFill>
                <a:latin typeface="Arial" charset="0"/>
                <a:ea typeface="ヒラギノ角ゴ Pro W3" pitchFamily="8" charset="-128"/>
              </a:defRPr>
            </a:lvl6pPr>
            <a:lvl7pPr marL="914400" algn="ctr" rtl="0" fontAlgn="base">
              <a:spcBef>
                <a:spcPct val="0"/>
              </a:spcBef>
              <a:spcAft>
                <a:spcPct val="0"/>
              </a:spcAft>
              <a:defRPr sz="4400">
                <a:solidFill>
                  <a:schemeClr val="tx2"/>
                </a:solidFill>
                <a:latin typeface="Arial" charset="0"/>
                <a:ea typeface="ヒラギノ角ゴ Pro W3" pitchFamily="8" charset="-128"/>
              </a:defRPr>
            </a:lvl7pPr>
            <a:lvl8pPr marL="1371600" algn="ctr" rtl="0" fontAlgn="base">
              <a:spcBef>
                <a:spcPct val="0"/>
              </a:spcBef>
              <a:spcAft>
                <a:spcPct val="0"/>
              </a:spcAft>
              <a:defRPr sz="4400">
                <a:solidFill>
                  <a:schemeClr val="tx2"/>
                </a:solidFill>
                <a:latin typeface="Arial" charset="0"/>
                <a:ea typeface="ヒラギノ角ゴ Pro W3" pitchFamily="8" charset="-128"/>
              </a:defRPr>
            </a:lvl8pPr>
            <a:lvl9pPr marL="1828800" algn="ctr" rtl="0" fontAlgn="base">
              <a:spcBef>
                <a:spcPct val="0"/>
              </a:spcBef>
              <a:spcAft>
                <a:spcPct val="0"/>
              </a:spcAft>
              <a:defRPr sz="4400">
                <a:solidFill>
                  <a:schemeClr val="tx2"/>
                </a:solidFill>
                <a:latin typeface="Arial" charset="0"/>
                <a:ea typeface="ヒラギノ角ゴ Pro W3" pitchFamily="8" charset="-128"/>
              </a:defRPr>
            </a:lvl9pPr>
          </a:lstStyle>
          <a:p>
            <a:pPr eaLnBrk="1" hangingPunct="1"/>
            <a:r>
              <a:rPr lang="en-US" altLang="en-US" sz="4000" b="1" kern="0" dirty="0" smtClean="0">
                <a:solidFill>
                  <a:srgbClr val="FFFF00"/>
                </a:solidFill>
              </a:rPr>
              <a:t>API RP19B Section 4 Research Facilities</a:t>
            </a:r>
          </a:p>
        </p:txBody>
      </p:sp>
      <p:pic>
        <p:nvPicPr>
          <p:cNvPr id="10" name="Picture 5" descr="scratcher_perf"/>
          <p:cNvPicPr>
            <a:picLocks noChangeAspect="1" noChangeArrowheads="1"/>
          </p:cNvPicPr>
          <p:nvPr/>
        </p:nvPicPr>
        <p:blipFill>
          <a:blip r:embed="rId3" cstate="print"/>
          <a:srcRect/>
          <a:stretch>
            <a:fillRect/>
          </a:stretch>
        </p:blipFill>
        <p:spPr bwMode="auto">
          <a:xfrm>
            <a:off x="4740098" y="2258326"/>
            <a:ext cx="3836594" cy="2770873"/>
          </a:xfrm>
          <a:prstGeom prst="rect">
            <a:avLst/>
          </a:prstGeom>
          <a:noFill/>
          <a:ln w="9525">
            <a:noFill/>
            <a:miter lim="800000"/>
            <a:headEnd/>
            <a:tailEnd/>
          </a:ln>
          <a:effectLst>
            <a:outerShdw blurRad="228600" dist="139700" dir="2700000" algn="ctr" rotWithShape="0">
              <a:srgbClr val="000000">
                <a:alpha val="30000"/>
              </a:srgbClr>
            </a:outerShdw>
          </a:effectLst>
        </p:spPr>
      </p:pic>
      <p:sp>
        <p:nvSpPr>
          <p:cNvPr id="2" name="TextBox 1"/>
          <p:cNvSpPr txBox="1"/>
          <p:nvPr/>
        </p:nvSpPr>
        <p:spPr>
          <a:xfrm>
            <a:off x="785830" y="1676400"/>
            <a:ext cx="3194248" cy="369332"/>
          </a:xfrm>
          <a:prstGeom prst="rect">
            <a:avLst/>
          </a:prstGeom>
          <a:noFill/>
        </p:spPr>
        <p:txBody>
          <a:bodyPr wrap="square" rtlCol="0">
            <a:spAutoFit/>
          </a:bodyPr>
          <a:lstStyle/>
          <a:p>
            <a:r>
              <a:rPr lang="en-GB" sz="1800" dirty="0" smtClean="0"/>
              <a:t>Section 4 Pressure Vessel</a:t>
            </a:r>
          </a:p>
        </p:txBody>
      </p:sp>
      <p:sp>
        <p:nvSpPr>
          <p:cNvPr id="13" name="TextBox 12"/>
          <p:cNvSpPr txBox="1"/>
          <p:nvPr/>
        </p:nvSpPr>
        <p:spPr>
          <a:xfrm>
            <a:off x="5830733" y="1676400"/>
            <a:ext cx="1655325" cy="369332"/>
          </a:xfrm>
          <a:prstGeom prst="rect">
            <a:avLst/>
          </a:prstGeom>
          <a:noFill/>
        </p:spPr>
        <p:txBody>
          <a:bodyPr wrap="none" rtlCol="0">
            <a:spAutoFit/>
          </a:bodyPr>
          <a:lstStyle/>
          <a:p>
            <a:r>
              <a:rPr lang="en-GB" sz="1800" dirty="0" smtClean="0"/>
              <a:t>Scratch Tester</a:t>
            </a:r>
            <a:endParaRPr lang="en-GB" sz="1800" dirty="0"/>
          </a:p>
        </p:txBody>
      </p:sp>
      <p:sp>
        <p:nvSpPr>
          <p:cNvPr id="14" name="Slide Number Placeholder 4"/>
          <p:cNvSpPr>
            <a:spLocks noGrp="1"/>
          </p:cNvSpPr>
          <p:nvPr>
            <p:ph type="sldNum" sz="quarter" idx="12"/>
          </p:nvPr>
        </p:nvSpPr>
        <p:spPr>
          <a:xfrm>
            <a:off x="6934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F8C85F3A-21F1-40D1-8E4F-6C1D42B3E316}" type="slidenum">
              <a:rPr lang="en-US" altLang="en-US" sz="1400" smtClean="0">
                <a:solidFill>
                  <a:schemeClr val="bg1"/>
                </a:solidFill>
              </a:rPr>
              <a:pPr>
                <a:spcBef>
                  <a:spcPct val="0"/>
                </a:spcBef>
                <a:buFontTx/>
                <a:buNone/>
              </a:pPr>
              <a:t>16</a:t>
            </a:fld>
            <a:endParaRPr lang="en-US" altLang="en-US" sz="1400" dirty="0" smtClean="0">
              <a:solidFill>
                <a:schemeClr val="bg1"/>
              </a:solidFill>
            </a:endParaRPr>
          </a:p>
        </p:txBody>
      </p:sp>
      <p:pic>
        <p:nvPicPr>
          <p:cNvPr id="11" name="Picture 4" descr="C:\Users\grove4\AppData\Local\Temp\wze467\Perforating_2_JPEGs\Schlumberger_cores-148.jpg"/>
          <p:cNvPicPr>
            <a:picLocks noChangeAspect="1" noChangeArrowheads="1"/>
          </p:cNvPicPr>
          <p:nvPr/>
        </p:nvPicPr>
        <p:blipFill>
          <a:blip r:embed="rId4" cstate="print"/>
          <a:srcRect/>
          <a:stretch>
            <a:fillRect/>
          </a:stretch>
        </p:blipFill>
        <p:spPr bwMode="auto">
          <a:xfrm>
            <a:off x="304799" y="2258327"/>
            <a:ext cx="4156311" cy="2770873"/>
          </a:xfrm>
          <a:prstGeom prst="rect">
            <a:avLst/>
          </a:prstGeom>
          <a:noFill/>
          <a:effectLst>
            <a:outerShdw blurRad="228600" dist="139700" dir="2700000" algn="ctr" rotWithShape="0">
              <a:srgbClr val="000000">
                <a:alpha val="30000"/>
              </a:srgbClr>
            </a:outerShdw>
          </a:effectLst>
        </p:spPr>
      </p:pic>
      <p:sp>
        <p:nvSpPr>
          <p:cNvPr id="12" name="TextBox 11"/>
          <p:cNvSpPr txBox="1"/>
          <p:nvPr/>
        </p:nvSpPr>
        <p:spPr>
          <a:xfrm>
            <a:off x="5290072" y="5334000"/>
            <a:ext cx="2736647" cy="369332"/>
          </a:xfrm>
          <a:prstGeom prst="rect">
            <a:avLst/>
          </a:prstGeom>
          <a:noFill/>
        </p:spPr>
        <p:txBody>
          <a:bodyPr wrap="none" rtlCol="0">
            <a:spAutoFit/>
          </a:bodyPr>
          <a:lstStyle/>
          <a:p>
            <a:r>
              <a:rPr lang="en-GB" sz="1800" dirty="0" smtClean="0"/>
              <a:t>Rock UCS measurement</a:t>
            </a:r>
            <a:endParaRPr lang="en-GB" sz="1800" dirty="0"/>
          </a:p>
        </p:txBody>
      </p:sp>
      <p:sp>
        <p:nvSpPr>
          <p:cNvPr id="15" name="TextBox 14"/>
          <p:cNvSpPr txBox="1"/>
          <p:nvPr/>
        </p:nvSpPr>
        <p:spPr>
          <a:xfrm>
            <a:off x="1027455" y="5334000"/>
            <a:ext cx="2710999" cy="369332"/>
          </a:xfrm>
          <a:prstGeom prst="rect">
            <a:avLst/>
          </a:prstGeom>
          <a:noFill/>
        </p:spPr>
        <p:txBody>
          <a:bodyPr wrap="none" rtlCol="0">
            <a:spAutoFit/>
          </a:bodyPr>
          <a:lstStyle/>
          <a:p>
            <a:r>
              <a:rPr lang="en-GB" sz="1800" dirty="0" smtClean="0"/>
              <a:t>Core Flow measurement</a:t>
            </a:r>
            <a:endParaRPr lang="en-GB" sz="1800" dirty="0"/>
          </a:p>
        </p:txBody>
      </p:sp>
    </p:spTree>
    <p:extLst>
      <p:ext uri="{BB962C8B-B14F-4D97-AF65-F5344CB8AC3E}">
        <p14:creationId xmlns:p14="http://schemas.microsoft.com/office/powerpoint/2010/main" val="1645414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0" y="28573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ヒラギノ角ゴ Pro W3" pitchFamily="-110" charset="-128"/>
              </a:defRPr>
            </a:lvl1pPr>
            <a:lvl2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5pPr>
            <a:lvl6pPr marL="457200" algn="ctr" rtl="0" fontAlgn="base">
              <a:spcBef>
                <a:spcPct val="0"/>
              </a:spcBef>
              <a:spcAft>
                <a:spcPct val="0"/>
              </a:spcAft>
              <a:defRPr sz="4400">
                <a:solidFill>
                  <a:schemeClr val="tx2"/>
                </a:solidFill>
                <a:latin typeface="Arial" charset="0"/>
                <a:ea typeface="ヒラギノ角ゴ Pro W3" pitchFamily="8" charset="-128"/>
              </a:defRPr>
            </a:lvl6pPr>
            <a:lvl7pPr marL="914400" algn="ctr" rtl="0" fontAlgn="base">
              <a:spcBef>
                <a:spcPct val="0"/>
              </a:spcBef>
              <a:spcAft>
                <a:spcPct val="0"/>
              </a:spcAft>
              <a:defRPr sz="4400">
                <a:solidFill>
                  <a:schemeClr val="tx2"/>
                </a:solidFill>
                <a:latin typeface="Arial" charset="0"/>
                <a:ea typeface="ヒラギノ角ゴ Pro W3" pitchFamily="8" charset="-128"/>
              </a:defRPr>
            </a:lvl7pPr>
            <a:lvl8pPr marL="1371600" algn="ctr" rtl="0" fontAlgn="base">
              <a:spcBef>
                <a:spcPct val="0"/>
              </a:spcBef>
              <a:spcAft>
                <a:spcPct val="0"/>
              </a:spcAft>
              <a:defRPr sz="4400">
                <a:solidFill>
                  <a:schemeClr val="tx2"/>
                </a:solidFill>
                <a:latin typeface="Arial" charset="0"/>
                <a:ea typeface="ヒラギノ角ゴ Pro W3" pitchFamily="8" charset="-128"/>
              </a:defRPr>
            </a:lvl8pPr>
            <a:lvl9pPr marL="1828800" algn="ctr" rtl="0" fontAlgn="base">
              <a:spcBef>
                <a:spcPct val="0"/>
              </a:spcBef>
              <a:spcAft>
                <a:spcPct val="0"/>
              </a:spcAft>
              <a:defRPr sz="4400">
                <a:solidFill>
                  <a:schemeClr val="tx2"/>
                </a:solidFill>
                <a:latin typeface="Arial" charset="0"/>
                <a:ea typeface="ヒラギノ角ゴ Pro W3" pitchFamily="8" charset="-128"/>
              </a:defRPr>
            </a:lvl9pPr>
          </a:lstStyle>
          <a:p>
            <a:pPr eaLnBrk="1" hangingPunct="1"/>
            <a:r>
              <a:rPr lang="en-US" altLang="en-US" sz="4000" b="1" kern="0" dirty="0" smtClean="0">
                <a:solidFill>
                  <a:srgbClr val="FFFF00"/>
                </a:solidFill>
              </a:rPr>
              <a:t>Dynamic Underbalance Experiments</a:t>
            </a:r>
          </a:p>
        </p:txBody>
      </p:sp>
      <p:sp>
        <p:nvSpPr>
          <p:cNvPr id="12" name="Rectangle 3"/>
          <p:cNvSpPr txBox="1">
            <a:spLocks noChangeArrowheads="1"/>
          </p:cNvSpPr>
          <p:nvPr/>
        </p:nvSpPr>
        <p:spPr bwMode="auto">
          <a:xfrm>
            <a:off x="422564" y="3831266"/>
            <a:ext cx="4114800" cy="2438400"/>
          </a:xfrm>
          <a:prstGeom prst="rect">
            <a:avLst/>
          </a:prstGeom>
          <a:noFill/>
          <a:ln w="9525">
            <a:noFill/>
            <a:miter lim="800000"/>
            <a:headEnd/>
            <a:tailEnd/>
          </a:ln>
        </p:spPr>
        <p:txBody>
          <a:bodyPr/>
          <a:lstStyle/>
          <a:p>
            <a:pPr marL="342900" indent="-342900">
              <a:spcBef>
                <a:spcPts val="1800"/>
              </a:spcBef>
              <a:buFontTx/>
              <a:buChar char="•"/>
              <a:defRPr/>
            </a:pPr>
            <a:r>
              <a:rPr lang="en-GB" kern="0" dirty="0" smtClean="0">
                <a:latin typeface="+mn-lt"/>
                <a:ea typeface="+mn-ea"/>
              </a:rPr>
              <a:t>Simulated Wellbore (SWB) &lt; Gun pressure</a:t>
            </a:r>
          </a:p>
          <a:p>
            <a:pPr marL="342900" indent="-342900">
              <a:spcBef>
                <a:spcPts val="1800"/>
              </a:spcBef>
              <a:buFontTx/>
              <a:buChar char="•"/>
              <a:defRPr/>
            </a:pPr>
            <a:r>
              <a:rPr lang="en-GB" kern="0" dirty="0" smtClean="0">
                <a:latin typeface="+mn-lt"/>
                <a:ea typeface="+mn-ea"/>
              </a:rPr>
              <a:t>SWB recovery controlled by flow from reservoir and/or SWB accumulators</a:t>
            </a:r>
          </a:p>
          <a:p>
            <a:pPr marL="342900" indent="-342900">
              <a:spcBef>
                <a:spcPts val="1800"/>
              </a:spcBef>
              <a:buFontTx/>
              <a:buChar char="•"/>
              <a:defRPr/>
            </a:pPr>
            <a:endParaRPr lang="en-GB" kern="0" dirty="0" smtClean="0">
              <a:latin typeface="+mn-lt"/>
              <a:ea typeface="+mn-ea"/>
            </a:endParaRPr>
          </a:p>
          <a:p>
            <a:pPr marL="342900" indent="-342900">
              <a:spcBef>
                <a:spcPct val="20000"/>
              </a:spcBef>
              <a:buFontTx/>
              <a:buChar char="•"/>
              <a:defRPr/>
            </a:pPr>
            <a:endParaRPr lang="en-US" kern="0" dirty="0">
              <a:latin typeface="+mn-lt"/>
              <a:ea typeface="+mn-ea"/>
            </a:endParaRPr>
          </a:p>
        </p:txBody>
      </p:sp>
      <p:sp>
        <p:nvSpPr>
          <p:cNvPr id="17" name="Slide Number Placeholder 4"/>
          <p:cNvSpPr>
            <a:spLocks noGrp="1"/>
          </p:cNvSpPr>
          <p:nvPr>
            <p:ph type="sldNum" sz="quarter" idx="12"/>
          </p:nvPr>
        </p:nvSpPr>
        <p:spPr>
          <a:xfrm>
            <a:off x="6934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F8C85F3A-21F1-40D1-8E4F-6C1D42B3E316}" type="slidenum">
              <a:rPr lang="en-US" altLang="en-US" sz="1400" smtClean="0">
                <a:solidFill>
                  <a:schemeClr val="bg1"/>
                </a:solidFill>
              </a:rPr>
              <a:pPr>
                <a:spcBef>
                  <a:spcPct val="0"/>
                </a:spcBef>
                <a:buFontTx/>
                <a:buNone/>
              </a:pPr>
              <a:t>17</a:t>
            </a:fld>
            <a:endParaRPr lang="en-US" altLang="en-US" sz="1400" dirty="0" smtClean="0">
              <a:solidFill>
                <a:schemeClr val="bg1"/>
              </a:solidFill>
            </a:endParaRPr>
          </a:p>
        </p:txBody>
      </p:sp>
      <p:grpSp>
        <p:nvGrpSpPr>
          <p:cNvPr id="8" name="Group 7"/>
          <p:cNvGrpSpPr/>
          <p:nvPr/>
        </p:nvGrpSpPr>
        <p:grpSpPr>
          <a:xfrm>
            <a:off x="1066800" y="1295400"/>
            <a:ext cx="6813793" cy="2214035"/>
            <a:chOff x="1066800" y="1295400"/>
            <a:chExt cx="6813793" cy="2214035"/>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6761018" cy="2214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692421" y="1314436"/>
              <a:ext cx="2053767" cy="338554"/>
            </a:xfrm>
            <a:prstGeom prst="rect">
              <a:avLst/>
            </a:prstGeom>
            <a:noFill/>
          </p:spPr>
          <p:txBody>
            <a:bodyPr wrap="none" rtlCol="0">
              <a:spAutoFit/>
            </a:bodyPr>
            <a:lstStyle/>
            <a:p>
              <a:r>
                <a:rPr lang="en-GB" sz="1600" dirty="0" smtClean="0">
                  <a:solidFill>
                    <a:schemeClr val="tx1"/>
                  </a:solidFill>
                </a:rPr>
                <a:t>Section 4 Schematic</a:t>
              </a:r>
              <a:endParaRPr lang="en-GB" sz="1600" dirty="0">
                <a:solidFill>
                  <a:schemeClr val="tx1"/>
                </a:solidFill>
              </a:endParaRPr>
            </a:p>
          </p:txBody>
        </p:sp>
        <p:sp>
          <p:nvSpPr>
            <p:cNvPr id="6" name="Rectangle 5"/>
            <p:cNvSpPr/>
            <p:nvPr/>
          </p:nvSpPr>
          <p:spPr bwMode="auto">
            <a:xfrm>
              <a:off x="1219200" y="2402417"/>
              <a:ext cx="1066800" cy="4931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Arial" charset="0"/>
                <a:ea typeface="ヒラギノ角ゴ Pro W3" pitchFamily="8" charset="-128"/>
              </a:endParaRPr>
            </a:p>
          </p:txBody>
        </p:sp>
        <p:sp>
          <p:nvSpPr>
            <p:cNvPr id="4" name="TextBox 3"/>
            <p:cNvSpPr txBox="1"/>
            <p:nvPr/>
          </p:nvSpPr>
          <p:spPr>
            <a:xfrm>
              <a:off x="1200447" y="2367990"/>
              <a:ext cx="1279517" cy="553998"/>
            </a:xfrm>
            <a:prstGeom prst="rect">
              <a:avLst/>
            </a:prstGeom>
            <a:noFill/>
          </p:spPr>
          <p:txBody>
            <a:bodyPr wrap="none" rtlCol="0">
              <a:spAutoFit/>
            </a:bodyPr>
            <a:lstStyle/>
            <a:p>
              <a:r>
                <a:rPr lang="en-GB" sz="1000" dirty="0" smtClean="0">
                  <a:solidFill>
                    <a:schemeClr val="tx1"/>
                  </a:solidFill>
                </a:rPr>
                <a:t>SWB accumulator</a:t>
              </a:r>
            </a:p>
            <a:p>
              <a:r>
                <a:rPr lang="en-GB" sz="1000" dirty="0" smtClean="0">
                  <a:solidFill>
                    <a:schemeClr val="tx1"/>
                  </a:solidFill>
                </a:rPr>
                <a:t>(simulates wellbore</a:t>
              </a:r>
            </a:p>
            <a:p>
              <a:r>
                <a:rPr lang="en-GB" sz="1000" dirty="0" smtClean="0">
                  <a:solidFill>
                    <a:schemeClr val="tx1"/>
                  </a:solidFill>
                </a:rPr>
                <a:t>Storage effects</a:t>
              </a:r>
              <a:endParaRPr lang="en-GB" sz="1000" dirty="0">
                <a:solidFill>
                  <a:schemeClr val="tx1"/>
                </a:solidFill>
              </a:endParaRPr>
            </a:p>
          </p:txBody>
        </p:sp>
        <p:sp>
          <p:nvSpPr>
            <p:cNvPr id="7" name="Rectangle 6"/>
            <p:cNvSpPr/>
            <p:nvPr/>
          </p:nvSpPr>
          <p:spPr bwMode="auto">
            <a:xfrm>
              <a:off x="2635144" y="1843520"/>
              <a:ext cx="1441556" cy="2138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Arial" charset="0"/>
                <a:ea typeface="ヒラギノ角ゴ Pro W3" pitchFamily="8" charset="-128"/>
              </a:endParaRPr>
            </a:p>
          </p:txBody>
        </p:sp>
        <p:sp>
          <p:nvSpPr>
            <p:cNvPr id="24" name="Rectangle 23"/>
            <p:cNvSpPr/>
            <p:nvPr/>
          </p:nvSpPr>
          <p:spPr bwMode="auto">
            <a:xfrm>
              <a:off x="3199164" y="2281520"/>
              <a:ext cx="610836" cy="12311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Arial" charset="0"/>
                <a:ea typeface="ヒラギノ角ゴ Pro W3" pitchFamily="8" charset="-128"/>
              </a:endParaRPr>
            </a:p>
          </p:txBody>
        </p:sp>
        <p:sp>
          <p:nvSpPr>
            <p:cNvPr id="16" name="TextBox 15"/>
            <p:cNvSpPr txBox="1"/>
            <p:nvPr/>
          </p:nvSpPr>
          <p:spPr>
            <a:xfrm>
              <a:off x="2709751" y="1767825"/>
              <a:ext cx="1292341" cy="400110"/>
            </a:xfrm>
            <a:prstGeom prst="rect">
              <a:avLst/>
            </a:prstGeom>
            <a:noFill/>
          </p:spPr>
          <p:txBody>
            <a:bodyPr wrap="none" rtlCol="0">
              <a:spAutoFit/>
            </a:bodyPr>
            <a:lstStyle/>
            <a:p>
              <a:pPr algn="ctr"/>
              <a:r>
                <a:rPr lang="en-GB" sz="1000" dirty="0" smtClean="0">
                  <a:solidFill>
                    <a:schemeClr val="tx1"/>
                  </a:solidFill>
                </a:rPr>
                <a:t>Simulated </a:t>
              </a:r>
              <a:r>
                <a:rPr lang="en-GB" sz="1000" dirty="0" err="1" smtClean="0">
                  <a:solidFill>
                    <a:schemeClr val="tx1"/>
                  </a:solidFill>
                </a:rPr>
                <a:t>welllbore</a:t>
              </a:r>
              <a:endParaRPr lang="en-GB" sz="1000" dirty="0">
                <a:solidFill>
                  <a:schemeClr val="tx1"/>
                </a:solidFill>
              </a:endParaRPr>
            </a:p>
            <a:p>
              <a:pPr algn="ctr"/>
              <a:r>
                <a:rPr lang="en-GB" sz="1000" dirty="0" smtClean="0">
                  <a:solidFill>
                    <a:schemeClr val="tx1"/>
                  </a:solidFill>
                </a:rPr>
                <a:t>(SWB)</a:t>
              </a:r>
              <a:endParaRPr lang="en-GB" sz="1000" dirty="0">
                <a:solidFill>
                  <a:schemeClr val="tx1"/>
                </a:solidFill>
              </a:endParaRPr>
            </a:p>
          </p:txBody>
        </p:sp>
        <p:sp>
          <p:nvSpPr>
            <p:cNvPr id="18" name="TextBox 17"/>
            <p:cNvSpPr txBox="1"/>
            <p:nvPr/>
          </p:nvSpPr>
          <p:spPr>
            <a:xfrm>
              <a:off x="3292024" y="2205319"/>
              <a:ext cx="425116" cy="246221"/>
            </a:xfrm>
            <a:prstGeom prst="rect">
              <a:avLst/>
            </a:prstGeom>
            <a:noFill/>
          </p:spPr>
          <p:txBody>
            <a:bodyPr wrap="none" rtlCol="0">
              <a:spAutoFit/>
            </a:bodyPr>
            <a:lstStyle/>
            <a:p>
              <a:pPr algn="ctr"/>
              <a:r>
                <a:rPr lang="en-GB" sz="1000" dirty="0" smtClean="0">
                  <a:solidFill>
                    <a:schemeClr val="tx1"/>
                  </a:solidFill>
                </a:rPr>
                <a:t>Gun</a:t>
              </a:r>
              <a:endParaRPr lang="en-GB" sz="1000" dirty="0">
                <a:solidFill>
                  <a:schemeClr val="tx1"/>
                </a:solidFill>
              </a:endParaRPr>
            </a:p>
          </p:txBody>
        </p:sp>
        <p:sp>
          <p:nvSpPr>
            <p:cNvPr id="25" name="Rectangle 24"/>
            <p:cNvSpPr/>
            <p:nvPr/>
          </p:nvSpPr>
          <p:spPr bwMode="auto">
            <a:xfrm>
              <a:off x="2924175" y="3003089"/>
              <a:ext cx="1272389" cy="32104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Arial" charset="0"/>
                <a:ea typeface="ヒラギノ角ゴ Pro W3" pitchFamily="8" charset="-128"/>
              </a:endParaRPr>
            </a:p>
          </p:txBody>
        </p:sp>
        <p:sp>
          <p:nvSpPr>
            <p:cNvPr id="19" name="TextBox 18"/>
            <p:cNvSpPr txBox="1"/>
            <p:nvPr/>
          </p:nvSpPr>
          <p:spPr>
            <a:xfrm>
              <a:off x="3810000" y="3042525"/>
              <a:ext cx="744114" cy="400110"/>
            </a:xfrm>
            <a:prstGeom prst="rect">
              <a:avLst/>
            </a:prstGeom>
            <a:noFill/>
          </p:spPr>
          <p:txBody>
            <a:bodyPr wrap="none" rtlCol="0">
              <a:spAutoFit/>
            </a:bodyPr>
            <a:lstStyle/>
            <a:p>
              <a:r>
                <a:rPr lang="en-GB" sz="1000" dirty="0" smtClean="0">
                  <a:solidFill>
                    <a:schemeClr val="tx1"/>
                  </a:solidFill>
                </a:rPr>
                <a:t>Pore near</a:t>
              </a:r>
            </a:p>
            <a:p>
              <a:r>
                <a:rPr lang="en-GB" sz="1000" dirty="0" smtClean="0">
                  <a:solidFill>
                    <a:schemeClr val="tx1"/>
                  </a:solidFill>
                </a:rPr>
                <a:t>pressure</a:t>
              </a:r>
              <a:endParaRPr lang="en-GB" sz="1000" dirty="0">
                <a:solidFill>
                  <a:schemeClr val="tx1"/>
                </a:solidFill>
              </a:endParaRPr>
            </a:p>
          </p:txBody>
        </p:sp>
        <p:sp>
          <p:nvSpPr>
            <p:cNvPr id="20" name="TextBox 19"/>
            <p:cNvSpPr txBox="1"/>
            <p:nvPr/>
          </p:nvSpPr>
          <p:spPr>
            <a:xfrm>
              <a:off x="2971990" y="3042525"/>
              <a:ext cx="681597" cy="400110"/>
            </a:xfrm>
            <a:prstGeom prst="rect">
              <a:avLst/>
            </a:prstGeom>
            <a:noFill/>
          </p:spPr>
          <p:txBody>
            <a:bodyPr wrap="none" rtlCol="0">
              <a:spAutoFit/>
            </a:bodyPr>
            <a:lstStyle/>
            <a:p>
              <a:r>
                <a:rPr lang="en-GB" sz="1000" dirty="0" smtClean="0">
                  <a:solidFill>
                    <a:schemeClr val="tx1"/>
                  </a:solidFill>
                </a:rPr>
                <a:t>SWB</a:t>
              </a:r>
            </a:p>
            <a:p>
              <a:r>
                <a:rPr lang="en-GB" sz="1000" dirty="0" smtClean="0">
                  <a:solidFill>
                    <a:schemeClr val="tx1"/>
                  </a:solidFill>
                </a:rPr>
                <a:t>pressure</a:t>
              </a:r>
              <a:endParaRPr lang="en-GB" sz="1000" dirty="0">
                <a:solidFill>
                  <a:schemeClr val="tx1"/>
                </a:solidFill>
              </a:endParaRPr>
            </a:p>
          </p:txBody>
        </p:sp>
        <p:sp>
          <p:nvSpPr>
            <p:cNvPr id="26" name="Rectangle 25"/>
            <p:cNvSpPr/>
            <p:nvPr/>
          </p:nvSpPr>
          <p:spPr bwMode="auto">
            <a:xfrm>
              <a:off x="5791199" y="2921989"/>
              <a:ext cx="1378759" cy="52064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Arial" charset="0"/>
                <a:ea typeface="ヒラギノ角ゴ Pro W3" pitchFamily="8" charset="-128"/>
              </a:endParaRPr>
            </a:p>
          </p:txBody>
        </p:sp>
        <p:sp>
          <p:nvSpPr>
            <p:cNvPr id="27" name="Rectangle 26"/>
            <p:cNvSpPr/>
            <p:nvPr/>
          </p:nvSpPr>
          <p:spPr bwMode="auto">
            <a:xfrm>
              <a:off x="6580592" y="2431647"/>
              <a:ext cx="1178734" cy="52064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Arial" charset="0"/>
                <a:ea typeface="ヒラギノ角ゴ Pro W3" pitchFamily="8" charset="-128"/>
              </a:endParaRPr>
            </a:p>
          </p:txBody>
        </p:sp>
        <p:sp>
          <p:nvSpPr>
            <p:cNvPr id="23" name="TextBox 22"/>
            <p:cNvSpPr txBox="1"/>
            <p:nvPr/>
          </p:nvSpPr>
          <p:spPr>
            <a:xfrm>
              <a:off x="5829299" y="2884127"/>
              <a:ext cx="1600118" cy="553998"/>
            </a:xfrm>
            <a:prstGeom prst="rect">
              <a:avLst/>
            </a:prstGeom>
            <a:noFill/>
          </p:spPr>
          <p:txBody>
            <a:bodyPr wrap="none" rtlCol="0">
              <a:spAutoFit/>
            </a:bodyPr>
            <a:lstStyle/>
            <a:p>
              <a:r>
                <a:rPr lang="en-GB" sz="1000" dirty="0" smtClean="0">
                  <a:solidFill>
                    <a:schemeClr val="tx1"/>
                  </a:solidFill>
                </a:rPr>
                <a:t>Bauxite bead pack inside</a:t>
              </a:r>
            </a:p>
            <a:p>
              <a:r>
                <a:rPr lang="en-GB" sz="1000" dirty="0">
                  <a:solidFill>
                    <a:schemeClr val="tx1"/>
                  </a:solidFill>
                </a:rPr>
                <a:t>o</a:t>
              </a:r>
              <a:r>
                <a:rPr lang="en-GB" sz="1000" dirty="0" smtClean="0">
                  <a:solidFill>
                    <a:schemeClr val="tx1"/>
                  </a:solidFill>
                </a:rPr>
                <a:t>versized confining</a:t>
              </a:r>
            </a:p>
            <a:p>
              <a:r>
                <a:rPr lang="en-GB" sz="1000" dirty="0">
                  <a:solidFill>
                    <a:schemeClr val="tx1"/>
                  </a:solidFill>
                </a:rPr>
                <a:t>j</a:t>
              </a:r>
              <a:r>
                <a:rPr lang="en-GB" sz="1000" dirty="0" smtClean="0">
                  <a:solidFill>
                    <a:schemeClr val="tx1"/>
                  </a:solidFill>
                </a:rPr>
                <a:t>acket for radial flow</a:t>
              </a:r>
              <a:endParaRPr lang="en-GB" sz="1000" dirty="0">
                <a:solidFill>
                  <a:schemeClr val="tx1"/>
                </a:solidFill>
              </a:endParaRPr>
            </a:p>
          </p:txBody>
        </p:sp>
        <p:sp>
          <p:nvSpPr>
            <p:cNvPr id="28" name="Rectangle 27"/>
            <p:cNvSpPr/>
            <p:nvPr/>
          </p:nvSpPr>
          <p:spPr bwMode="auto">
            <a:xfrm>
              <a:off x="7162799" y="2128362"/>
              <a:ext cx="665019" cy="52064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Arial" charset="0"/>
                <a:ea typeface="ヒラギノ角ゴ Pro W3" pitchFamily="8" charset="-128"/>
              </a:endParaRPr>
            </a:p>
          </p:txBody>
        </p:sp>
        <p:sp>
          <p:nvSpPr>
            <p:cNvPr id="22" name="TextBox 21"/>
            <p:cNvSpPr txBox="1"/>
            <p:nvPr/>
          </p:nvSpPr>
          <p:spPr>
            <a:xfrm>
              <a:off x="7067550" y="2057400"/>
              <a:ext cx="813043" cy="369332"/>
            </a:xfrm>
            <a:prstGeom prst="rect">
              <a:avLst/>
            </a:prstGeom>
            <a:noFill/>
          </p:spPr>
          <p:txBody>
            <a:bodyPr wrap="none" rtlCol="0">
              <a:spAutoFit/>
            </a:bodyPr>
            <a:lstStyle/>
            <a:p>
              <a:r>
                <a:rPr lang="en-GB" sz="900" dirty="0" smtClean="0">
                  <a:solidFill>
                    <a:schemeClr val="tx1"/>
                  </a:solidFill>
                </a:rPr>
                <a:t>Reservoir</a:t>
              </a:r>
            </a:p>
            <a:p>
              <a:r>
                <a:rPr lang="en-GB" sz="900" dirty="0" smtClean="0">
                  <a:solidFill>
                    <a:schemeClr val="tx1"/>
                  </a:solidFill>
                </a:rPr>
                <a:t>accumulator</a:t>
              </a:r>
              <a:endParaRPr lang="en-GB" sz="900" dirty="0">
                <a:solidFill>
                  <a:schemeClr val="tx1"/>
                </a:solidFill>
              </a:endParaRPr>
            </a:p>
          </p:txBody>
        </p:sp>
        <p:sp>
          <p:nvSpPr>
            <p:cNvPr id="21" name="TextBox 20"/>
            <p:cNvSpPr txBox="1"/>
            <p:nvPr/>
          </p:nvSpPr>
          <p:spPr>
            <a:xfrm>
              <a:off x="6636932" y="2489639"/>
              <a:ext cx="681597" cy="400110"/>
            </a:xfrm>
            <a:prstGeom prst="rect">
              <a:avLst/>
            </a:prstGeom>
            <a:noFill/>
          </p:spPr>
          <p:txBody>
            <a:bodyPr wrap="none" rtlCol="0">
              <a:spAutoFit/>
            </a:bodyPr>
            <a:lstStyle/>
            <a:p>
              <a:r>
                <a:rPr lang="en-GB" sz="1000" dirty="0" smtClean="0">
                  <a:solidFill>
                    <a:schemeClr val="tx1"/>
                  </a:solidFill>
                </a:rPr>
                <a:t>Pore </a:t>
              </a:r>
              <a:r>
                <a:rPr lang="en-GB" sz="1000" dirty="0">
                  <a:solidFill>
                    <a:schemeClr val="tx1"/>
                  </a:solidFill>
                </a:rPr>
                <a:t>f</a:t>
              </a:r>
              <a:r>
                <a:rPr lang="en-GB" sz="1000" dirty="0" smtClean="0">
                  <a:solidFill>
                    <a:schemeClr val="tx1"/>
                  </a:solidFill>
                </a:rPr>
                <a:t>ar</a:t>
              </a:r>
            </a:p>
            <a:p>
              <a:r>
                <a:rPr lang="en-GB" sz="1000" dirty="0" smtClean="0">
                  <a:solidFill>
                    <a:schemeClr val="tx1"/>
                  </a:solidFill>
                </a:rPr>
                <a:t>pressure</a:t>
              </a:r>
              <a:endParaRPr lang="en-GB" sz="1000" dirty="0">
                <a:solidFill>
                  <a:schemeClr val="tx1"/>
                </a:solidFill>
              </a:endParaRPr>
            </a:p>
          </p:txBody>
        </p:sp>
      </p:grpSp>
      <p:pic>
        <p:nvPicPr>
          <p:cNvPr id="11"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68116" y="3831266"/>
            <a:ext cx="4213413" cy="2328532"/>
          </a:xfrm>
          <a:prstGeom prst="rect">
            <a:avLst/>
          </a:prstGeom>
          <a:solidFill>
            <a:schemeClr val="bg1"/>
          </a:solidFill>
          <a:ln w="9525">
            <a:solidFill>
              <a:schemeClr val="tx1"/>
            </a:solidFill>
            <a:miter lim="800000"/>
            <a:headEnd/>
            <a:tailEnd/>
          </a:ln>
          <a:effectLst>
            <a:outerShdw blurRad="50800" dist="38100" dir="8100000" algn="tr" rotWithShape="0">
              <a:prstClr val="black">
                <a:alpha val="40000"/>
              </a:prstClr>
            </a:outerShdw>
          </a:effectLst>
        </p:spPr>
      </p:pic>
      <p:sp>
        <p:nvSpPr>
          <p:cNvPr id="3" name="TextBox 2"/>
          <p:cNvSpPr txBox="1"/>
          <p:nvPr/>
        </p:nvSpPr>
        <p:spPr>
          <a:xfrm>
            <a:off x="6324600" y="5410200"/>
            <a:ext cx="1962397" cy="338554"/>
          </a:xfrm>
          <a:prstGeom prst="rect">
            <a:avLst/>
          </a:prstGeom>
          <a:noFill/>
        </p:spPr>
        <p:txBody>
          <a:bodyPr wrap="none" rtlCol="0">
            <a:spAutoFit/>
          </a:bodyPr>
          <a:lstStyle/>
          <a:p>
            <a:r>
              <a:rPr lang="en-GB" sz="1600" dirty="0" smtClean="0">
                <a:solidFill>
                  <a:schemeClr val="tx1"/>
                </a:solidFill>
              </a:rPr>
              <a:t>Short duration DUB</a:t>
            </a:r>
            <a:endParaRPr lang="en-GB" sz="1600" dirty="0">
              <a:solidFill>
                <a:schemeClr val="tx1"/>
              </a:solidFill>
            </a:endParaRPr>
          </a:p>
        </p:txBody>
      </p:sp>
      <p:cxnSp>
        <p:nvCxnSpPr>
          <p:cNvPr id="5" name="Straight Arrow Connector 4"/>
          <p:cNvCxnSpPr/>
          <p:nvPr/>
        </p:nvCxnSpPr>
        <p:spPr bwMode="auto">
          <a:xfrm flipH="1" flipV="1">
            <a:off x="5746188" y="4876800"/>
            <a:ext cx="578412" cy="70267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TextBox 12"/>
          <p:cNvSpPr txBox="1"/>
          <p:nvPr/>
        </p:nvSpPr>
        <p:spPr>
          <a:xfrm>
            <a:off x="6934200" y="5410200"/>
            <a:ext cx="1927131" cy="338554"/>
          </a:xfrm>
          <a:prstGeom prst="rect">
            <a:avLst/>
          </a:prstGeom>
          <a:solidFill>
            <a:schemeClr val="bg1"/>
          </a:solidFill>
        </p:spPr>
        <p:txBody>
          <a:bodyPr wrap="none" rtlCol="0">
            <a:spAutoFit/>
          </a:bodyPr>
          <a:lstStyle/>
          <a:p>
            <a:r>
              <a:rPr lang="en-GB" sz="1600" dirty="0" smtClean="0">
                <a:solidFill>
                  <a:schemeClr val="tx1"/>
                </a:solidFill>
              </a:rPr>
              <a:t>Long duration DUB</a:t>
            </a:r>
            <a:endParaRPr lang="en-GB" sz="1600" dirty="0">
              <a:solidFill>
                <a:schemeClr val="tx1"/>
              </a:solidFill>
            </a:endParaRPr>
          </a:p>
        </p:txBody>
      </p:sp>
      <p:cxnSp>
        <p:nvCxnSpPr>
          <p:cNvPr id="14" name="Straight Arrow Connector 13"/>
          <p:cNvCxnSpPr>
            <a:stCxn id="13" idx="1"/>
          </p:cNvCxnSpPr>
          <p:nvPr/>
        </p:nvCxnSpPr>
        <p:spPr bwMode="auto">
          <a:xfrm flipH="1" flipV="1">
            <a:off x="6172200" y="4876800"/>
            <a:ext cx="762000" cy="70267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a:stCxn id="13" idx="1"/>
          </p:cNvCxnSpPr>
          <p:nvPr/>
        </p:nvCxnSpPr>
        <p:spPr bwMode="auto">
          <a:xfrm flipH="1" flipV="1">
            <a:off x="6797394" y="4876800"/>
            <a:ext cx="136806" cy="70267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9" name="Rectangle 28"/>
          <p:cNvSpPr/>
          <p:nvPr/>
        </p:nvSpPr>
        <p:spPr bwMode="auto">
          <a:xfrm>
            <a:off x="4719304" y="4572000"/>
            <a:ext cx="233696" cy="838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bg1"/>
              </a:solidFill>
              <a:effectLst/>
              <a:latin typeface="Arial" charset="0"/>
              <a:ea typeface="ヒラギノ角ゴ Pro W3" pitchFamily="8" charset="-128"/>
            </a:endParaRPr>
          </a:p>
        </p:txBody>
      </p:sp>
      <p:sp>
        <p:nvSpPr>
          <p:cNvPr id="30" name="TextBox 29"/>
          <p:cNvSpPr txBox="1"/>
          <p:nvPr/>
        </p:nvSpPr>
        <p:spPr>
          <a:xfrm rot="16200000">
            <a:off x="4424020" y="4876410"/>
            <a:ext cx="824265" cy="215444"/>
          </a:xfrm>
          <a:prstGeom prst="rect">
            <a:avLst/>
          </a:prstGeom>
          <a:noFill/>
        </p:spPr>
        <p:txBody>
          <a:bodyPr wrap="none" rtlCol="0">
            <a:spAutoFit/>
          </a:bodyPr>
          <a:lstStyle/>
          <a:p>
            <a:r>
              <a:rPr lang="en-GB" sz="800" dirty="0" smtClean="0">
                <a:solidFill>
                  <a:schemeClr val="tx1"/>
                </a:solidFill>
              </a:rPr>
              <a:t>Pressure (psi)</a:t>
            </a:r>
            <a:endParaRPr lang="en-GB" sz="800" dirty="0">
              <a:solidFill>
                <a:schemeClr val="tx1"/>
              </a:solidFill>
            </a:endParaRPr>
          </a:p>
        </p:txBody>
      </p:sp>
      <p:sp>
        <p:nvSpPr>
          <p:cNvPr id="36" name="Rectangle 35"/>
          <p:cNvSpPr/>
          <p:nvPr/>
        </p:nvSpPr>
        <p:spPr bwMode="auto">
          <a:xfrm>
            <a:off x="6444859" y="6024561"/>
            <a:ext cx="682220" cy="1166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bg1"/>
              </a:solidFill>
              <a:effectLst/>
              <a:latin typeface="Arial" charset="0"/>
              <a:ea typeface="ヒラギノ角ゴ Pro W3" pitchFamily="8" charset="-128"/>
            </a:endParaRPr>
          </a:p>
        </p:txBody>
      </p:sp>
      <p:sp>
        <p:nvSpPr>
          <p:cNvPr id="35" name="TextBox 34"/>
          <p:cNvSpPr txBox="1"/>
          <p:nvPr/>
        </p:nvSpPr>
        <p:spPr>
          <a:xfrm>
            <a:off x="6416284" y="5948015"/>
            <a:ext cx="559769" cy="215444"/>
          </a:xfrm>
          <a:prstGeom prst="rect">
            <a:avLst/>
          </a:prstGeom>
          <a:noFill/>
        </p:spPr>
        <p:txBody>
          <a:bodyPr wrap="none" rtlCol="0">
            <a:spAutoFit/>
          </a:bodyPr>
          <a:lstStyle/>
          <a:p>
            <a:r>
              <a:rPr lang="en-GB" sz="800" dirty="0" smtClean="0">
                <a:solidFill>
                  <a:schemeClr val="tx1"/>
                </a:solidFill>
              </a:rPr>
              <a:t>Time (s)</a:t>
            </a:r>
            <a:endParaRPr lang="en-GB" sz="800" dirty="0">
              <a:solidFill>
                <a:schemeClr val="tx1"/>
              </a:solidFill>
            </a:endParaRPr>
          </a:p>
        </p:txBody>
      </p:sp>
    </p:spTree>
    <p:extLst>
      <p:ext uri="{BB962C8B-B14F-4D97-AF65-F5344CB8AC3E}">
        <p14:creationId xmlns:p14="http://schemas.microsoft.com/office/powerpoint/2010/main" val="1254240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0" y="28573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ヒラギノ角ゴ Pro W3" pitchFamily="-110" charset="-128"/>
              </a:defRPr>
            </a:lvl1pPr>
            <a:lvl2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5pPr>
            <a:lvl6pPr marL="457200" algn="ctr" rtl="0" fontAlgn="base">
              <a:spcBef>
                <a:spcPct val="0"/>
              </a:spcBef>
              <a:spcAft>
                <a:spcPct val="0"/>
              </a:spcAft>
              <a:defRPr sz="4400">
                <a:solidFill>
                  <a:schemeClr val="tx2"/>
                </a:solidFill>
                <a:latin typeface="Arial" charset="0"/>
                <a:ea typeface="ヒラギノ角ゴ Pro W3" pitchFamily="8" charset="-128"/>
              </a:defRPr>
            </a:lvl6pPr>
            <a:lvl7pPr marL="914400" algn="ctr" rtl="0" fontAlgn="base">
              <a:spcBef>
                <a:spcPct val="0"/>
              </a:spcBef>
              <a:spcAft>
                <a:spcPct val="0"/>
              </a:spcAft>
              <a:defRPr sz="4400">
                <a:solidFill>
                  <a:schemeClr val="tx2"/>
                </a:solidFill>
                <a:latin typeface="Arial" charset="0"/>
                <a:ea typeface="ヒラギノ角ゴ Pro W3" pitchFamily="8" charset="-128"/>
              </a:defRPr>
            </a:lvl7pPr>
            <a:lvl8pPr marL="1371600" algn="ctr" rtl="0" fontAlgn="base">
              <a:spcBef>
                <a:spcPct val="0"/>
              </a:spcBef>
              <a:spcAft>
                <a:spcPct val="0"/>
              </a:spcAft>
              <a:defRPr sz="4400">
                <a:solidFill>
                  <a:schemeClr val="tx2"/>
                </a:solidFill>
                <a:latin typeface="Arial" charset="0"/>
                <a:ea typeface="ヒラギノ角ゴ Pro W3" pitchFamily="8" charset="-128"/>
              </a:defRPr>
            </a:lvl8pPr>
            <a:lvl9pPr marL="1828800" algn="ctr" rtl="0" fontAlgn="base">
              <a:spcBef>
                <a:spcPct val="0"/>
              </a:spcBef>
              <a:spcAft>
                <a:spcPct val="0"/>
              </a:spcAft>
              <a:defRPr sz="4400">
                <a:solidFill>
                  <a:schemeClr val="tx2"/>
                </a:solidFill>
                <a:latin typeface="Arial" charset="0"/>
                <a:ea typeface="ヒラギノ角ゴ Pro W3" pitchFamily="8" charset="-128"/>
              </a:defRPr>
            </a:lvl9pPr>
          </a:lstStyle>
          <a:p>
            <a:pPr eaLnBrk="1" hangingPunct="1"/>
            <a:r>
              <a:rPr lang="en-US" altLang="en-US" sz="4000" b="1" kern="0" dirty="0" smtClean="0">
                <a:solidFill>
                  <a:srgbClr val="FFFF00"/>
                </a:solidFill>
              </a:rPr>
              <a:t>Flow Measurements</a:t>
            </a:r>
          </a:p>
        </p:txBody>
      </p:sp>
      <p:sp>
        <p:nvSpPr>
          <p:cNvPr id="12" name="Rectangle 3"/>
          <p:cNvSpPr txBox="1">
            <a:spLocks noChangeArrowheads="1"/>
          </p:cNvSpPr>
          <p:nvPr/>
        </p:nvSpPr>
        <p:spPr bwMode="auto">
          <a:xfrm>
            <a:off x="457200" y="4038600"/>
            <a:ext cx="4114800" cy="1524000"/>
          </a:xfrm>
          <a:prstGeom prst="rect">
            <a:avLst/>
          </a:prstGeom>
          <a:noFill/>
          <a:ln w="9525">
            <a:noFill/>
            <a:miter lim="800000"/>
            <a:headEnd/>
            <a:tailEnd/>
          </a:ln>
        </p:spPr>
        <p:txBody>
          <a:bodyPr/>
          <a:lstStyle/>
          <a:p>
            <a:pPr marL="342900" indent="-342900">
              <a:spcBef>
                <a:spcPts val="1800"/>
              </a:spcBef>
              <a:buFontTx/>
              <a:buChar char="•"/>
              <a:defRPr/>
            </a:pPr>
            <a:r>
              <a:rPr lang="en-GB" kern="0" dirty="0" smtClean="0">
                <a:latin typeface="+mn-lt"/>
                <a:ea typeface="+mn-ea"/>
              </a:rPr>
              <a:t>Stable flow (injection and production)</a:t>
            </a:r>
          </a:p>
          <a:p>
            <a:pPr marL="342900" indent="-342900">
              <a:spcBef>
                <a:spcPts val="1800"/>
              </a:spcBef>
              <a:buFontTx/>
              <a:buChar char="•"/>
              <a:defRPr/>
            </a:pPr>
            <a:r>
              <a:rPr lang="en-GB" kern="0" dirty="0" smtClean="0">
                <a:latin typeface="+mn-lt"/>
                <a:ea typeface="+mn-ea"/>
              </a:rPr>
              <a:t>PI from slope of differential pressure vs flow rate</a:t>
            </a:r>
          </a:p>
          <a:p>
            <a:pPr marL="342900" indent="-342900">
              <a:spcBef>
                <a:spcPts val="1800"/>
              </a:spcBef>
              <a:buFontTx/>
              <a:buChar char="•"/>
              <a:defRPr/>
            </a:pPr>
            <a:endParaRPr lang="en-GB" kern="0" dirty="0" smtClean="0">
              <a:latin typeface="+mn-lt"/>
              <a:ea typeface="+mn-ea"/>
            </a:endParaRPr>
          </a:p>
          <a:p>
            <a:pPr marL="342900" indent="-342900">
              <a:spcBef>
                <a:spcPct val="20000"/>
              </a:spcBef>
              <a:buFontTx/>
              <a:buChar char="•"/>
              <a:defRPr/>
            </a:pPr>
            <a:endParaRPr lang="en-US" kern="0" dirty="0">
              <a:latin typeface="+mn-lt"/>
              <a:ea typeface="+mn-ea"/>
            </a:endParaRPr>
          </a:p>
        </p:txBody>
      </p:sp>
      <p:sp>
        <p:nvSpPr>
          <p:cNvPr id="6" name="Slide Number Placeholder 4"/>
          <p:cNvSpPr>
            <a:spLocks noGrp="1"/>
          </p:cNvSpPr>
          <p:nvPr>
            <p:ph type="sldNum" sz="quarter" idx="12"/>
          </p:nvPr>
        </p:nvSpPr>
        <p:spPr>
          <a:xfrm>
            <a:off x="6934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F8C85F3A-21F1-40D1-8E4F-6C1D42B3E316}" type="slidenum">
              <a:rPr lang="en-US" altLang="en-US" sz="1400" smtClean="0">
                <a:solidFill>
                  <a:schemeClr val="bg1"/>
                </a:solidFill>
              </a:rPr>
              <a:pPr>
                <a:spcBef>
                  <a:spcPct val="0"/>
                </a:spcBef>
                <a:buFontTx/>
                <a:buNone/>
              </a:pPr>
              <a:t>18</a:t>
            </a:fld>
            <a:endParaRPr lang="en-US" altLang="en-US" sz="1400" dirty="0" smtClean="0">
              <a:solidFill>
                <a:schemeClr val="bg1"/>
              </a:solidFill>
            </a:endParaRPr>
          </a:p>
        </p:txBody>
      </p:sp>
      <p:grpSp>
        <p:nvGrpSpPr>
          <p:cNvPr id="11" name="Group 10"/>
          <p:cNvGrpSpPr/>
          <p:nvPr/>
        </p:nvGrpSpPr>
        <p:grpSpPr>
          <a:xfrm>
            <a:off x="1371600" y="1254388"/>
            <a:ext cx="6886575" cy="2321537"/>
            <a:chOff x="1371600" y="1254388"/>
            <a:chExt cx="6886575" cy="2321537"/>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54388"/>
              <a:ext cx="6886575" cy="232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7146685" y="2415156"/>
              <a:ext cx="1082915" cy="78524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Arial" charset="0"/>
                <a:ea typeface="ヒラギノ角ゴ Pro W3" pitchFamily="8" charset="-128"/>
              </a:endParaRPr>
            </a:p>
          </p:txBody>
        </p:sp>
        <p:sp>
          <p:nvSpPr>
            <p:cNvPr id="3" name="TextBox 2"/>
            <p:cNvSpPr txBox="1"/>
            <p:nvPr/>
          </p:nvSpPr>
          <p:spPr>
            <a:xfrm>
              <a:off x="7177425" y="2415156"/>
              <a:ext cx="1021433" cy="553998"/>
            </a:xfrm>
            <a:prstGeom prst="rect">
              <a:avLst/>
            </a:prstGeom>
            <a:noFill/>
          </p:spPr>
          <p:txBody>
            <a:bodyPr wrap="none" rtlCol="0">
              <a:spAutoFit/>
            </a:bodyPr>
            <a:lstStyle/>
            <a:p>
              <a:r>
                <a:rPr lang="en-GB" sz="1000" dirty="0" smtClean="0">
                  <a:solidFill>
                    <a:schemeClr val="tx1"/>
                  </a:solidFill>
                </a:rPr>
                <a:t>Constant flow</a:t>
              </a:r>
            </a:p>
            <a:p>
              <a:r>
                <a:rPr lang="en-GB" sz="1000" dirty="0" smtClean="0">
                  <a:solidFill>
                    <a:schemeClr val="tx1"/>
                  </a:solidFill>
                </a:rPr>
                <a:t>rate typically</a:t>
              </a:r>
            </a:p>
            <a:p>
              <a:r>
                <a:rPr lang="en-GB" sz="1000" dirty="0" smtClean="0">
                  <a:solidFill>
                    <a:schemeClr val="tx1"/>
                  </a:solidFill>
                </a:rPr>
                <a:t>50-250 cc/min </a:t>
              </a:r>
              <a:endParaRPr lang="en-GB" sz="1000" dirty="0">
                <a:solidFill>
                  <a:schemeClr val="tx1"/>
                </a:solidFill>
              </a:endParaRPr>
            </a:p>
          </p:txBody>
        </p:sp>
        <p:sp>
          <p:nvSpPr>
            <p:cNvPr id="4" name="Rectangle 3"/>
            <p:cNvSpPr/>
            <p:nvPr/>
          </p:nvSpPr>
          <p:spPr bwMode="auto">
            <a:xfrm>
              <a:off x="3276600" y="1676400"/>
              <a:ext cx="17526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Arial" charset="0"/>
                <a:ea typeface="ヒラギノ角ゴ Pro W3" pitchFamily="8" charset="-128"/>
              </a:endParaRPr>
            </a:p>
          </p:txBody>
        </p:sp>
        <p:sp>
          <p:nvSpPr>
            <p:cNvPr id="10" name="TextBox 9"/>
            <p:cNvSpPr txBox="1"/>
            <p:nvPr/>
          </p:nvSpPr>
          <p:spPr>
            <a:xfrm>
              <a:off x="3170098" y="1705689"/>
              <a:ext cx="1965603" cy="246221"/>
            </a:xfrm>
            <a:prstGeom prst="rect">
              <a:avLst/>
            </a:prstGeom>
            <a:noFill/>
          </p:spPr>
          <p:txBody>
            <a:bodyPr wrap="none" rtlCol="0">
              <a:spAutoFit/>
            </a:bodyPr>
            <a:lstStyle/>
            <a:p>
              <a:r>
                <a:rPr lang="en-GB" sz="1000" dirty="0" smtClean="0">
                  <a:solidFill>
                    <a:schemeClr val="tx1"/>
                  </a:solidFill>
                </a:rPr>
                <a:t>Differential pressure transducer</a:t>
              </a:r>
              <a:endParaRPr lang="en-GB" sz="1000" dirty="0">
                <a:solidFill>
                  <a:schemeClr val="tx1"/>
                </a:solidFill>
              </a:endParaRPr>
            </a:p>
          </p:txBody>
        </p:sp>
        <p:sp>
          <p:nvSpPr>
            <p:cNvPr id="5" name="Rectangle 4"/>
            <p:cNvSpPr/>
            <p:nvPr/>
          </p:nvSpPr>
          <p:spPr bwMode="auto">
            <a:xfrm>
              <a:off x="6400800" y="2895600"/>
              <a:ext cx="6096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Arial" charset="0"/>
                <a:ea typeface="ヒラギノ角ゴ Pro W3" pitchFamily="8" charset="-128"/>
              </a:endParaRPr>
            </a:p>
          </p:txBody>
        </p:sp>
        <p:sp>
          <p:nvSpPr>
            <p:cNvPr id="13" name="TextBox 12"/>
            <p:cNvSpPr txBox="1"/>
            <p:nvPr/>
          </p:nvSpPr>
          <p:spPr>
            <a:xfrm>
              <a:off x="6308392" y="2859411"/>
              <a:ext cx="817853" cy="246221"/>
            </a:xfrm>
            <a:prstGeom prst="rect">
              <a:avLst/>
            </a:prstGeom>
            <a:noFill/>
          </p:spPr>
          <p:txBody>
            <a:bodyPr wrap="none" rtlCol="0">
              <a:spAutoFit/>
            </a:bodyPr>
            <a:lstStyle/>
            <a:p>
              <a:r>
                <a:rPr lang="en-GB" sz="1000" dirty="0" smtClean="0">
                  <a:solidFill>
                    <a:schemeClr val="tx1"/>
                  </a:solidFill>
                </a:rPr>
                <a:t>Flow meter</a:t>
              </a:r>
            </a:p>
          </p:txBody>
        </p:sp>
      </p:grpSp>
      <p:grpSp>
        <p:nvGrpSpPr>
          <p:cNvPr id="8" name="Group 7"/>
          <p:cNvGrpSpPr/>
          <p:nvPr/>
        </p:nvGrpSpPr>
        <p:grpSpPr>
          <a:xfrm>
            <a:off x="5029200" y="3886200"/>
            <a:ext cx="3031885" cy="2133600"/>
            <a:chOff x="5029200" y="3886200"/>
            <a:chExt cx="3031885" cy="2133600"/>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886200"/>
              <a:ext cx="3031885" cy="2105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5867400" y="5791200"/>
              <a:ext cx="15240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Arial" charset="0"/>
                <a:ea typeface="ヒラギノ角ゴ Pro W3" pitchFamily="8" charset="-128"/>
              </a:endParaRPr>
            </a:p>
          </p:txBody>
        </p:sp>
        <p:sp>
          <p:nvSpPr>
            <p:cNvPr id="15" name="Rectangle 14"/>
            <p:cNvSpPr/>
            <p:nvPr/>
          </p:nvSpPr>
          <p:spPr bwMode="auto">
            <a:xfrm>
              <a:off x="5105400" y="4114800"/>
              <a:ext cx="198299"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Arial" charset="0"/>
                <a:ea typeface="ヒラギノ角ゴ Pro W3" pitchFamily="8" charset="-128"/>
              </a:endParaRPr>
            </a:p>
          </p:txBody>
        </p:sp>
        <p:sp>
          <p:nvSpPr>
            <p:cNvPr id="14" name="TextBox 13"/>
            <p:cNvSpPr txBox="1"/>
            <p:nvPr/>
          </p:nvSpPr>
          <p:spPr>
            <a:xfrm rot="16200000">
              <a:off x="4603262" y="4677489"/>
              <a:ext cx="1202573" cy="246221"/>
            </a:xfrm>
            <a:prstGeom prst="rect">
              <a:avLst/>
            </a:prstGeom>
            <a:noFill/>
          </p:spPr>
          <p:txBody>
            <a:bodyPr wrap="none" rtlCol="0">
              <a:spAutoFit/>
            </a:bodyPr>
            <a:lstStyle/>
            <a:p>
              <a:r>
                <a:rPr lang="en-GB" sz="1000" dirty="0" smtClean="0">
                  <a:solidFill>
                    <a:schemeClr val="tx1"/>
                  </a:solidFill>
                </a:rPr>
                <a:t>Flow rate (cc/min)</a:t>
              </a:r>
            </a:p>
          </p:txBody>
        </p:sp>
        <p:sp>
          <p:nvSpPr>
            <p:cNvPr id="16" name="TextBox 15"/>
            <p:cNvSpPr txBox="1"/>
            <p:nvPr/>
          </p:nvSpPr>
          <p:spPr>
            <a:xfrm>
              <a:off x="5822929" y="5773579"/>
              <a:ext cx="1612942" cy="246221"/>
            </a:xfrm>
            <a:prstGeom prst="rect">
              <a:avLst/>
            </a:prstGeom>
            <a:noFill/>
          </p:spPr>
          <p:txBody>
            <a:bodyPr wrap="none" rtlCol="0">
              <a:spAutoFit/>
            </a:bodyPr>
            <a:lstStyle/>
            <a:p>
              <a:r>
                <a:rPr lang="en-GB" sz="1000" dirty="0" smtClean="0">
                  <a:solidFill>
                    <a:schemeClr val="tx1"/>
                  </a:solidFill>
                </a:rPr>
                <a:t>Differential pressure (psi)</a:t>
              </a:r>
              <a:endParaRPr lang="en-GB" sz="1000" dirty="0">
                <a:solidFill>
                  <a:schemeClr val="tx1"/>
                </a:solidFill>
              </a:endParaRPr>
            </a:p>
          </p:txBody>
        </p:sp>
      </p:grpSp>
    </p:spTree>
    <p:extLst>
      <p:ext uri="{BB962C8B-B14F-4D97-AF65-F5344CB8AC3E}">
        <p14:creationId xmlns:p14="http://schemas.microsoft.com/office/powerpoint/2010/main" val="178776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0" y="28573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ヒラギノ角ゴ Pro W3" pitchFamily="-110" charset="-128"/>
              </a:defRPr>
            </a:lvl1pPr>
            <a:lvl2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5pPr>
            <a:lvl6pPr marL="457200" algn="ctr" rtl="0" fontAlgn="base">
              <a:spcBef>
                <a:spcPct val="0"/>
              </a:spcBef>
              <a:spcAft>
                <a:spcPct val="0"/>
              </a:spcAft>
              <a:defRPr sz="4400">
                <a:solidFill>
                  <a:schemeClr val="tx2"/>
                </a:solidFill>
                <a:latin typeface="Arial" charset="0"/>
                <a:ea typeface="ヒラギノ角ゴ Pro W3" pitchFamily="8" charset="-128"/>
              </a:defRPr>
            </a:lvl6pPr>
            <a:lvl7pPr marL="914400" algn="ctr" rtl="0" fontAlgn="base">
              <a:spcBef>
                <a:spcPct val="0"/>
              </a:spcBef>
              <a:spcAft>
                <a:spcPct val="0"/>
              </a:spcAft>
              <a:defRPr sz="4400">
                <a:solidFill>
                  <a:schemeClr val="tx2"/>
                </a:solidFill>
                <a:latin typeface="Arial" charset="0"/>
                <a:ea typeface="ヒラギノ角ゴ Pro W3" pitchFamily="8" charset="-128"/>
              </a:defRPr>
            </a:lvl7pPr>
            <a:lvl8pPr marL="1371600" algn="ctr" rtl="0" fontAlgn="base">
              <a:spcBef>
                <a:spcPct val="0"/>
              </a:spcBef>
              <a:spcAft>
                <a:spcPct val="0"/>
              </a:spcAft>
              <a:defRPr sz="4400">
                <a:solidFill>
                  <a:schemeClr val="tx2"/>
                </a:solidFill>
                <a:latin typeface="Arial" charset="0"/>
                <a:ea typeface="ヒラギノ角ゴ Pro W3" pitchFamily="8" charset="-128"/>
              </a:defRPr>
            </a:lvl8pPr>
            <a:lvl9pPr marL="1828800" algn="ctr" rtl="0" fontAlgn="base">
              <a:spcBef>
                <a:spcPct val="0"/>
              </a:spcBef>
              <a:spcAft>
                <a:spcPct val="0"/>
              </a:spcAft>
              <a:defRPr sz="4400">
                <a:solidFill>
                  <a:schemeClr val="tx2"/>
                </a:solidFill>
                <a:latin typeface="Arial" charset="0"/>
                <a:ea typeface="ヒラギノ角ゴ Pro W3" pitchFamily="8" charset="-128"/>
              </a:defRPr>
            </a:lvl9pPr>
          </a:lstStyle>
          <a:p>
            <a:pPr eaLnBrk="1" hangingPunct="1"/>
            <a:r>
              <a:rPr lang="en-US" altLang="en-US" sz="4000" b="1" kern="0" dirty="0" smtClean="0">
                <a:solidFill>
                  <a:srgbClr val="FFFF00"/>
                </a:solidFill>
              </a:rPr>
              <a:t>Core Flow Efficiency (CFE)</a:t>
            </a:r>
          </a:p>
        </p:txBody>
      </p:sp>
      <p:sp>
        <p:nvSpPr>
          <p:cNvPr id="12" name="Rectangle 3"/>
          <p:cNvSpPr txBox="1">
            <a:spLocks noChangeArrowheads="1"/>
          </p:cNvSpPr>
          <p:nvPr/>
        </p:nvSpPr>
        <p:spPr bwMode="auto">
          <a:xfrm>
            <a:off x="228600" y="1524000"/>
            <a:ext cx="3352800" cy="3082664"/>
          </a:xfrm>
          <a:prstGeom prst="rect">
            <a:avLst/>
          </a:prstGeom>
          <a:noFill/>
          <a:ln w="9525">
            <a:noFill/>
            <a:miter lim="800000"/>
            <a:headEnd/>
            <a:tailEnd/>
          </a:ln>
        </p:spPr>
        <p:txBody>
          <a:bodyPr/>
          <a:lstStyle/>
          <a:p>
            <a:pPr marL="342900" indent="-342900">
              <a:spcBef>
                <a:spcPts val="1800"/>
              </a:spcBef>
              <a:buFontTx/>
              <a:buChar char="•"/>
              <a:defRPr/>
            </a:pPr>
            <a:r>
              <a:rPr lang="en-GB" kern="0" dirty="0" smtClean="0">
                <a:latin typeface="+mn-lt"/>
                <a:ea typeface="+mn-ea"/>
              </a:rPr>
              <a:t>Ratio measured PI to theoretical PI</a:t>
            </a:r>
          </a:p>
          <a:p>
            <a:pPr marL="342900" indent="-342900">
              <a:spcBef>
                <a:spcPts val="1800"/>
              </a:spcBef>
              <a:buFontTx/>
              <a:buChar char="•"/>
              <a:defRPr/>
            </a:pPr>
            <a:r>
              <a:rPr lang="en-GB" kern="0" dirty="0" smtClean="0">
                <a:latin typeface="+mn-lt"/>
                <a:ea typeface="+mn-ea"/>
              </a:rPr>
              <a:t>CFE ranges from 0.05 to 1</a:t>
            </a:r>
          </a:p>
          <a:p>
            <a:pPr marL="342900" indent="-342900">
              <a:spcBef>
                <a:spcPts val="1800"/>
              </a:spcBef>
              <a:buFontTx/>
              <a:buChar char="•"/>
              <a:defRPr/>
            </a:pPr>
            <a:r>
              <a:rPr lang="en-GB" kern="0" dirty="0">
                <a:latin typeface="+mn-lt"/>
                <a:ea typeface="+mn-ea"/>
              </a:rPr>
              <a:t>C</a:t>
            </a:r>
            <a:r>
              <a:rPr lang="en-GB" kern="0" dirty="0" smtClean="0">
                <a:latin typeface="+mn-lt"/>
                <a:ea typeface="+mn-ea"/>
              </a:rPr>
              <a:t>lean perforation tunnel has CFE of 1</a:t>
            </a:r>
          </a:p>
          <a:p>
            <a:pPr marL="342900" indent="-342900">
              <a:spcBef>
                <a:spcPts val="1800"/>
              </a:spcBef>
              <a:buFontTx/>
              <a:buChar char="•"/>
              <a:defRPr/>
            </a:pPr>
            <a:r>
              <a:rPr lang="en-GB" kern="0" dirty="0" smtClean="0">
                <a:latin typeface="+mn-lt"/>
                <a:ea typeface="+mn-ea"/>
              </a:rPr>
              <a:t>CFE of 0.05 typical of overbalanced perforating</a:t>
            </a:r>
          </a:p>
          <a:p>
            <a:pPr>
              <a:spcBef>
                <a:spcPts val="1800"/>
              </a:spcBef>
              <a:defRPr/>
            </a:pPr>
            <a:endParaRPr lang="en-GB" kern="0" dirty="0" smtClean="0">
              <a:latin typeface="+mn-lt"/>
              <a:ea typeface="+mn-ea"/>
            </a:endParaRPr>
          </a:p>
          <a:p>
            <a:pPr marL="342900" indent="-342900">
              <a:spcBef>
                <a:spcPct val="20000"/>
              </a:spcBef>
              <a:buFontTx/>
              <a:buChar char="•"/>
              <a:defRPr/>
            </a:pPr>
            <a:endParaRPr lang="en-US" kern="0" dirty="0">
              <a:latin typeface="+mn-lt"/>
              <a:ea typeface="+mn-ea"/>
            </a:endParaRPr>
          </a:p>
        </p:txBody>
      </p:sp>
      <p:sp>
        <p:nvSpPr>
          <p:cNvPr id="5" name="Slide Number Placeholder 4"/>
          <p:cNvSpPr>
            <a:spLocks noGrp="1"/>
          </p:cNvSpPr>
          <p:nvPr>
            <p:ph type="sldNum" sz="quarter" idx="12"/>
          </p:nvPr>
        </p:nvSpPr>
        <p:spPr>
          <a:xfrm>
            <a:off x="6934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F8C85F3A-21F1-40D1-8E4F-6C1D42B3E316}" type="slidenum">
              <a:rPr lang="en-US" altLang="en-US" sz="1400" smtClean="0">
                <a:solidFill>
                  <a:schemeClr val="bg1"/>
                </a:solidFill>
              </a:rPr>
              <a:pPr>
                <a:spcBef>
                  <a:spcPct val="0"/>
                </a:spcBef>
                <a:buFontTx/>
                <a:buNone/>
              </a:pPr>
              <a:t>19</a:t>
            </a:fld>
            <a:endParaRPr lang="en-US" altLang="en-US" sz="1400" dirty="0" smtClean="0">
              <a:solidFill>
                <a:schemeClr val="bg1"/>
              </a:solidFill>
            </a:endParaRPr>
          </a:p>
        </p:txBody>
      </p:sp>
      <p:sp>
        <p:nvSpPr>
          <p:cNvPr id="2" name="TextBox 1"/>
          <p:cNvSpPr txBox="1"/>
          <p:nvPr/>
        </p:nvSpPr>
        <p:spPr>
          <a:xfrm>
            <a:off x="3714584" y="1880444"/>
            <a:ext cx="1295400" cy="338554"/>
          </a:xfrm>
          <a:prstGeom prst="rect">
            <a:avLst/>
          </a:prstGeom>
          <a:noFill/>
        </p:spPr>
        <p:txBody>
          <a:bodyPr wrap="square" rtlCol="0">
            <a:spAutoFit/>
          </a:bodyPr>
          <a:lstStyle/>
          <a:p>
            <a:r>
              <a:rPr lang="en-GB" sz="1600" dirty="0" smtClean="0"/>
              <a:t>Original</a:t>
            </a:r>
          </a:p>
        </p:txBody>
      </p:sp>
      <p:sp>
        <p:nvSpPr>
          <p:cNvPr id="8" name="TextBox 7"/>
          <p:cNvSpPr txBox="1"/>
          <p:nvPr/>
        </p:nvSpPr>
        <p:spPr>
          <a:xfrm>
            <a:off x="3714584" y="3505200"/>
            <a:ext cx="1371600" cy="338554"/>
          </a:xfrm>
          <a:prstGeom prst="rect">
            <a:avLst/>
          </a:prstGeom>
          <a:noFill/>
        </p:spPr>
        <p:txBody>
          <a:bodyPr wrap="square" rtlCol="0">
            <a:spAutoFit/>
          </a:bodyPr>
          <a:lstStyle/>
          <a:p>
            <a:r>
              <a:rPr lang="en-GB" sz="1600" dirty="0" smtClean="0"/>
              <a:t>Scrubbed</a:t>
            </a:r>
          </a:p>
        </p:txBody>
      </p:sp>
      <p:sp>
        <p:nvSpPr>
          <p:cNvPr id="10" name="TextBox 9"/>
          <p:cNvSpPr txBox="1"/>
          <p:nvPr/>
        </p:nvSpPr>
        <p:spPr>
          <a:xfrm>
            <a:off x="3714584" y="5029200"/>
            <a:ext cx="1143000" cy="338554"/>
          </a:xfrm>
          <a:prstGeom prst="rect">
            <a:avLst/>
          </a:prstGeom>
          <a:noFill/>
        </p:spPr>
        <p:txBody>
          <a:bodyPr wrap="square" rtlCol="0">
            <a:spAutoFit/>
          </a:bodyPr>
          <a:lstStyle/>
          <a:p>
            <a:r>
              <a:rPr lang="en-GB" sz="1600" dirty="0" smtClean="0"/>
              <a:t>Model</a:t>
            </a:r>
            <a:endParaRPr lang="en-GB" sz="16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584" y="1379520"/>
            <a:ext cx="3932156" cy="4733327"/>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67373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9"/>
          <p:cNvSpPr txBox="1">
            <a:spLocks noChangeArrowheads="1"/>
          </p:cNvSpPr>
          <p:nvPr/>
        </p:nvSpPr>
        <p:spPr bwMode="auto">
          <a:xfrm>
            <a:off x="457200" y="39624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50000"/>
              </a:spcBef>
              <a:buFontTx/>
              <a:buNone/>
            </a:pPr>
            <a:r>
              <a:rPr lang="en-US" altLang="en-US" sz="2400" b="1" dirty="0" smtClean="0">
                <a:solidFill>
                  <a:schemeClr val="bg1"/>
                </a:solidFill>
              </a:rPr>
              <a:t>Andy Martin</a:t>
            </a:r>
            <a:endParaRPr lang="en-US" altLang="en-US" sz="2400" b="1" dirty="0">
              <a:solidFill>
                <a:schemeClr val="bg1"/>
              </a:solidFill>
            </a:endParaRPr>
          </a:p>
        </p:txBody>
      </p:sp>
      <p:sp>
        <p:nvSpPr>
          <p:cNvPr id="3075" name="Text Box 30"/>
          <p:cNvSpPr txBox="1">
            <a:spLocks noChangeArrowheads="1"/>
          </p:cNvSpPr>
          <p:nvPr/>
        </p:nvSpPr>
        <p:spPr bwMode="auto">
          <a:xfrm>
            <a:off x="457200" y="4495800"/>
            <a:ext cx="411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50000"/>
              </a:spcBef>
              <a:buFontTx/>
              <a:buNone/>
            </a:pPr>
            <a:r>
              <a:rPr lang="en-US" altLang="en-US" sz="2000" b="1" dirty="0" smtClean="0">
                <a:solidFill>
                  <a:schemeClr val="bg1"/>
                </a:solidFill>
              </a:rPr>
              <a:t>Schlumberger</a:t>
            </a:r>
            <a:endParaRPr lang="en-US" altLang="en-US" sz="2000" b="1" dirty="0">
              <a:solidFill>
                <a:schemeClr val="bg1"/>
              </a:solidFill>
            </a:endParaRPr>
          </a:p>
        </p:txBody>
      </p:sp>
      <p:sp>
        <p:nvSpPr>
          <p:cNvPr id="3076" name="Text Box 31"/>
          <p:cNvSpPr txBox="1">
            <a:spLocks noChangeArrowheads="1"/>
          </p:cNvSpPr>
          <p:nvPr/>
        </p:nvSpPr>
        <p:spPr bwMode="auto">
          <a:xfrm>
            <a:off x="457200" y="5715000"/>
            <a:ext cx="27432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1400" dirty="0">
                <a:solidFill>
                  <a:schemeClr val="bg1"/>
                </a:solidFill>
                <a:latin typeface="Arial Narrow Bold" pitchFamily="8" charset="0"/>
              </a:rPr>
              <a:t>Society of Petroleum Engineers Distinguished Lecturer Program</a:t>
            </a:r>
          </a:p>
          <a:p>
            <a:pPr>
              <a:spcBef>
                <a:spcPct val="0"/>
              </a:spcBef>
              <a:buFontTx/>
              <a:buNone/>
            </a:pPr>
            <a:r>
              <a:rPr lang="en-US" altLang="en-US" sz="1200" dirty="0">
                <a:solidFill>
                  <a:schemeClr val="bg1"/>
                </a:solidFill>
                <a:latin typeface="Arial Narrow Bold" pitchFamily="8" charset="0"/>
              </a:rPr>
              <a:t>www.spe.org/dl</a:t>
            </a:r>
          </a:p>
        </p:txBody>
      </p:sp>
      <p:pic>
        <p:nvPicPr>
          <p:cNvPr id="3077" name="Picture 5" descr="SPEInt_BW_Rev_Alpha.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81000"/>
            <a:ext cx="147955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Slide Number Placeholder 6"/>
          <p:cNvSpPr>
            <a:spLocks noGrp="1"/>
          </p:cNvSpPr>
          <p:nvPr>
            <p:ph type="sldNum" sz="quarter" idx="12"/>
          </p:nvPr>
        </p:nvSpPr>
        <p:spPr>
          <a:xfrm>
            <a:off x="6934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5E825032-2DDC-42CE-A16B-900A62C7F0B8}" type="slidenum">
              <a:rPr lang="en-US" altLang="en-US" sz="1400" smtClean="0">
                <a:solidFill>
                  <a:schemeClr val="bg1"/>
                </a:solidFill>
              </a:rPr>
              <a:pPr>
                <a:spcBef>
                  <a:spcPct val="0"/>
                </a:spcBef>
                <a:buFontTx/>
                <a:buNone/>
              </a:pPr>
              <a:t>2</a:t>
            </a:fld>
            <a:endParaRPr lang="en-US" altLang="en-US" sz="1400" dirty="0" smtClean="0">
              <a:solidFill>
                <a:schemeClr val="bg1"/>
              </a:solidFill>
            </a:endParaRPr>
          </a:p>
        </p:txBody>
      </p:sp>
      <p:pic>
        <p:nvPicPr>
          <p:cNvPr id="3079" name="Picture 7" descr="DL_Logo_White_Alpha.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25908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Rectangle 8"/>
          <p:cNvSpPr>
            <a:spLocks noChangeArrowheads="1"/>
          </p:cNvSpPr>
          <p:nvPr/>
        </p:nvSpPr>
        <p:spPr bwMode="auto">
          <a:xfrm>
            <a:off x="533400" y="2286000"/>
            <a:ext cx="8077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ctr">
              <a:spcBef>
                <a:spcPct val="0"/>
              </a:spcBef>
              <a:buFontTx/>
              <a:buNone/>
            </a:pPr>
            <a:r>
              <a:rPr lang="en-GB" altLang="en-US" sz="2800" b="1" dirty="0" smtClean="0">
                <a:solidFill>
                  <a:srgbClr val="FFFF00"/>
                </a:solidFill>
              </a:rPr>
              <a:t>Modern Perforating Techniques:</a:t>
            </a:r>
          </a:p>
          <a:p>
            <a:pPr algn="ctr">
              <a:spcBef>
                <a:spcPct val="0"/>
              </a:spcBef>
              <a:buFontTx/>
              <a:buNone/>
            </a:pPr>
            <a:r>
              <a:rPr lang="en-GB" altLang="en-US" sz="2800" b="1" dirty="0" smtClean="0">
                <a:solidFill>
                  <a:srgbClr val="FFFF00"/>
                </a:solidFill>
              </a:rPr>
              <a:t>Key to Unlocking Reservoir Potential</a:t>
            </a:r>
            <a:endParaRPr lang="en-US" altLang="en-US" sz="2800" b="1"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0" y="28573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ヒラギノ角ゴ Pro W3" pitchFamily="-110" charset="-128"/>
              </a:defRPr>
            </a:lvl1pPr>
            <a:lvl2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5pPr>
            <a:lvl6pPr marL="457200" algn="ctr" rtl="0" fontAlgn="base">
              <a:spcBef>
                <a:spcPct val="0"/>
              </a:spcBef>
              <a:spcAft>
                <a:spcPct val="0"/>
              </a:spcAft>
              <a:defRPr sz="4400">
                <a:solidFill>
                  <a:schemeClr val="tx2"/>
                </a:solidFill>
                <a:latin typeface="Arial" charset="0"/>
                <a:ea typeface="ヒラギノ角ゴ Pro W3" pitchFamily="8" charset="-128"/>
              </a:defRPr>
            </a:lvl6pPr>
            <a:lvl7pPr marL="914400" algn="ctr" rtl="0" fontAlgn="base">
              <a:spcBef>
                <a:spcPct val="0"/>
              </a:spcBef>
              <a:spcAft>
                <a:spcPct val="0"/>
              </a:spcAft>
              <a:defRPr sz="4400">
                <a:solidFill>
                  <a:schemeClr val="tx2"/>
                </a:solidFill>
                <a:latin typeface="Arial" charset="0"/>
                <a:ea typeface="ヒラギノ角ゴ Pro W3" pitchFamily="8" charset="-128"/>
              </a:defRPr>
            </a:lvl7pPr>
            <a:lvl8pPr marL="1371600" algn="ctr" rtl="0" fontAlgn="base">
              <a:spcBef>
                <a:spcPct val="0"/>
              </a:spcBef>
              <a:spcAft>
                <a:spcPct val="0"/>
              </a:spcAft>
              <a:defRPr sz="4400">
                <a:solidFill>
                  <a:schemeClr val="tx2"/>
                </a:solidFill>
                <a:latin typeface="Arial" charset="0"/>
                <a:ea typeface="ヒラギノ角ゴ Pro W3" pitchFamily="8" charset="-128"/>
              </a:defRPr>
            </a:lvl8pPr>
            <a:lvl9pPr marL="1828800" algn="ctr" rtl="0" fontAlgn="base">
              <a:spcBef>
                <a:spcPct val="0"/>
              </a:spcBef>
              <a:spcAft>
                <a:spcPct val="0"/>
              </a:spcAft>
              <a:defRPr sz="4400">
                <a:solidFill>
                  <a:schemeClr val="tx2"/>
                </a:solidFill>
                <a:latin typeface="Arial" charset="0"/>
                <a:ea typeface="ヒラギノ角ゴ Pro W3" pitchFamily="8" charset="-128"/>
              </a:defRPr>
            </a:lvl9pPr>
          </a:lstStyle>
          <a:p>
            <a:pPr eaLnBrk="1" hangingPunct="1"/>
            <a:r>
              <a:rPr lang="en-US" altLang="en-US" sz="4000" b="1" kern="0" dirty="0" smtClean="0">
                <a:solidFill>
                  <a:srgbClr val="FFFF00"/>
                </a:solidFill>
              </a:rPr>
              <a:t>Single Shot Skin Model</a:t>
            </a:r>
          </a:p>
        </p:txBody>
      </p:sp>
      <p:sp>
        <p:nvSpPr>
          <p:cNvPr id="12" name="Rectangle 3"/>
          <p:cNvSpPr txBox="1">
            <a:spLocks noChangeArrowheads="1"/>
          </p:cNvSpPr>
          <p:nvPr/>
        </p:nvSpPr>
        <p:spPr bwMode="auto">
          <a:xfrm>
            <a:off x="228600" y="1561336"/>
            <a:ext cx="3733800" cy="3082664"/>
          </a:xfrm>
          <a:prstGeom prst="rect">
            <a:avLst/>
          </a:prstGeom>
          <a:noFill/>
          <a:ln w="9525">
            <a:noFill/>
            <a:miter lim="800000"/>
            <a:headEnd/>
            <a:tailEnd/>
          </a:ln>
        </p:spPr>
        <p:txBody>
          <a:bodyPr/>
          <a:lstStyle/>
          <a:p>
            <a:pPr marL="342900" indent="-342900">
              <a:spcBef>
                <a:spcPts val="1800"/>
              </a:spcBef>
              <a:buFontTx/>
              <a:buChar char="•"/>
              <a:defRPr/>
            </a:pPr>
            <a:r>
              <a:rPr lang="en-GB" kern="0" dirty="0" smtClean="0">
                <a:latin typeface="+mn-lt"/>
                <a:ea typeface="+mn-ea"/>
              </a:rPr>
              <a:t>Kc/K model assumes impaired flow along entire length</a:t>
            </a:r>
            <a:br>
              <a:rPr lang="en-GB" kern="0" dirty="0" smtClean="0">
                <a:latin typeface="+mn-lt"/>
                <a:ea typeface="+mn-ea"/>
              </a:rPr>
            </a:br>
            <a:r>
              <a:rPr lang="en-GB" kern="0" dirty="0" smtClean="0">
                <a:latin typeface="+mn-lt"/>
                <a:ea typeface="+mn-ea"/>
              </a:rPr>
              <a:t/>
            </a:r>
            <a:br>
              <a:rPr lang="en-GB" kern="0" dirty="0" smtClean="0">
                <a:latin typeface="+mn-lt"/>
                <a:ea typeface="+mn-ea"/>
              </a:rPr>
            </a:br>
            <a:endParaRPr lang="en-GB" kern="0" dirty="0" smtClean="0">
              <a:latin typeface="+mn-lt"/>
              <a:ea typeface="+mn-ea"/>
            </a:endParaRPr>
          </a:p>
          <a:p>
            <a:pPr marL="342900" indent="-342900">
              <a:spcBef>
                <a:spcPts val="1800"/>
              </a:spcBef>
              <a:buFontTx/>
              <a:buChar char="•"/>
              <a:defRPr/>
            </a:pPr>
            <a:r>
              <a:rPr lang="en-GB" kern="0" dirty="0" err="1" smtClean="0">
                <a:latin typeface="+mn-lt"/>
                <a:ea typeface="+mn-ea"/>
              </a:rPr>
              <a:t>Lc</a:t>
            </a:r>
            <a:r>
              <a:rPr lang="en-GB" kern="0" dirty="0" smtClean="0">
                <a:latin typeface="+mn-lt"/>
                <a:ea typeface="+mn-ea"/>
              </a:rPr>
              <a:t>/L model assumes flow through open tunnel but no flow through plugged tunnel</a:t>
            </a:r>
          </a:p>
          <a:p>
            <a:pPr>
              <a:spcBef>
                <a:spcPts val="1800"/>
              </a:spcBef>
              <a:defRPr/>
            </a:pPr>
            <a:endParaRPr lang="en-GB" kern="0" dirty="0" smtClean="0">
              <a:latin typeface="+mn-lt"/>
              <a:ea typeface="+mn-ea"/>
            </a:endParaRPr>
          </a:p>
          <a:p>
            <a:pPr marL="342900" indent="-342900">
              <a:spcBef>
                <a:spcPct val="20000"/>
              </a:spcBef>
              <a:buFontTx/>
              <a:buChar char="•"/>
              <a:defRPr/>
            </a:pPr>
            <a:endParaRPr lang="en-US" kern="0" dirty="0">
              <a:latin typeface="+mn-lt"/>
              <a:ea typeface="+mn-ea"/>
            </a:endParaRPr>
          </a:p>
        </p:txBody>
      </p:sp>
      <p:sp>
        <p:nvSpPr>
          <p:cNvPr id="2" name="TextBox 1"/>
          <p:cNvSpPr txBox="1"/>
          <p:nvPr/>
        </p:nvSpPr>
        <p:spPr>
          <a:xfrm>
            <a:off x="5513893" y="1099671"/>
            <a:ext cx="1758815" cy="461665"/>
          </a:xfrm>
          <a:prstGeom prst="rect">
            <a:avLst/>
          </a:prstGeom>
          <a:noFill/>
        </p:spPr>
        <p:txBody>
          <a:bodyPr wrap="none" rtlCol="0">
            <a:spAutoFit/>
          </a:bodyPr>
          <a:lstStyle/>
          <a:p>
            <a:r>
              <a:rPr lang="en-GB" dirty="0" smtClean="0"/>
              <a:t>Kc/K model</a:t>
            </a:r>
            <a:endParaRPr lang="en-GB" dirty="0"/>
          </a:p>
        </p:txBody>
      </p:sp>
      <p:sp>
        <p:nvSpPr>
          <p:cNvPr id="8" name="TextBox 7"/>
          <p:cNvSpPr txBox="1"/>
          <p:nvPr/>
        </p:nvSpPr>
        <p:spPr>
          <a:xfrm>
            <a:off x="5553263" y="3653135"/>
            <a:ext cx="1680075" cy="461665"/>
          </a:xfrm>
          <a:prstGeom prst="rect">
            <a:avLst/>
          </a:prstGeom>
          <a:noFill/>
        </p:spPr>
        <p:txBody>
          <a:bodyPr wrap="none" rtlCol="0">
            <a:spAutoFit/>
          </a:bodyPr>
          <a:lstStyle/>
          <a:p>
            <a:r>
              <a:rPr lang="en-GB" dirty="0" err="1" smtClean="0"/>
              <a:t>Lc</a:t>
            </a:r>
            <a:r>
              <a:rPr lang="en-GB" dirty="0" smtClean="0"/>
              <a:t>/L model</a:t>
            </a:r>
            <a:endParaRPr lang="en-GB" dirty="0"/>
          </a:p>
        </p:txBody>
      </p:sp>
      <p:sp>
        <p:nvSpPr>
          <p:cNvPr id="10" name="Slide Number Placeholder 4"/>
          <p:cNvSpPr>
            <a:spLocks noGrp="1"/>
          </p:cNvSpPr>
          <p:nvPr>
            <p:ph type="sldNum" sz="quarter" idx="12"/>
          </p:nvPr>
        </p:nvSpPr>
        <p:spPr>
          <a:xfrm>
            <a:off x="6934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F8C85F3A-21F1-40D1-8E4F-6C1D42B3E316}" type="slidenum">
              <a:rPr lang="en-US" altLang="en-US" sz="1400" smtClean="0">
                <a:solidFill>
                  <a:schemeClr val="bg1"/>
                </a:solidFill>
              </a:rPr>
              <a:pPr>
                <a:spcBef>
                  <a:spcPct val="0"/>
                </a:spcBef>
                <a:buFontTx/>
                <a:buNone/>
              </a:pPr>
              <a:t>20</a:t>
            </a:fld>
            <a:endParaRPr lang="en-US" altLang="en-US" sz="1400" dirty="0" smtClean="0">
              <a:solidFill>
                <a:schemeClr val="bg1"/>
              </a:solidFill>
            </a:endParaRPr>
          </a:p>
        </p:txBody>
      </p:sp>
      <p:grpSp>
        <p:nvGrpSpPr>
          <p:cNvPr id="5" name="Group 4"/>
          <p:cNvGrpSpPr/>
          <p:nvPr/>
        </p:nvGrpSpPr>
        <p:grpSpPr>
          <a:xfrm>
            <a:off x="4286252" y="4293219"/>
            <a:ext cx="4495800" cy="1828800"/>
            <a:chOff x="4286252" y="4293219"/>
            <a:chExt cx="4495800" cy="1828800"/>
          </a:xfrm>
        </p:grpSpPr>
        <p:sp>
          <p:nvSpPr>
            <p:cNvPr id="70" name="Rectangle 69"/>
            <p:cNvSpPr/>
            <p:nvPr/>
          </p:nvSpPr>
          <p:spPr bwMode="auto">
            <a:xfrm>
              <a:off x="4286252" y="4293219"/>
              <a:ext cx="4495800" cy="1828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Arial" charset="0"/>
                <a:ea typeface="ヒラギノ角ゴ Pro W3" pitchFamily="8" charset="-128"/>
              </a:endParaRPr>
            </a:p>
          </p:txBody>
        </p:sp>
        <p:grpSp>
          <p:nvGrpSpPr>
            <p:cNvPr id="11" name="Group 10"/>
            <p:cNvGrpSpPr/>
            <p:nvPr/>
          </p:nvGrpSpPr>
          <p:grpSpPr>
            <a:xfrm>
              <a:off x="4356151" y="4419600"/>
              <a:ext cx="4301360" cy="1613010"/>
              <a:chOff x="4621419" y="3610848"/>
              <a:chExt cx="4301360" cy="1613010"/>
            </a:xfrm>
          </p:grpSpPr>
          <p:sp>
            <p:nvSpPr>
              <p:cNvPr id="13" name="Rectangle 12"/>
              <p:cNvSpPr/>
              <p:nvPr/>
            </p:nvSpPr>
            <p:spPr bwMode="auto">
              <a:xfrm>
                <a:off x="4967063" y="3610848"/>
                <a:ext cx="3610072" cy="1613010"/>
              </a:xfrm>
              <a:prstGeom prst="rect">
                <a:avLst/>
              </a:prstGeom>
              <a:blipFill>
                <a:blip r:embed="rId3" cstate="print">
                  <a:extLst>
                    <a:ext uri="{28A0092B-C50C-407E-A947-70E740481C1C}">
                      <a14:useLocalDpi xmlns:a14="http://schemas.microsoft.com/office/drawing/2010/main"/>
                    </a:ext>
                  </a:extLst>
                </a:blip>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kumimoji="1" lang="en-US" sz="2400" smtClean="0">
                  <a:solidFill>
                    <a:srgbClr val="003366"/>
                  </a:solidFill>
                </a:endParaRPr>
              </a:p>
            </p:txBody>
          </p:sp>
          <p:sp>
            <p:nvSpPr>
              <p:cNvPr id="14" name="Rectangle 13"/>
              <p:cNvSpPr/>
              <p:nvPr/>
            </p:nvSpPr>
            <p:spPr bwMode="auto">
              <a:xfrm>
                <a:off x="4967063" y="3741303"/>
                <a:ext cx="3529584" cy="1371600"/>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kumimoji="1" lang="en-US" sz="2400" dirty="0" smtClean="0">
                  <a:solidFill>
                    <a:srgbClr val="003366"/>
                  </a:solidFill>
                </a:endParaRPr>
              </a:p>
            </p:txBody>
          </p:sp>
          <p:sp>
            <p:nvSpPr>
              <p:cNvPr id="15" name="Rectangle 14"/>
              <p:cNvSpPr/>
              <p:nvPr/>
            </p:nvSpPr>
            <p:spPr bwMode="auto">
              <a:xfrm>
                <a:off x="4621419" y="3610848"/>
                <a:ext cx="345644" cy="161301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kumimoji="1" lang="en-US" sz="2400" smtClean="0">
                  <a:solidFill>
                    <a:srgbClr val="003366"/>
                  </a:solidFill>
                </a:endParaRPr>
              </a:p>
            </p:txBody>
          </p:sp>
          <p:sp>
            <p:nvSpPr>
              <p:cNvPr id="16" name="Trapezoid 15"/>
              <p:cNvSpPr/>
              <p:nvPr/>
            </p:nvSpPr>
            <p:spPr bwMode="auto">
              <a:xfrm rot="16200000">
                <a:off x="4631021" y="4311739"/>
                <a:ext cx="480064" cy="192024"/>
              </a:xfrm>
              <a:prstGeom prst="trapezoid">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kumimoji="1" lang="en-US" sz="2400" smtClean="0">
                  <a:solidFill>
                    <a:srgbClr val="003366"/>
                  </a:solidFill>
                </a:endParaRPr>
              </a:p>
            </p:txBody>
          </p:sp>
          <p:sp>
            <p:nvSpPr>
              <p:cNvPr id="17" name="Rectangle 16"/>
              <p:cNvSpPr/>
              <p:nvPr/>
            </p:nvSpPr>
            <p:spPr bwMode="auto">
              <a:xfrm>
                <a:off x="8577135" y="3610848"/>
                <a:ext cx="345644" cy="161301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kumimoji="1" lang="en-US" sz="2400" smtClean="0">
                  <a:solidFill>
                    <a:srgbClr val="003366"/>
                  </a:solidFill>
                </a:endParaRPr>
              </a:p>
            </p:txBody>
          </p:sp>
          <p:cxnSp>
            <p:nvCxnSpPr>
              <p:cNvPr id="18" name="Straight Connector 17"/>
              <p:cNvCxnSpPr>
                <a:endCxn id="17" idx="0"/>
              </p:cNvCxnSpPr>
              <p:nvPr/>
            </p:nvCxnSpPr>
            <p:spPr bwMode="auto">
              <a:xfrm>
                <a:off x="4755836" y="3610848"/>
                <a:ext cx="3994121"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9" name="Straight Connector 18"/>
              <p:cNvCxnSpPr>
                <a:endCxn id="17" idx="2"/>
              </p:cNvCxnSpPr>
              <p:nvPr/>
            </p:nvCxnSpPr>
            <p:spPr bwMode="auto">
              <a:xfrm>
                <a:off x="4794241" y="5223858"/>
                <a:ext cx="3955716"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grpSp>
            <p:nvGrpSpPr>
              <p:cNvPr id="20" name="Group 83"/>
              <p:cNvGrpSpPr/>
              <p:nvPr/>
            </p:nvGrpSpPr>
            <p:grpSpPr>
              <a:xfrm>
                <a:off x="4621419" y="4260508"/>
                <a:ext cx="1929903" cy="293661"/>
                <a:chOff x="1997061" y="2556373"/>
                <a:chExt cx="1929903" cy="293661"/>
              </a:xfrm>
            </p:grpSpPr>
            <p:sp>
              <p:nvSpPr>
                <p:cNvPr id="21" name="Freeform 20"/>
                <p:cNvSpPr/>
                <p:nvPr/>
              </p:nvSpPr>
              <p:spPr bwMode="auto">
                <a:xfrm>
                  <a:off x="1997061" y="2703693"/>
                  <a:ext cx="1929903" cy="146341"/>
                </a:xfrm>
                <a:custGeom>
                  <a:avLst/>
                  <a:gdLst>
                    <a:gd name="connsiteX0" fmla="*/ 0 w 1953491"/>
                    <a:gd name="connsiteY0" fmla="*/ 72737 h 171474"/>
                    <a:gd name="connsiteX1" fmla="*/ 124691 w 1953491"/>
                    <a:gd name="connsiteY1" fmla="*/ 62346 h 171474"/>
                    <a:gd name="connsiteX2" fmla="*/ 166255 w 1953491"/>
                    <a:gd name="connsiteY2" fmla="*/ 72737 h 171474"/>
                    <a:gd name="connsiteX3" fmla="*/ 249382 w 1953491"/>
                    <a:gd name="connsiteY3" fmla="*/ 93519 h 171474"/>
                    <a:gd name="connsiteX4" fmla="*/ 280555 w 1953491"/>
                    <a:gd name="connsiteY4" fmla="*/ 114300 h 171474"/>
                    <a:gd name="connsiteX5" fmla="*/ 394855 w 1953491"/>
                    <a:gd name="connsiteY5" fmla="*/ 135082 h 171474"/>
                    <a:gd name="connsiteX6" fmla="*/ 426028 w 1953491"/>
                    <a:gd name="connsiteY6" fmla="*/ 145473 h 171474"/>
                    <a:gd name="connsiteX7" fmla="*/ 945573 w 1953491"/>
                    <a:gd name="connsiteY7" fmla="*/ 145473 h 171474"/>
                    <a:gd name="connsiteX8" fmla="*/ 1153391 w 1953491"/>
                    <a:gd name="connsiteY8" fmla="*/ 114300 h 171474"/>
                    <a:gd name="connsiteX9" fmla="*/ 1226128 w 1953491"/>
                    <a:gd name="connsiteY9" fmla="*/ 103910 h 171474"/>
                    <a:gd name="connsiteX10" fmla="*/ 1517073 w 1953491"/>
                    <a:gd name="connsiteY10" fmla="*/ 83128 h 171474"/>
                    <a:gd name="connsiteX11" fmla="*/ 1631373 w 1953491"/>
                    <a:gd name="connsiteY11" fmla="*/ 62346 h 171474"/>
                    <a:gd name="connsiteX12" fmla="*/ 1693719 w 1953491"/>
                    <a:gd name="connsiteY12" fmla="*/ 41564 h 171474"/>
                    <a:gd name="connsiteX13" fmla="*/ 1839191 w 1953491"/>
                    <a:gd name="connsiteY13" fmla="*/ 31173 h 171474"/>
                    <a:gd name="connsiteX14" fmla="*/ 1901537 w 1953491"/>
                    <a:gd name="connsiteY14" fmla="*/ 20782 h 171474"/>
                    <a:gd name="connsiteX15" fmla="*/ 1953491 w 1953491"/>
                    <a:gd name="connsiteY15" fmla="*/ 0 h 171474"/>
                    <a:gd name="connsiteX0" fmla="*/ 43570 w 1997061"/>
                    <a:gd name="connsiteY0" fmla="*/ 72737 h 171474"/>
                    <a:gd name="connsiteX1" fmla="*/ 20782 w 1997061"/>
                    <a:gd name="connsiteY1" fmla="*/ 67751 h 171474"/>
                    <a:gd name="connsiteX2" fmla="*/ 168261 w 1997061"/>
                    <a:gd name="connsiteY2" fmla="*/ 62346 h 171474"/>
                    <a:gd name="connsiteX3" fmla="*/ 209825 w 1997061"/>
                    <a:gd name="connsiteY3" fmla="*/ 72737 h 171474"/>
                    <a:gd name="connsiteX4" fmla="*/ 292952 w 1997061"/>
                    <a:gd name="connsiteY4" fmla="*/ 93519 h 171474"/>
                    <a:gd name="connsiteX5" fmla="*/ 324125 w 1997061"/>
                    <a:gd name="connsiteY5" fmla="*/ 114300 h 171474"/>
                    <a:gd name="connsiteX6" fmla="*/ 438425 w 1997061"/>
                    <a:gd name="connsiteY6" fmla="*/ 135082 h 171474"/>
                    <a:gd name="connsiteX7" fmla="*/ 469598 w 1997061"/>
                    <a:gd name="connsiteY7" fmla="*/ 145473 h 171474"/>
                    <a:gd name="connsiteX8" fmla="*/ 989143 w 1997061"/>
                    <a:gd name="connsiteY8" fmla="*/ 145473 h 171474"/>
                    <a:gd name="connsiteX9" fmla="*/ 1196961 w 1997061"/>
                    <a:gd name="connsiteY9" fmla="*/ 114300 h 171474"/>
                    <a:gd name="connsiteX10" fmla="*/ 1269698 w 1997061"/>
                    <a:gd name="connsiteY10" fmla="*/ 103910 h 171474"/>
                    <a:gd name="connsiteX11" fmla="*/ 1560643 w 1997061"/>
                    <a:gd name="connsiteY11" fmla="*/ 83128 h 171474"/>
                    <a:gd name="connsiteX12" fmla="*/ 1674943 w 1997061"/>
                    <a:gd name="connsiteY12" fmla="*/ 62346 h 171474"/>
                    <a:gd name="connsiteX13" fmla="*/ 1737289 w 1997061"/>
                    <a:gd name="connsiteY13" fmla="*/ 41564 h 171474"/>
                    <a:gd name="connsiteX14" fmla="*/ 1882761 w 1997061"/>
                    <a:gd name="connsiteY14" fmla="*/ 31173 h 171474"/>
                    <a:gd name="connsiteX15" fmla="*/ 1945107 w 1997061"/>
                    <a:gd name="connsiteY15" fmla="*/ 20782 h 171474"/>
                    <a:gd name="connsiteX16" fmla="*/ 1997061 w 1997061"/>
                    <a:gd name="connsiteY16" fmla="*/ 0 h 171474"/>
                    <a:gd name="connsiteX0" fmla="*/ 3798 w 1957289"/>
                    <a:gd name="connsiteY0" fmla="*/ 72737 h 171474"/>
                    <a:gd name="connsiteX1" fmla="*/ 63987 w 1957289"/>
                    <a:gd name="connsiteY1" fmla="*/ 85737 h 171474"/>
                    <a:gd name="connsiteX2" fmla="*/ 128489 w 1957289"/>
                    <a:gd name="connsiteY2" fmla="*/ 62346 h 171474"/>
                    <a:gd name="connsiteX3" fmla="*/ 170053 w 1957289"/>
                    <a:gd name="connsiteY3" fmla="*/ 72737 h 171474"/>
                    <a:gd name="connsiteX4" fmla="*/ 253180 w 1957289"/>
                    <a:gd name="connsiteY4" fmla="*/ 93519 h 171474"/>
                    <a:gd name="connsiteX5" fmla="*/ 284353 w 1957289"/>
                    <a:gd name="connsiteY5" fmla="*/ 114300 h 171474"/>
                    <a:gd name="connsiteX6" fmla="*/ 398653 w 1957289"/>
                    <a:gd name="connsiteY6" fmla="*/ 135082 h 171474"/>
                    <a:gd name="connsiteX7" fmla="*/ 429826 w 1957289"/>
                    <a:gd name="connsiteY7" fmla="*/ 145473 h 171474"/>
                    <a:gd name="connsiteX8" fmla="*/ 949371 w 1957289"/>
                    <a:gd name="connsiteY8" fmla="*/ 145473 h 171474"/>
                    <a:gd name="connsiteX9" fmla="*/ 1157189 w 1957289"/>
                    <a:gd name="connsiteY9" fmla="*/ 114300 h 171474"/>
                    <a:gd name="connsiteX10" fmla="*/ 1229926 w 1957289"/>
                    <a:gd name="connsiteY10" fmla="*/ 103910 h 171474"/>
                    <a:gd name="connsiteX11" fmla="*/ 1520871 w 1957289"/>
                    <a:gd name="connsiteY11" fmla="*/ 83128 h 171474"/>
                    <a:gd name="connsiteX12" fmla="*/ 1635171 w 1957289"/>
                    <a:gd name="connsiteY12" fmla="*/ 62346 h 171474"/>
                    <a:gd name="connsiteX13" fmla="*/ 1697517 w 1957289"/>
                    <a:gd name="connsiteY13" fmla="*/ 41564 h 171474"/>
                    <a:gd name="connsiteX14" fmla="*/ 1842989 w 1957289"/>
                    <a:gd name="connsiteY14" fmla="*/ 31173 h 171474"/>
                    <a:gd name="connsiteX15" fmla="*/ 1905335 w 1957289"/>
                    <a:gd name="connsiteY15" fmla="*/ 20782 h 171474"/>
                    <a:gd name="connsiteX16" fmla="*/ 1957289 w 1957289"/>
                    <a:gd name="connsiteY16" fmla="*/ 0 h 171474"/>
                    <a:gd name="connsiteX0" fmla="*/ 10750 w 1904052"/>
                    <a:gd name="connsiteY0" fmla="*/ 831 h 197245"/>
                    <a:gd name="connsiteX1" fmla="*/ 10750 w 1904052"/>
                    <a:gd name="connsiteY1" fmla="*/ 111508 h 197245"/>
                    <a:gd name="connsiteX2" fmla="*/ 75252 w 1904052"/>
                    <a:gd name="connsiteY2" fmla="*/ 88117 h 197245"/>
                    <a:gd name="connsiteX3" fmla="*/ 116816 w 1904052"/>
                    <a:gd name="connsiteY3" fmla="*/ 98508 h 197245"/>
                    <a:gd name="connsiteX4" fmla="*/ 199943 w 1904052"/>
                    <a:gd name="connsiteY4" fmla="*/ 119290 h 197245"/>
                    <a:gd name="connsiteX5" fmla="*/ 231116 w 1904052"/>
                    <a:gd name="connsiteY5" fmla="*/ 140071 h 197245"/>
                    <a:gd name="connsiteX6" fmla="*/ 345416 w 1904052"/>
                    <a:gd name="connsiteY6" fmla="*/ 160853 h 197245"/>
                    <a:gd name="connsiteX7" fmla="*/ 376589 w 1904052"/>
                    <a:gd name="connsiteY7" fmla="*/ 171244 h 197245"/>
                    <a:gd name="connsiteX8" fmla="*/ 896134 w 1904052"/>
                    <a:gd name="connsiteY8" fmla="*/ 171244 h 197245"/>
                    <a:gd name="connsiteX9" fmla="*/ 1103952 w 1904052"/>
                    <a:gd name="connsiteY9" fmla="*/ 140071 h 197245"/>
                    <a:gd name="connsiteX10" fmla="*/ 1176689 w 1904052"/>
                    <a:gd name="connsiteY10" fmla="*/ 129681 h 197245"/>
                    <a:gd name="connsiteX11" fmla="*/ 1467634 w 1904052"/>
                    <a:gd name="connsiteY11" fmla="*/ 108899 h 197245"/>
                    <a:gd name="connsiteX12" fmla="*/ 1581934 w 1904052"/>
                    <a:gd name="connsiteY12" fmla="*/ 88117 h 197245"/>
                    <a:gd name="connsiteX13" fmla="*/ 1644280 w 1904052"/>
                    <a:gd name="connsiteY13" fmla="*/ 67335 h 197245"/>
                    <a:gd name="connsiteX14" fmla="*/ 1789752 w 1904052"/>
                    <a:gd name="connsiteY14" fmla="*/ 56944 h 197245"/>
                    <a:gd name="connsiteX15" fmla="*/ 1852098 w 1904052"/>
                    <a:gd name="connsiteY15" fmla="*/ 46553 h 197245"/>
                    <a:gd name="connsiteX16" fmla="*/ 1904052 w 1904052"/>
                    <a:gd name="connsiteY16" fmla="*/ 25771 h 197245"/>
                    <a:gd name="connsiteX0" fmla="*/ 47351 w 1940653"/>
                    <a:gd name="connsiteY0" fmla="*/ 831 h 197245"/>
                    <a:gd name="connsiteX1" fmla="*/ 10750 w 1940653"/>
                    <a:gd name="connsiteY1" fmla="*/ 111509 h 197245"/>
                    <a:gd name="connsiteX2" fmla="*/ 111853 w 1940653"/>
                    <a:gd name="connsiteY2" fmla="*/ 88117 h 197245"/>
                    <a:gd name="connsiteX3" fmla="*/ 153417 w 1940653"/>
                    <a:gd name="connsiteY3" fmla="*/ 98508 h 197245"/>
                    <a:gd name="connsiteX4" fmla="*/ 236544 w 1940653"/>
                    <a:gd name="connsiteY4" fmla="*/ 119290 h 197245"/>
                    <a:gd name="connsiteX5" fmla="*/ 267717 w 1940653"/>
                    <a:gd name="connsiteY5" fmla="*/ 140071 h 197245"/>
                    <a:gd name="connsiteX6" fmla="*/ 382017 w 1940653"/>
                    <a:gd name="connsiteY6" fmla="*/ 160853 h 197245"/>
                    <a:gd name="connsiteX7" fmla="*/ 413190 w 1940653"/>
                    <a:gd name="connsiteY7" fmla="*/ 171244 h 197245"/>
                    <a:gd name="connsiteX8" fmla="*/ 932735 w 1940653"/>
                    <a:gd name="connsiteY8" fmla="*/ 171244 h 197245"/>
                    <a:gd name="connsiteX9" fmla="*/ 1140553 w 1940653"/>
                    <a:gd name="connsiteY9" fmla="*/ 140071 h 197245"/>
                    <a:gd name="connsiteX10" fmla="*/ 1213290 w 1940653"/>
                    <a:gd name="connsiteY10" fmla="*/ 129681 h 197245"/>
                    <a:gd name="connsiteX11" fmla="*/ 1504235 w 1940653"/>
                    <a:gd name="connsiteY11" fmla="*/ 108899 h 197245"/>
                    <a:gd name="connsiteX12" fmla="*/ 1618535 w 1940653"/>
                    <a:gd name="connsiteY12" fmla="*/ 88117 h 197245"/>
                    <a:gd name="connsiteX13" fmla="*/ 1680881 w 1940653"/>
                    <a:gd name="connsiteY13" fmla="*/ 67335 h 197245"/>
                    <a:gd name="connsiteX14" fmla="*/ 1826353 w 1940653"/>
                    <a:gd name="connsiteY14" fmla="*/ 56944 h 197245"/>
                    <a:gd name="connsiteX15" fmla="*/ 1888699 w 1940653"/>
                    <a:gd name="connsiteY15" fmla="*/ 46553 h 197245"/>
                    <a:gd name="connsiteX16" fmla="*/ 1940653 w 1940653"/>
                    <a:gd name="connsiteY16" fmla="*/ 25771 h 197245"/>
                    <a:gd name="connsiteX0" fmla="*/ 55243 w 1948545"/>
                    <a:gd name="connsiteY0" fmla="*/ 19277 h 215691"/>
                    <a:gd name="connsiteX1" fmla="*/ 7892 w 1948545"/>
                    <a:gd name="connsiteY1" fmla="*/ 18446 h 215691"/>
                    <a:gd name="connsiteX2" fmla="*/ 18642 w 1948545"/>
                    <a:gd name="connsiteY2" fmla="*/ 129955 h 215691"/>
                    <a:gd name="connsiteX3" fmla="*/ 119745 w 1948545"/>
                    <a:gd name="connsiteY3" fmla="*/ 106563 h 215691"/>
                    <a:gd name="connsiteX4" fmla="*/ 161309 w 1948545"/>
                    <a:gd name="connsiteY4" fmla="*/ 116954 h 215691"/>
                    <a:gd name="connsiteX5" fmla="*/ 244436 w 1948545"/>
                    <a:gd name="connsiteY5" fmla="*/ 137736 h 215691"/>
                    <a:gd name="connsiteX6" fmla="*/ 275609 w 1948545"/>
                    <a:gd name="connsiteY6" fmla="*/ 158517 h 215691"/>
                    <a:gd name="connsiteX7" fmla="*/ 389909 w 1948545"/>
                    <a:gd name="connsiteY7" fmla="*/ 179299 h 215691"/>
                    <a:gd name="connsiteX8" fmla="*/ 421082 w 1948545"/>
                    <a:gd name="connsiteY8" fmla="*/ 189690 h 215691"/>
                    <a:gd name="connsiteX9" fmla="*/ 940627 w 1948545"/>
                    <a:gd name="connsiteY9" fmla="*/ 189690 h 215691"/>
                    <a:gd name="connsiteX10" fmla="*/ 1148445 w 1948545"/>
                    <a:gd name="connsiteY10" fmla="*/ 158517 h 215691"/>
                    <a:gd name="connsiteX11" fmla="*/ 1221182 w 1948545"/>
                    <a:gd name="connsiteY11" fmla="*/ 148127 h 215691"/>
                    <a:gd name="connsiteX12" fmla="*/ 1512127 w 1948545"/>
                    <a:gd name="connsiteY12" fmla="*/ 127345 h 215691"/>
                    <a:gd name="connsiteX13" fmla="*/ 1626427 w 1948545"/>
                    <a:gd name="connsiteY13" fmla="*/ 106563 h 215691"/>
                    <a:gd name="connsiteX14" fmla="*/ 1688773 w 1948545"/>
                    <a:gd name="connsiteY14" fmla="*/ 85781 h 215691"/>
                    <a:gd name="connsiteX15" fmla="*/ 1834245 w 1948545"/>
                    <a:gd name="connsiteY15" fmla="*/ 75390 h 215691"/>
                    <a:gd name="connsiteX16" fmla="*/ 1896591 w 1948545"/>
                    <a:gd name="connsiteY16" fmla="*/ 64999 h 215691"/>
                    <a:gd name="connsiteX17" fmla="*/ 1948545 w 1948545"/>
                    <a:gd name="connsiteY17" fmla="*/ 44217 h 215691"/>
                    <a:gd name="connsiteX0" fmla="*/ 47351 w 1940653"/>
                    <a:gd name="connsiteY0" fmla="*/ 0 h 196414"/>
                    <a:gd name="connsiteX1" fmla="*/ 10750 w 1940653"/>
                    <a:gd name="connsiteY1" fmla="*/ 110678 h 196414"/>
                    <a:gd name="connsiteX2" fmla="*/ 111853 w 1940653"/>
                    <a:gd name="connsiteY2" fmla="*/ 87286 h 196414"/>
                    <a:gd name="connsiteX3" fmla="*/ 153417 w 1940653"/>
                    <a:gd name="connsiteY3" fmla="*/ 97677 h 196414"/>
                    <a:gd name="connsiteX4" fmla="*/ 236544 w 1940653"/>
                    <a:gd name="connsiteY4" fmla="*/ 118459 h 196414"/>
                    <a:gd name="connsiteX5" fmla="*/ 267717 w 1940653"/>
                    <a:gd name="connsiteY5" fmla="*/ 139240 h 196414"/>
                    <a:gd name="connsiteX6" fmla="*/ 382017 w 1940653"/>
                    <a:gd name="connsiteY6" fmla="*/ 160022 h 196414"/>
                    <a:gd name="connsiteX7" fmla="*/ 413190 w 1940653"/>
                    <a:gd name="connsiteY7" fmla="*/ 170413 h 196414"/>
                    <a:gd name="connsiteX8" fmla="*/ 932735 w 1940653"/>
                    <a:gd name="connsiteY8" fmla="*/ 170413 h 196414"/>
                    <a:gd name="connsiteX9" fmla="*/ 1140553 w 1940653"/>
                    <a:gd name="connsiteY9" fmla="*/ 139240 h 196414"/>
                    <a:gd name="connsiteX10" fmla="*/ 1213290 w 1940653"/>
                    <a:gd name="connsiteY10" fmla="*/ 128850 h 196414"/>
                    <a:gd name="connsiteX11" fmla="*/ 1504235 w 1940653"/>
                    <a:gd name="connsiteY11" fmla="*/ 108068 h 196414"/>
                    <a:gd name="connsiteX12" fmla="*/ 1618535 w 1940653"/>
                    <a:gd name="connsiteY12" fmla="*/ 87286 h 196414"/>
                    <a:gd name="connsiteX13" fmla="*/ 1680881 w 1940653"/>
                    <a:gd name="connsiteY13" fmla="*/ 66504 h 196414"/>
                    <a:gd name="connsiteX14" fmla="*/ 1826353 w 1940653"/>
                    <a:gd name="connsiteY14" fmla="*/ 56113 h 196414"/>
                    <a:gd name="connsiteX15" fmla="*/ 1888699 w 1940653"/>
                    <a:gd name="connsiteY15" fmla="*/ 45722 h 196414"/>
                    <a:gd name="connsiteX16" fmla="*/ 1940653 w 1940653"/>
                    <a:gd name="connsiteY16" fmla="*/ 24940 h 196414"/>
                    <a:gd name="connsiteX0" fmla="*/ 36601 w 1929903"/>
                    <a:gd name="connsiteY0" fmla="*/ 0 h 196414"/>
                    <a:gd name="connsiteX1" fmla="*/ 0 w 1929903"/>
                    <a:gd name="connsiteY1" fmla="*/ 110678 h 196414"/>
                    <a:gd name="connsiteX2" fmla="*/ 101103 w 1929903"/>
                    <a:gd name="connsiteY2" fmla="*/ 8728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24940 h 196414"/>
                    <a:gd name="connsiteX0" fmla="*/ 36601 w 1929903"/>
                    <a:gd name="connsiteY0" fmla="*/ 0 h 196414"/>
                    <a:gd name="connsiteX1" fmla="*/ 0 w 1929903"/>
                    <a:gd name="connsiteY1" fmla="*/ 0 h 196414"/>
                    <a:gd name="connsiteX2" fmla="*/ 0 w 1929903"/>
                    <a:gd name="connsiteY2" fmla="*/ 110678 h 196414"/>
                    <a:gd name="connsiteX3" fmla="*/ 101103 w 1929903"/>
                    <a:gd name="connsiteY3" fmla="*/ 87286 h 196414"/>
                    <a:gd name="connsiteX4" fmla="*/ 142667 w 1929903"/>
                    <a:gd name="connsiteY4" fmla="*/ 97677 h 196414"/>
                    <a:gd name="connsiteX5" fmla="*/ 225794 w 1929903"/>
                    <a:gd name="connsiteY5" fmla="*/ 118459 h 196414"/>
                    <a:gd name="connsiteX6" fmla="*/ 256967 w 1929903"/>
                    <a:gd name="connsiteY6" fmla="*/ 139240 h 196414"/>
                    <a:gd name="connsiteX7" fmla="*/ 371267 w 1929903"/>
                    <a:gd name="connsiteY7" fmla="*/ 160022 h 196414"/>
                    <a:gd name="connsiteX8" fmla="*/ 402440 w 1929903"/>
                    <a:gd name="connsiteY8" fmla="*/ 170413 h 196414"/>
                    <a:gd name="connsiteX9" fmla="*/ 921985 w 1929903"/>
                    <a:gd name="connsiteY9" fmla="*/ 170413 h 196414"/>
                    <a:gd name="connsiteX10" fmla="*/ 1129803 w 1929903"/>
                    <a:gd name="connsiteY10" fmla="*/ 139240 h 196414"/>
                    <a:gd name="connsiteX11" fmla="*/ 1202540 w 1929903"/>
                    <a:gd name="connsiteY11" fmla="*/ 128850 h 196414"/>
                    <a:gd name="connsiteX12" fmla="*/ 1493485 w 1929903"/>
                    <a:gd name="connsiteY12" fmla="*/ 108068 h 196414"/>
                    <a:gd name="connsiteX13" fmla="*/ 1607785 w 1929903"/>
                    <a:gd name="connsiteY13" fmla="*/ 87286 h 196414"/>
                    <a:gd name="connsiteX14" fmla="*/ 1670131 w 1929903"/>
                    <a:gd name="connsiteY14" fmla="*/ 66504 h 196414"/>
                    <a:gd name="connsiteX15" fmla="*/ 1815603 w 1929903"/>
                    <a:gd name="connsiteY15" fmla="*/ 56113 h 196414"/>
                    <a:gd name="connsiteX16" fmla="*/ 1877949 w 1929903"/>
                    <a:gd name="connsiteY16" fmla="*/ 45722 h 196414"/>
                    <a:gd name="connsiteX17" fmla="*/ 1929903 w 1929903"/>
                    <a:gd name="connsiteY17" fmla="*/ 24940 h 196414"/>
                    <a:gd name="connsiteX0" fmla="*/ 36601 w 1929903"/>
                    <a:gd name="connsiteY0" fmla="*/ 0 h 196414"/>
                    <a:gd name="connsiteX1" fmla="*/ 0 w 1929903"/>
                    <a:gd name="connsiteY1" fmla="*/ 110678 h 196414"/>
                    <a:gd name="connsiteX2" fmla="*/ 101103 w 1929903"/>
                    <a:gd name="connsiteY2" fmla="*/ 8728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24940 h 196414"/>
                    <a:gd name="connsiteX0" fmla="*/ 0 w 1929903"/>
                    <a:gd name="connsiteY0" fmla="*/ 0 h 196414"/>
                    <a:gd name="connsiteX1" fmla="*/ 0 w 1929903"/>
                    <a:gd name="connsiteY1" fmla="*/ 110678 h 196414"/>
                    <a:gd name="connsiteX2" fmla="*/ 101103 w 1929903"/>
                    <a:gd name="connsiteY2" fmla="*/ 8728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24940 h 196414"/>
                    <a:gd name="connsiteX0" fmla="*/ 0 w 1929903"/>
                    <a:gd name="connsiteY0" fmla="*/ 0 h 196414"/>
                    <a:gd name="connsiteX1" fmla="*/ 0 w 1929903"/>
                    <a:gd name="connsiteY1" fmla="*/ 110678 h 196414"/>
                    <a:gd name="connsiteX2" fmla="*/ 101103 w 1929903"/>
                    <a:gd name="connsiteY2" fmla="*/ 8728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76810 h 196414"/>
                    <a:gd name="connsiteX2" fmla="*/ 101103 w 1929903"/>
                    <a:gd name="connsiteY2" fmla="*/ 8728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67883 h 196414"/>
                    <a:gd name="connsiteX2" fmla="*/ 101103 w 1929903"/>
                    <a:gd name="connsiteY2" fmla="*/ 8728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67883 h 196414"/>
                    <a:gd name="connsiteX2" fmla="*/ 101103 w 1929903"/>
                    <a:gd name="connsiteY2" fmla="*/ 8728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01103 w 1929903"/>
                    <a:gd name="connsiteY2" fmla="*/ 8728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4417 w 1929903"/>
                    <a:gd name="connsiteY2" fmla="*/ 3401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4417 w 1929903"/>
                    <a:gd name="connsiteY2" fmla="*/ 34016 h 196414"/>
                    <a:gd name="connsiteX3" fmla="*/ 232234 w 1929903"/>
                    <a:gd name="connsiteY3" fmla="*/ 67883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4417 w 1929903"/>
                    <a:gd name="connsiteY2" fmla="*/ 34016 h 196414"/>
                    <a:gd name="connsiteX3" fmla="*/ 193829 w 1929903"/>
                    <a:gd name="connsiteY3" fmla="*/ 34016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4417 w 1929903"/>
                    <a:gd name="connsiteY2" fmla="*/ 34016 h 196414"/>
                    <a:gd name="connsiteX3" fmla="*/ 232234 w 1929903"/>
                    <a:gd name="connsiteY3" fmla="*/ 67883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4417 w 1929903"/>
                    <a:gd name="connsiteY2" fmla="*/ 34016 h 196414"/>
                    <a:gd name="connsiteX3" fmla="*/ 193829 w 1929903"/>
                    <a:gd name="connsiteY3" fmla="*/ 67883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4417 w 1929903"/>
                    <a:gd name="connsiteY2" fmla="*/ 34016 h 196414"/>
                    <a:gd name="connsiteX3" fmla="*/ 193829 w 1929903"/>
                    <a:gd name="connsiteY3" fmla="*/ 67883 h 196414"/>
                    <a:gd name="connsiteX4" fmla="*/ 232234 w 1929903"/>
                    <a:gd name="connsiteY4" fmla="*/ 67883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4417 w 1929903"/>
                    <a:gd name="connsiteY2" fmla="*/ 34016 h 196414"/>
                    <a:gd name="connsiteX3" fmla="*/ 232234 w 1929903"/>
                    <a:gd name="connsiteY3" fmla="*/ 67883 h 196414"/>
                    <a:gd name="connsiteX4" fmla="*/ 232234 w 1929903"/>
                    <a:gd name="connsiteY4" fmla="*/ 67883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2512 w 1929903"/>
                    <a:gd name="connsiteY2" fmla="*/ 45446 h 196414"/>
                    <a:gd name="connsiteX3" fmla="*/ 232234 w 1929903"/>
                    <a:gd name="connsiteY3" fmla="*/ 67883 h 196414"/>
                    <a:gd name="connsiteX4" fmla="*/ 232234 w 1929903"/>
                    <a:gd name="connsiteY4" fmla="*/ 67883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2512 w 1929903"/>
                    <a:gd name="connsiteY2" fmla="*/ 45446 h 196414"/>
                    <a:gd name="connsiteX3" fmla="*/ 232234 w 1929903"/>
                    <a:gd name="connsiteY3" fmla="*/ 67883 h 196414"/>
                    <a:gd name="connsiteX4" fmla="*/ 207469 w 1929903"/>
                    <a:gd name="connsiteY4" fmla="*/ 65978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2512 w 1929903"/>
                    <a:gd name="connsiteY2" fmla="*/ 45446 h 196414"/>
                    <a:gd name="connsiteX3" fmla="*/ 232234 w 1929903"/>
                    <a:gd name="connsiteY3" fmla="*/ 67883 h 196414"/>
                    <a:gd name="connsiteX4" fmla="*/ 207469 w 1929903"/>
                    <a:gd name="connsiteY4" fmla="*/ 65978 h 196414"/>
                    <a:gd name="connsiteX5" fmla="*/ 277922 w 1929903"/>
                    <a:gd name="connsiteY5" fmla="*/ 8209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2512 w 1929903"/>
                    <a:gd name="connsiteY2" fmla="*/ 45446 h 196414"/>
                    <a:gd name="connsiteX3" fmla="*/ 232234 w 1929903"/>
                    <a:gd name="connsiteY3" fmla="*/ 67883 h 196414"/>
                    <a:gd name="connsiteX4" fmla="*/ 207469 w 1929903"/>
                    <a:gd name="connsiteY4" fmla="*/ 65978 h 196414"/>
                    <a:gd name="connsiteX5" fmla="*/ 277922 w 1929903"/>
                    <a:gd name="connsiteY5" fmla="*/ 82090 h 196414"/>
                    <a:gd name="connsiteX6" fmla="*/ 344597 w 1929903"/>
                    <a:gd name="connsiteY6" fmla="*/ 142877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2512 w 1929903"/>
                    <a:gd name="connsiteY2" fmla="*/ 45446 h 196414"/>
                    <a:gd name="connsiteX3" fmla="*/ 232234 w 1929903"/>
                    <a:gd name="connsiteY3" fmla="*/ 67883 h 196414"/>
                    <a:gd name="connsiteX4" fmla="*/ 207469 w 1929903"/>
                    <a:gd name="connsiteY4" fmla="*/ 65978 h 196414"/>
                    <a:gd name="connsiteX5" fmla="*/ 276017 w 1929903"/>
                    <a:gd name="connsiteY5" fmla="*/ 101140 h 196414"/>
                    <a:gd name="connsiteX6" fmla="*/ 344597 w 1929903"/>
                    <a:gd name="connsiteY6" fmla="*/ 142877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74427"/>
                    <a:gd name="connsiteX1" fmla="*/ 0 w 1929903"/>
                    <a:gd name="connsiteY1" fmla="*/ 34016 h 174427"/>
                    <a:gd name="connsiteX2" fmla="*/ 132512 w 1929903"/>
                    <a:gd name="connsiteY2" fmla="*/ 45446 h 174427"/>
                    <a:gd name="connsiteX3" fmla="*/ 232234 w 1929903"/>
                    <a:gd name="connsiteY3" fmla="*/ 67883 h 174427"/>
                    <a:gd name="connsiteX4" fmla="*/ 207469 w 1929903"/>
                    <a:gd name="connsiteY4" fmla="*/ 65978 h 174427"/>
                    <a:gd name="connsiteX5" fmla="*/ 276017 w 1929903"/>
                    <a:gd name="connsiteY5" fmla="*/ 101140 h 174427"/>
                    <a:gd name="connsiteX6" fmla="*/ 344597 w 1929903"/>
                    <a:gd name="connsiteY6" fmla="*/ 142877 h 174427"/>
                    <a:gd name="connsiteX7" fmla="*/ 410060 w 1929903"/>
                    <a:gd name="connsiteY7" fmla="*/ 134218 h 174427"/>
                    <a:gd name="connsiteX8" fmla="*/ 921985 w 1929903"/>
                    <a:gd name="connsiteY8" fmla="*/ 170413 h 174427"/>
                    <a:gd name="connsiteX9" fmla="*/ 1129803 w 1929903"/>
                    <a:gd name="connsiteY9" fmla="*/ 139240 h 174427"/>
                    <a:gd name="connsiteX10" fmla="*/ 1202540 w 1929903"/>
                    <a:gd name="connsiteY10" fmla="*/ 128850 h 174427"/>
                    <a:gd name="connsiteX11" fmla="*/ 1493485 w 1929903"/>
                    <a:gd name="connsiteY11" fmla="*/ 108068 h 174427"/>
                    <a:gd name="connsiteX12" fmla="*/ 1607785 w 1929903"/>
                    <a:gd name="connsiteY12" fmla="*/ 87286 h 174427"/>
                    <a:gd name="connsiteX13" fmla="*/ 1670131 w 1929903"/>
                    <a:gd name="connsiteY13" fmla="*/ 66504 h 174427"/>
                    <a:gd name="connsiteX14" fmla="*/ 1815603 w 1929903"/>
                    <a:gd name="connsiteY14" fmla="*/ 56113 h 174427"/>
                    <a:gd name="connsiteX15" fmla="*/ 1877949 w 1929903"/>
                    <a:gd name="connsiteY15" fmla="*/ 45722 h 174427"/>
                    <a:gd name="connsiteX16" fmla="*/ 1929903 w 1929903"/>
                    <a:gd name="connsiteY16" fmla="*/ 0 h 174427"/>
                    <a:gd name="connsiteX0" fmla="*/ 0 w 1929903"/>
                    <a:gd name="connsiteY0" fmla="*/ 0 h 174427"/>
                    <a:gd name="connsiteX1" fmla="*/ 0 w 1929903"/>
                    <a:gd name="connsiteY1" fmla="*/ 34016 h 174427"/>
                    <a:gd name="connsiteX2" fmla="*/ 132512 w 1929903"/>
                    <a:gd name="connsiteY2" fmla="*/ 45446 h 174427"/>
                    <a:gd name="connsiteX3" fmla="*/ 232234 w 1929903"/>
                    <a:gd name="connsiteY3" fmla="*/ 67883 h 174427"/>
                    <a:gd name="connsiteX4" fmla="*/ 207469 w 1929903"/>
                    <a:gd name="connsiteY4" fmla="*/ 65978 h 174427"/>
                    <a:gd name="connsiteX5" fmla="*/ 276017 w 1929903"/>
                    <a:gd name="connsiteY5" fmla="*/ 101140 h 174427"/>
                    <a:gd name="connsiteX6" fmla="*/ 344597 w 1929903"/>
                    <a:gd name="connsiteY6" fmla="*/ 142877 h 174427"/>
                    <a:gd name="connsiteX7" fmla="*/ 490070 w 1929903"/>
                    <a:gd name="connsiteY7" fmla="*/ 134218 h 174427"/>
                    <a:gd name="connsiteX8" fmla="*/ 921985 w 1929903"/>
                    <a:gd name="connsiteY8" fmla="*/ 170413 h 174427"/>
                    <a:gd name="connsiteX9" fmla="*/ 1129803 w 1929903"/>
                    <a:gd name="connsiteY9" fmla="*/ 139240 h 174427"/>
                    <a:gd name="connsiteX10" fmla="*/ 1202540 w 1929903"/>
                    <a:gd name="connsiteY10" fmla="*/ 128850 h 174427"/>
                    <a:gd name="connsiteX11" fmla="*/ 1493485 w 1929903"/>
                    <a:gd name="connsiteY11" fmla="*/ 108068 h 174427"/>
                    <a:gd name="connsiteX12" fmla="*/ 1607785 w 1929903"/>
                    <a:gd name="connsiteY12" fmla="*/ 87286 h 174427"/>
                    <a:gd name="connsiteX13" fmla="*/ 1670131 w 1929903"/>
                    <a:gd name="connsiteY13" fmla="*/ 66504 h 174427"/>
                    <a:gd name="connsiteX14" fmla="*/ 1815603 w 1929903"/>
                    <a:gd name="connsiteY14" fmla="*/ 56113 h 174427"/>
                    <a:gd name="connsiteX15" fmla="*/ 1877949 w 1929903"/>
                    <a:gd name="connsiteY15" fmla="*/ 45722 h 174427"/>
                    <a:gd name="connsiteX16" fmla="*/ 1929903 w 1929903"/>
                    <a:gd name="connsiteY16" fmla="*/ 0 h 174427"/>
                    <a:gd name="connsiteX0" fmla="*/ 0 w 1929903"/>
                    <a:gd name="connsiteY0" fmla="*/ 0 h 174427"/>
                    <a:gd name="connsiteX1" fmla="*/ 0 w 1929903"/>
                    <a:gd name="connsiteY1" fmla="*/ 34016 h 174427"/>
                    <a:gd name="connsiteX2" fmla="*/ 132512 w 1929903"/>
                    <a:gd name="connsiteY2" fmla="*/ 45446 h 174427"/>
                    <a:gd name="connsiteX3" fmla="*/ 232234 w 1929903"/>
                    <a:gd name="connsiteY3" fmla="*/ 67883 h 174427"/>
                    <a:gd name="connsiteX4" fmla="*/ 207469 w 1929903"/>
                    <a:gd name="connsiteY4" fmla="*/ 65978 h 174427"/>
                    <a:gd name="connsiteX5" fmla="*/ 276017 w 1929903"/>
                    <a:gd name="connsiteY5" fmla="*/ 101140 h 174427"/>
                    <a:gd name="connsiteX6" fmla="*/ 344597 w 1929903"/>
                    <a:gd name="connsiteY6" fmla="*/ 142877 h 174427"/>
                    <a:gd name="connsiteX7" fmla="*/ 490070 w 1929903"/>
                    <a:gd name="connsiteY7" fmla="*/ 134218 h 174427"/>
                    <a:gd name="connsiteX8" fmla="*/ 921985 w 1929903"/>
                    <a:gd name="connsiteY8" fmla="*/ 170413 h 174427"/>
                    <a:gd name="connsiteX9" fmla="*/ 1129803 w 1929903"/>
                    <a:gd name="connsiteY9" fmla="*/ 139240 h 174427"/>
                    <a:gd name="connsiteX10" fmla="*/ 1202540 w 1929903"/>
                    <a:gd name="connsiteY10" fmla="*/ 128850 h 174427"/>
                    <a:gd name="connsiteX11" fmla="*/ 1493485 w 1929903"/>
                    <a:gd name="connsiteY11" fmla="*/ 108068 h 174427"/>
                    <a:gd name="connsiteX12" fmla="*/ 1607785 w 1929903"/>
                    <a:gd name="connsiteY12" fmla="*/ 87286 h 174427"/>
                    <a:gd name="connsiteX13" fmla="*/ 1670131 w 1929903"/>
                    <a:gd name="connsiteY13" fmla="*/ 66504 h 174427"/>
                    <a:gd name="connsiteX14" fmla="*/ 1815603 w 1929903"/>
                    <a:gd name="connsiteY14" fmla="*/ 56113 h 174427"/>
                    <a:gd name="connsiteX15" fmla="*/ 1877949 w 1929903"/>
                    <a:gd name="connsiteY15" fmla="*/ 45722 h 174427"/>
                    <a:gd name="connsiteX16" fmla="*/ 1929903 w 1929903"/>
                    <a:gd name="connsiteY16" fmla="*/ 0 h 174427"/>
                    <a:gd name="connsiteX0" fmla="*/ 0 w 1929903"/>
                    <a:gd name="connsiteY0" fmla="*/ 0 h 174427"/>
                    <a:gd name="connsiteX1" fmla="*/ 0 w 1929903"/>
                    <a:gd name="connsiteY1" fmla="*/ 34016 h 174427"/>
                    <a:gd name="connsiteX2" fmla="*/ 132512 w 1929903"/>
                    <a:gd name="connsiteY2" fmla="*/ 45446 h 174427"/>
                    <a:gd name="connsiteX3" fmla="*/ 232234 w 1929903"/>
                    <a:gd name="connsiteY3" fmla="*/ 67883 h 174427"/>
                    <a:gd name="connsiteX4" fmla="*/ 207469 w 1929903"/>
                    <a:gd name="connsiteY4" fmla="*/ 65978 h 174427"/>
                    <a:gd name="connsiteX5" fmla="*/ 276017 w 1929903"/>
                    <a:gd name="connsiteY5" fmla="*/ 101140 h 174427"/>
                    <a:gd name="connsiteX6" fmla="*/ 344597 w 1929903"/>
                    <a:gd name="connsiteY6" fmla="*/ 142877 h 174427"/>
                    <a:gd name="connsiteX7" fmla="*/ 490070 w 1929903"/>
                    <a:gd name="connsiteY7" fmla="*/ 134218 h 174427"/>
                    <a:gd name="connsiteX8" fmla="*/ 921985 w 1929903"/>
                    <a:gd name="connsiteY8" fmla="*/ 170413 h 174427"/>
                    <a:gd name="connsiteX9" fmla="*/ 1129803 w 1929903"/>
                    <a:gd name="connsiteY9" fmla="*/ 139240 h 174427"/>
                    <a:gd name="connsiteX10" fmla="*/ 1202540 w 1929903"/>
                    <a:gd name="connsiteY10" fmla="*/ 128850 h 174427"/>
                    <a:gd name="connsiteX11" fmla="*/ 1493485 w 1929903"/>
                    <a:gd name="connsiteY11" fmla="*/ 108068 h 174427"/>
                    <a:gd name="connsiteX12" fmla="*/ 1607785 w 1929903"/>
                    <a:gd name="connsiteY12" fmla="*/ 87286 h 174427"/>
                    <a:gd name="connsiteX13" fmla="*/ 1670131 w 1929903"/>
                    <a:gd name="connsiteY13" fmla="*/ 66504 h 174427"/>
                    <a:gd name="connsiteX14" fmla="*/ 1815603 w 1929903"/>
                    <a:gd name="connsiteY14" fmla="*/ 56113 h 174427"/>
                    <a:gd name="connsiteX15" fmla="*/ 1877949 w 1929903"/>
                    <a:gd name="connsiteY15" fmla="*/ 45722 h 174427"/>
                    <a:gd name="connsiteX16" fmla="*/ 1929903 w 1929903"/>
                    <a:gd name="connsiteY16" fmla="*/ 0 h 174427"/>
                    <a:gd name="connsiteX0" fmla="*/ 0 w 1929903"/>
                    <a:gd name="connsiteY0" fmla="*/ 0 h 174427"/>
                    <a:gd name="connsiteX1" fmla="*/ 0 w 1929903"/>
                    <a:gd name="connsiteY1" fmla="*/ 34016 h 174427"/>
                    <a:gd name="connsiteX2" fmla="*/ 132512 w 1929903"/>
                    <a:gd name="connsiteY2" fmla="*/ 45446 h 174427"/>
                    <a:gd name="connsiteX3" fmla="*/ 232234 w 1929903"/>
                    <a:gd name="connsiteY3" fmla="*/ 67883 h 174427"/>
                    <a:gd name="connsiteX4" fmla="*/ 207469 w 1929903"/>
                    <a:gd name="connsiteY4" fmla="*/ 65978 h 174427"/>
                    <a:gd name="connsiteX5" fmla="*/ 276017 w 1929903"/>
                    <a:gd name="connsiteY5" fmla="*/ 101140 h 174427"/>
                    <a:gd name="connsiteX6" fmla="*/ 344597 w 1929903"/>
                    <a:gd name="connsiteY6" fmla="*/ 142877 h 174427"/>
                    <a:gd name="connsiteX7" fmla="*/ 490070 w 1929903"/>
                    <a:gd name="connsiteY7" fmla="*/ 134218 h 174427"/>
                    <a:gd name="connsiteX8" fmla="*/ 921985 w 1929903"/>
                    <a:gd name="connsiteY8" fmla="*/ 170413 h 174427"/>
                    <a:gd name="connsiteX9" fmla="*/ 1129803 w 1929903"/>
                    <a:gd name="connsiteY9" fmla="*/ 139240 h 174427"/>
                    <a:gd name="connsiteX10" fmla="*/ 1202540 w 1929903"/>
                    <a:gd name="connsiteY10" fmla="*/ 128850 h 174427"/>
                    <a:gd name="connsiteX11" fmla="*/ 1493485 w 1929903"/>
                    <a:gd name="connsiteY11" fmla="*/ 108068 h 174427"/>
                    <a:gd name="connsiteX12" fmla="*/ 1607785 w 1929903"/>
                    <a:gd name="connsiteY12" fmla="*/ 87286 h 174427"/>
                    <a:gd name="connsiteX13" fmla="*/ 1670131 w 1929903"/>
                    <a:gd name="connsiteY13" fmla="*/ 66504 h 174427"/>
                    <a:gd name="connsiteX14" fmla="*/ 1815603 w 1929903"/>
                    <a:gd name="connsiteY14" fmla="*/ 56113 h 174427"/>
                    <a:gd name="connsiteX15" fmla="*/ 1877949 w 1929903"/>
                    <a:gd name="connsiteY15" fmla="*/ 45722 h 174427"/>
                    <a:gd name="connsiteX16" fmla="*/ 1929903 w 1929903"/>
                    <a:gd name="connsiteY16" fmla="*/ 0 h 174427"/>
                    <a:gd name="connsiteX0" fmla="*/ 0 w 1929903"/>
                    <a:gd name="connsiteY0" fmla="*/ 0 h 174427"/>
                    <a:gd name="connsiteX1" fmla="*/ 0 w 1929903"/>
                    <a:gd name="connsiteY1" fmla="*/ 34016 h 174427"/>
                    <a:gd name="connsiteX2" fmla="*/ 132512 w 1929903"/>
                    <a:gd name="connsiteY2" fmla="*/ 45446 h 174427"/>
                    <a:gd name="connsiteX3" fmla="*/ 232234 w 1929903"/>
                    <a:gd name="connsiteY3" fmla="*/ 67883 h 174427"/>
                    <a:gd name="connsiteX4" fmla="*/ 207469 w 1929903"/>
                    <a:gd name="connsiteY4" fmla="*/ 65978 h 174427"/>
                    <a:gd name="connsiteX5" fmla="*/ 276017 w 1929903"/>
                    <a:gd name="connsiteY5" fmla="*/ 101140 h 174427"/>
                    <a:gd name="connsiteX6" fmla="*/ 344597 w 1929903"/>
                    <a:gd name="connsiteY6" fmla="*/ 142877 h 174427"/>
                    <a:gd name="connsiteX7" fmla="*/ 490070 w 1929903"/>
                    <a:gd name="connsiteY7" fmla="*/ 134218 h 174427"/>
                    <a:gd name="connsiteX8" fmla="*/ 921985 w 1929903"/>
                    <a:gd name="connsiteY8" fmla="*/ 170413 h 174427"/>
                    <a:gd name="connsiteX9" fmla="*/ 1129803 w 1929903"/>
                    <a:gd name="connsiteY9" fmla="*/ 139240 h 174427"/>
                    <a:gd name="connsiteX10" fmla="*/ 1202540 w 1929903"/>
                    <a:gd name="connsiteY10" fmla="*/ 128850 h 174427"/>
                    <a:gd name="connsiteX11" fmla="*/ 1493485 w 1929903"/>
                    <a:gd name="connsiteY11" fmla="*/ 108068 h 174427"/>
                    <a:gd name="connsiteX12" fmla="*/ 1607785 w 1929903"/>
                    <a:gd name="connsiteY12" fmla="*/ 87286 h 174427"/>
                    <a:gd name="connsiteX13" fmla="*/ 1670131 w 1929903"/>
                    <a:gd name="connsiteY13" fmla="*/ 66504 h 174427"/>
                    <a:gd name="connsiteX14" fmla="*/ 1815603 w 1929903"/>
                    <a:gd name="connsiteY14" fmla="*/ 56113 h 174427"/>
                    <a:gd name="connsiteX15" fmla="*/ 1877949 w 1929903"/>
                    <a:gd name="connsiteY15" fmla="*/ 45722 h 174427"/>
                    <a:gd name="connsiteX16" fmla="*/ 1929903 w 1929903"/>
                    <a:gd name="connsiteY16" fmla="*/ 0 h 174427"/>
                    <a:gd name="connsiteX0" fmla="*/ 0 w 1929903"/>
                    <a:gd name="connsiteY0" fmla="*/ 0 h 157803"/>
                    <a:gd name="connsiteX1" fmla="*/ 0 w 1929903"/>
                    <a:gd name="connsiteY1" fmla="*/ 34016 h 157803"/>
                    <a:gd name="connsiteX2" fmla="*/ 132512 w 1929903"/>
                    <a:gd name="connsiteY2" fmla="*/ 45446 h 157803"/>
                    <a:gd name="connsiteX3" fmla="*/ 232234 w 1929903"/>
                    <a:gd name="connsiteY3" fmla="*/ 67883 h 157803"/>
                    <a:gd name="connsiteX4" fmla="*/ 207469 w 1929903"/>
                    <a:gd name="connsiteY4" fmla="*/ 65978 h 157803"/>
                    <a:gd name="connsiteX5" fmla="*/ 276017 w 1929903"/>
                    <a:gd name="connsiteY5" fmla="*/ 101140 h 157803"/>
                    <a:gd name="connsiteX6" fmla="*/ 344597 w 1929903"/>
                    <a:gd name="connsiteY6" fmla="*/ 142877 h 157803"/>
                    <a:gd name="connsiteX7" fmla="*/ 490070 w 1929903"/>
                    <a:gd name="connsiteY7" fmla="*/ 134218 h 157803"/>
                    <a:gd name="connsiteX8" fmla="*/ 805780 w 1929903"/>
                    <a:gd name="connsiteY8" fmla="*/ 126598 h 157803"/>
                    <a:gd name="connsiteX9" fmla="*/ 1129803 w 1929903"/>
                    <a:gd name="connsiteY9" fmla="*/ 139240 h 157803"/>
                    <a:gd name="connsiteX10" fmla="*/ 1202540 w 1929903"/>
                    <a:gd name="connsiteY10" fmla="*/ 128850 h 157803"/>
                    <a:gd name="connsiteX11" fmla="*/ 1493485 w 1929903"/>
                    <a:gd name="connsiteY11" fmla="*/ 108068 h 157803"/>
                    <a:gd name="connsiteX12" fmla="*/ 1607785 w 1929903"/>
                    <a:gd name="connsiteY12" fmla="*/ 87286 h 157803"/>
                    <a:gd name="connsiteX13" fmla="*/ 1670131 w 1929903"/>
                    <a:gd name="connsiteY13" fmla="*/ 66504 h 157803"/>
                    <a:gd name="connsiteX14" fmla="*/ 1815603 w 1929903"/>
                    <a:gd name="connsiteY14" fmla="*/ 56113 h 157803"/>
                    <a:gd name="connsiteX15" fmla="*/ 1877949 w 1929903"/>
                    <a:gd name="connsiteY15" fmla="*/ 45722 h 157803"/>
                    <a:gd name="connsiteX16" fmla="*/ 1929903 w 1929903"/>
                    <a:gd name="connsiteY16" fmla="*/ 0 h 157803"/>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118285 h 146341"/>
                    <a:gd name="connsiteX10" fmla="*/ 1202540 w 1929903"/>
                    <a:gd name="connsiteY10" fmla="*/ 128850 h 146341"/>
                    <a:gd name="connsiteX11" fmla="*/ 1493485 w 1929903"/>
                    <a:gd name="connsiteY11" fmla="*/ 108068 h 146341"/>
                    <a:gd name="connsiteX12" fmla="*/ 1607785 w 1929903"/>
                    <a:gd name="connsiteY12" fmla="*/ 87286 h 146341"/>
                    <a:gd name="connsiteX13" fmla="*/ 1670131 w 1929903"/>
                    <a:gd name="connsiteY13" fmla="*/ 66504 h 146341"/>
                    <a:gd name="connsiteX14" fmla="*/ 1815603 w 1929903"/>
                    <a:gd name="connsiteY14" fmla="*/ 56113 h 146341"/>
                    <a:gd name="connsiteX15" fmla="*/ 1877949 w 1929903"/>
                    <a:gd name="connsiteY15" fmla="*/ 45722 h 146341"/>
                    <a:gd name="connsiteX16" fmla="*/ 1929903 w 1929903"/>
                    <a:gd name="connsiteY16"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2540 w 1929903"/>
                    <a:gd name="connsiteY10" fmla="*/ 128850 h 146341"/>
                    <a:gd name="connsiteX11" fmla="*/ 1493485 w 1929903"/>
                    <a:gd name="connsiteY11" fmla="*/ 108068 h 146341"/>
                    <a:gd name="connsiteX12" fmla="*/ 1607785 w 1929903"/>
                    <a:gd name="connsiteY12" fmla="*/ 87286 h 146341"/>
                    <a:gd name="connsiteX13" fmla="*/ 1670131 w 1929903"/>
                    <a:gd name="connsiteY13" fmla="*/ 66504 h 146341"/>
                    <a:gd name="connsiteX14" fmla="*/ 1815603 w 1929903"/>
                    <a:gd name="connsiteY14" fmla="*/ 56113 h 146341"/>
                    <a:gd name="connsiteX15" fmla="*/ 1877949 w 1929903"/>
                    <a:gd name="connsiteY15" fmla="*/ 45722 h 146341"/>
                    <a:gd name="connsiteX16" fmla="*/ 1929903 w 1929903"/>
                    <a:gd name="connsiteY16"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19685 w 1929903"/>
                    <a:gd name="connsiteY10" fmla="*/ 109800 h 146341"/>
                    <a:gd name="connsiteX11" fmla="*/ 1493485 w 1929903"/>
                    <a:gd name="connsiteY11" fmla="*/ 108068 h 146341"/>
                    <a:gd name="connsiteX12" fmla="*/ 1607785 w 1929903"/>
                    <a:gd name="connsiteY12" fmla="*/ 87286 h 146341"/>
                    <a:gd name="connsiteX13" fmla="*/ 1670131 w 1929903"/>
                    <a:gd name="connsiteY13" fmla="*/ 66504 h 146341"/>
                    <a:gd name="connsiteX14" fmla="*/ 1815603 w 1929903"/>
                    <a:gd name="connsiteY14" fmla="*/ 56113 h 146341"/>
                    <a:gd name="connsiteX15" fmla="*/ 1877949 w 1929903"/>
                    <a:gd name="connsiteY15" fmla="*/ 45722 h 146341"/>
                    <a:gd name="connsiteX16" fmla="*/ 1929903 w 1929903"/>
                    <a:gd name="connsiteY16"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19685 w 1929903"/>
                    <a:gd name="connsiteY10" fmla="*/ 109800 h 146341"/>
                    <a:gd name="connsiteX11" fmla="*/ 1247154 w 1929903"/>
                    <a:gd name="connsiteY11" fmla="*/ 96657 h 146341"/>
                    <a:gd name="connsiteX12" fmla="*/ 1493485 w 1929903"/>
                    <a:gd name="connsiteY12" fmla="*/ 108068 h 146341"/>
                    <a:gd name="connsiteX13" fmla="*/ 1607785 w 1929903"/>
                    <a:gd name="connsiteY13" fmla="*/ 87286 h 146341"/>
                    <a:gd name="connsiteX14" fmla="*/ 1670131 w 1929903"/>
                    <a:gd name="connsiteY14" fmla="*/ 66504 h 146341"/>
                    <a:gd name="connsiteX15" fmla="*/ 1815603 w 1929903"/>
                    <a:gd name="connsiteY15" fmla="*/ 56113 h 146341"/>
                    <a:gd name="connsiteX16" fmla="*/ 1877949 w 1929903"/>
                    <a:gd name="connsiteY16" fmla="*/ 45722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93485 w 1929903"/>
                    <a:gd name="connsiteY12" fmla="*/ 108068 h 146341"/>
                    <a:gd name="connsiteX13" fmla="*/ 1607785 w 1929903"/>
                    <a:gd name="connsiteY13" fmla="*/ 87286 h 146341"/>
                    <a:gd name="connsiteX14" fmla="*/ 1670131 w 1929903"/>
                    <a:gd name="connsiteY14" fmla="*/ 66504 h 146341"/>
                    <a:gd name="connsiteX15" fmla="*/ 1815603 w 1929903"/>
                    <a:gd name="connsiteY15" fmla="*/ 56113 h 146341"/>
                    <a:gd name="connsiteX16" fmla="*/ 1877949 w 1929903"/>
                    <a:gd name="connsiteY16" fmla="*/ 45722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607785 w 1929903"/>
                    <a:gd name="connsiteY13" fmla="*/ 87286 h 146341"/>
                    <a:gd name="connsiteX14" fmla="*/ 1670131 w 1929903"/>
                    <a:gd name="connsiteY14" fmla="*/ 66504 h 146341"/>
                    <a:gd name="connsiteX15" fmla="*/ 1815603 w 1929903"/>
                    <a:gd name="connsiteY15" fmla="*/ 56113 h 146341"/>
                    <a:gd name="connsiteX16" fmla="*/ 1877949 w 1929903"/>
                    <a:gd name="connsiteY16" fmla="*/ 45722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70131 w 1929903"/>
                    <a:gd name="connsiteY14" fmla="*/ 66504 h 146341"/>
                    <a:gd name="connsiteX15" fmla="*/ 1815603 w 1929903"/>
                    <a:gd name="connsiteY15" fmla="*/ 56113 h 146341"/>
                    <a:gd name="connsiteX16" fmla="*/ 1877949 w 1929903"/>
                    <a:gd name="connsiteY16" fmla="*/ 45722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15603 w 1929903"/>
                    <a:gd name="connsiteY15" fmla="*/ 56113 h 146341"/>
                    <a:gd name="connsiteX16" fmla="*/ 1877949 w 1929903"/>
                    <a:gd name="connsiteY16" fmla="*/ 45722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877949 w 1929903"/>
                    <a:gd name="connsiteY16" fmla="*/ 45722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866519 w 1929903"/>
                    <a:gd name="connsiteY16" fmla="*/ 30482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902714 w 1929903"/>
                    <a:gd name="connsiteY16" fmla="*/ 34292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900809 w 1929903"/>
                    <a:gd name="connsiteY16" fmla="*/ 40007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900809 w 1929903"/>
                    <a:gd name="connsiteY16" fmla="*/ 40007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893189 w 1929903"/>
                    <a:gd name="connsiteY16" fmla="*/ 32387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790540 w 1929903"/>
                    <a:gd name="connsiteY8" fmla="*/ 113263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893189 w 1929903"/>
                    <a:gd name="connsiteY16" fmla="*/ 32387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790540 w 1929903"/>
                    <a:gd name="connsiteY8" fmla="*/ 113263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893189 w 1929903"/>
                    <a:gd name="connsiteY16" fmla="*/ 32387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790540 w 1929903"/>
                    <a:gd name="connsiteY8" fmla="*/ 113263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893189 w 1929903"/>
                    <a:gd name="connsiteY16" fmla="*/ 32387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07469 w 1929903"/>
                    <a:gd name="connsiteY3" fmla="*/ 65978 h 146341"/>
                    <a:gd name="connsiteX4" fmla="*/ 276017 w 1929903"/>
                    <a:gd name="connsiteY4" fmla="*/ 101140 h 146341"/>
                    <a:gd name="connsiteX5" fmla="*/ 344597 w 1929903"/>
                    <a:gd name="connsiteY5" fmla="*/ 142877 h 146341"/>
                    <a:gd name="connsiteX6" fmla="*/ 490070 w 1929903"/>
                    <a:gd name="connsiteY6" fmla="*/ 134218 h 146341"/>
                    <a:gd name="connsiteX7" fmla="*/ 790540 w 1929903"/>
                    <a:gd name="connsiteY7" fmla="*/ 113263 h 146341"/>
                    <a:gd name="connsiteX8" fmla="*/ 1122183 w 1929903"/>
                    <a:gd name="connsiteY8" fmla="*/ 99235 h 146341"/>
                    <a:gd name="connsiteX9" fmla="*/ 1208255 w 1929903"/>
                    <a:gd name="connsiteY9" fmla="*/ 96465 h 146341"/>
                    <a:gd name="connsiteX10" fmla="*/ 1247154 w 1929903"/>
                    <a:gd name="connsiteY10" fmla="*/ 96657 h 146341"/>
                    <a:gd name="connsiteX11" fmla="*/ 1426810 w 1929903"/>
                    <a:gd name="connsiteY11" fmla="*/ 90923 h 146341"/>
                    <a:gd name="connsiteX12" fmla="*/ 1573495 w 1929903"/>
                    <a:gd name="connsiteY12" fmla="*/ 70141 h 146341"/>
                    <a:gd name="connsiteX13" fmla="*/ 1660606 w 1929903"/>
                    <a:gd name="connsiteY13" fmla="*/ 56979 h 146341"/>
                    <a:gd name="connsiteX14" fmla="*/ 1800363 w 1929903"/>
                    <a:gd name="connsiteY14" fmla="*/ 46588 h 146341"/>
                    <a:gd name="connsiteX15" fmla="*/ 1893189 w 1929903"/>
                    <a:gd name="connsiteY15" fmla="*/ 32387 h 146341"/>
                    <a:gd name="connsiteX16" fmla="*/ 1929903 w 1929903"/>
                    <a:gd name="connsiteY16" fmla="*/ 0 h 14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9903" h="146341">
                      <a:moveTo>
                        <a:pt x="0" y="0"/>
                      </a:moveTo>
                      <a:lnTo>
                        <a:pt x="0" y="34016"/>
                      </a:lnTo>
                      <a:cubicBezTo>
                        <a:pt x="18642" y="48702"/>
                        <a:pt x="101005" y="44615"/>
                        <a:pt x="132512" y="45446"/>
                      </a:cubicBezTo>
                      <a:cubicBezTo>
                        <a:pt x="167090" y="50773"/>
                        <a:pt x="183552" y="56696"/>
                        <a:pt x="207469" y="65978"/>
                      </a:cubicBezTo>
                      <a:cubicBezTo>
                        <a:pt x="218639" y="71563"/>
                        <a:pt x="264847" y="95555"/>
                        <a:pt x="276017" y="101140"/>
                      </a:cubicBezTo>
                      <a:cubicBezTo>
                        <a:pt x="308054" y="117158"/>
                        <a:pt x="315938" y="139295"/>
                        <a:pt x="344597" y="142877"/>
                      </a:cubicBezTo>
                      <a:cubicBezTo>
                        <a:pt x="354988" y="146341"/>
                        <a:pt x="427809" y="126837"/>
                        <a:pt x="490070" y="134218"/>
                      </a:cubicBezTo>
                      <a:cubicBezTo>
                        <a:pt x="544777" y="141169"/>
                        <a:pt x="649012" y="128707"/>
                        <a:pt x="790540" y="113263"/>
                      </a:cubicBezTo>
                      <a:cubicBezTo>
                        <a:pt x="914776" y="103159"/>
                        <a:pt x="945830" y="117798"/>
                        <a:pt x="1122183" y="99235"/>
                      </a:cubicBezTo>
                      <a:cubicBezTo>
                        <a:pt x="1146540" y="96671"/>
                        <a:pt x="1183913" y="99170"/>
                        <a:pt x="1208255" y="96465"/>
                      </a:cubicBezTo>
                      <a:cubicBezTo>
                        <a:pt x="1226543" y="97940"/>
                        <a:pt x="1210728" y="97581"/>
                        <a:pt x="1247154" y="96657"/>
                      </a:cubicBezTo>
                      <a:cubicBezTo>
                        <a:pt x="1283580" y="95733"/>
                        <a:pt x="1364165" y="94390"/>
                        <a:pt x="1426810" y="90923"/>
                      </a:cubicBezTo>
                      <a:cubicBezTo>
                        <a:pt x="1478041" y="83604"/>
                        <a:pt x="1528955" y="83503"/>
                        <a:pt x="1573495" y="70141"/>
                      </a:cubicBezTo>
                      <a:cubicBezTo>
                        <a:pt x="1594477" y="63846"/>
                        <a:pt x="1638756" y="58540"/>
                        <a:pt x="1660606" y="56979"/>
                      </a:cubicBezTo>
                      <a:lnTo>
                        <a:pt x="1800363" y="46588"/>
                      </a:lnTo>
                      <a:cubicBezTo>
                        <a:pt x="1821145" y="43124"/>
                        <a:pt x="1872622" y="36957"/>
                        <a:pt x="1893189" y="32387"/>
                      </a:cubicBezTo>
                      <a:cubicBezTo>
                        <a:pt x="1916302" y="27251"/>
                        <a:pt x="1925459" y="17462"/>
                        <a:pt x="1929903" y="0"/>
                      </a:cubicBezTo>
                    </a:path>
                  </a:pathLst>
                </a:custGeom>
                <a:solidFill>
                  <a:schemeClr val="bg1"/>
                </a:solidFill>
                <a:ln w="9525" cap="flat" cmpd="sng" algn="ctr">
                  <a:noFill/>
                  <a:prstDash val="solid"/>
                  <a:round/>
                  <a:headEnd type="none" w="med" len="med"/>
                  <a:tailEnd type="none" w="med" len="med"/>
                </a:ln>
                <a:effectLst/>
              </p:spPr>
              <p:txBody>
                <a:bodyPr rtlCol="0" anchor="ctr"/>
                <a:lstStyle/>
                <a:p>
                  <a:pPr algn="ctr" eaLnBrk="0" fontAlgn="base" hangingPunct="0">
                    <a:spcBef>
                      <a:spcPct val="0"/>
                    </a:spcBef>
                    <a:spcAft>
                      <a:spcPct val="0"/>
                    </a:spcAft>
                  </a:pPr>
                  <a:endParaRPr kumimoji="1" lang="en-US" sz="2400">
                    <a:solidFill>
                      <a:srgbClr val="003366"/>
                    </a:solidFill>
                  </a:endParaRPr>
                </a:p>
              </p:txBody>
            </p:sp>
            <p:sp>
              <p:nvSpPr>
                <p:cNvPr id="22" name="Freeform 21"/>
                <p:cNvSpPr/>
                <p:nvPr/>
              </p:nvSpPr>
              <p:spPr bwMode="auto">
                <a:xfrm flipV="1">
                  <a:off x="1997061" y="2556373"/>
                  <a:ext cx="1929903" cy="146341"/>
                </a:xfrm>
                <a:custGeom>
                  <a:avLst/>
                  <a:gdLst>
                    <a:gd name="connsiteX0" fmla="*/ 0 w 1953491"/>
                    <a:gd name="connsiteY0" fmla="*/ 72737 h 171474"/>
                    <a:gd name="connsiteX1" fmla="*/ 124691 w 1953491"/>
                    <a:gd name="connsiteY1" fmla="*/ 62346 h 171474"/>
                    <a:gd name="connsiteX2" fmla="*/ 166255 w 1953491"/>
                    <a:gd name="connsiteY2" fmla="*/ 72737 h 171474"/>
                    <a:gd name="connsiteX3" fmla="*/ 249382 w 1953491"/>
                    <a:gd name="connsiteY3" fmla="*/ 93519 h 171474"/>
                    <a:gd name="connsiteX4" fmla="*/ 280555 w 1953491"/>
                    <a:gd name="connsiteY4" fmla="*/ 114300 h 171474"/>
                    <a:gd name="connsiteX5" fmla="*/ 394855 w 1953491"/>
                    <a:gd name="connsiteY5" fmla="*/ 135082 h 171474"/>
                    <a:gd name="connsiteX6" fmla="*/ 426028 w 1953491"/>
                    <a:gd name="connsiteY6" fmla="*/ 145473 h 171474"/>
                    <a:gd name="connsiteX7" fmla="*/ 945573 w 1953491"/>
                    <a:gd name="connsiteY7" fmla="*/ 145473 h 171474"/>
                    <a:gd name="connsiteX8" fmla="*/ 1153391 w 1953491"/>
                    <a:gd name="connsiteY8" fmla="*/ 114300 h 171474"/>
                    <a:gd name="connsiteX9" fmla="*/ 1226128 w 1953491"/>
                    <a:gd name="connsiteY9" fmla="*/ 103910 h 171474"/>
                    <a:gd name="connsiteX10" fmla="*/ 1517073 w 1953491"/>
                    <a:gd name="connsiteY10" fmla="*/ 83128 h 171474"/>
                    <a:gd name="connsiteX11" fmla="*/ 1631373 w 1953491"/>
                    <a:gd name="connsiteY11" fmla="*/ 62346 h 171474"/>
                    <a:gd name="connsiteX12" fmla="*/ 1693719 w 1953491"/>
                    <a:gd name="connsiteY12" fmla="*/ 41564 h 171474"/>
                    <a:gd name="connsiteX13" fmla="*/ 1839191 w 1953491"/>
                    <a:gd name="connsiteY13" fmla="*/ 31173 h 171474"/>
                    <a:gd name="connsiteX14" fmla="*/ 1901537 w 1953491"/>
                    <a:gd name="connsiteY14" fmla="*/ 20782 h 171474"/>
                    <a:gd name="connsiteX15" fmla="*/ 1953491 w 1953491"/>
                    <a:gd name="connsiteY15" fmla="*/ 0 h 171474"/>
                    <a:gd name="connsiteX0" fmla="*/ 43570 w 1997061"/>
                    <a:gd name="connsiteY0" fmla="*/ 72737 h 171474"/>
                    <a:gd name="connsiteX1" fmla="*/ 20782 w 1997061"/>
                    <a:gd name="connsiteY1" fmla="*/ 67751 h 171474"/>
                    <a:gd name="connsiteX2" fmla="*/ 168261 w 1997061"/>
                    <a:gd name="connsiteY2" fmla="*/ 62346 h 171474"/>
                    <a:gd name="connsiteX3" fmla="*/ 209825 w 1997061"/>
                    <a:gd name="connsiteY3" fmla="*/ 72737 h 171474"/>
                    <a:gd name="connsiteX4" fmla="*/ 292952 w 1997061"/>
                    <a:gd name="connsiteY4" fmla="*/ 93519 h 171474"/>
                    <a:gd name="connsiteX5" fmla="*/ 324125 w 1997061"/>
                    <a:gd name="connsiteY5" fmla="*/ 114300 h 171474"/>
                    <a:gd name="connsiteX6" fmla="*/ 438425 w 1997061"/>
                    <a:gd name="connsiteY6" fmla="*/ 135082 h 171474"/>
                    <a:gd name="connsiteX7" fmla="*/ 469598 w 1997061"/>
                    <a:gd name="connsiteY7" fmla="*/ 145473 h 171474"/>
                    <a:gd name="connsiteX8" fmla="*/ 989143 w 1997061"/>
                    <a:gd name="connsiteY8" fmla="*/ 145473 h 171474"/>
                    <a:gd name="connsiteX9" fmla="*/ 1196961 w 1997061"/>
                    <a:gd name="connsiteY9" fmla="*/ 114300 h 171474"/>
                    <a:gd name="connsiteX10" fmla="*/ 1269698 w 1997061"/>
                    <a:gd name="connsiteY10" fmla="*/ 103910 h 171474"/>
                    <a:gd name="connsiteX11" fmla="*/ 1560643 w 1997061"/>
                    <a:gd name="connsiteY11" fmla="*/ 83128 h 171474"/>
                    <a:gd name="connsiteX12" fmla="*/ 1674943 w 1997061"/>
                    <a:gd name="connsiteY12" fmla="*/ 62346 h 171474"/>
                    <a:gd name="connsiteX13" fmla="*/ 1737289 w 1997061"/>
                    <a:gd name="connsiteY13" fmla="*/ 41564 h 171474"/>
                    <a:gd name="connsiteX14" fmla="*/ 1882761 w 1997061"/>
                    <a:gd name="connsiteY14" fmla="*/ 31173 h 171474"/>
                    <a:gd name="connsiteX15" fmla="*/ 1945107 w 1997061"/>
                    <a:gd name="connsiteY15" fmla="*/ 20782 h 171474"/>
                    <a:gd name="connsiteX16" fmla="*/ 1997061 w 1997061"/>
                    <a:gd name="connsiteY16" fmla="*/ 0 h 171474"/>
                    <a:gd name="connsiteX0" fmla="*/ 3798 w 1957289"/>
                    <a:gd name="connsiteY0" fmla="*/ 72737 h 171474"/>
                    <a:gd name="connsiteX1" fmla="*/ 63987 w 1957289"/>
                    <a:gd name="connsiteY1" fmla="*/ 85737 h 171474"/>
                    <a:gd name="connsiteX2" fmla="*/ 128489 w 1957289"/>
                    <a:gd name="connsiteY2" fmla="*/ 62346 h 171474"/>
                    <a:gd name="connsiteX3" fmla="*/ 170053 w 1957289"/>
                    <a:gd name="connsiteY3" fmla="*/ 72737 h 171474"/>
                    <a:gd name="connsiteX4" fmla="*/ 253180 w 1957289"/>
                    <a:gd name="connsiteY4" fmla="*/ 93519 h 171474"/>
                    <a:gd name="connsiteX5" fmla="*/ 284353 w 1957289"/>
                    <a:gd name="connsiteY5" fmla="*/ 114300 h 171474"/>
                    <a:gd name="connsiteX6" fmla="*/ 398653 w 1957289"/>
                    <a:gd name="connsiteY6" fmla="*/ 135082 h 171474"/>
                    <a:gd name="connsiteX7" fmla="*/ 429826 w 1957289"/>
                    <a:gd name="connsiteY7" fmla="*/ 145473 h 171474"/>
                    <a:gd name="connsiteX8" fmla="*/ 949371 w 1957289"/>
                    <a:gd name="connsiteY8" fmla="*/ 145473 h 171474"/>
                    <a:gd name="connsiteX9" fmla="*/ 1157189 w 1957289"/>
                    <a:gd name="connsiteY9" fmla="*/ 114300 h 171474"/>
                    <a:gd name="connsiteX10" fmla="*/ 1229926 w 1957289"/>
                    <a:gd name="connsiteY10" fmla="*/ 103910 h 171474"/>
                    <a:gd name="connsiteX11" fmla="*/ 1520871 w 1957289"/>
                    <a:gd name="connsiteY11" fmla="*/ 83128 h 171474"/>
                    <a:gd name="connsiteX12" fmla="*/ 1635171 w 1957289"/>
                    <a:gd name="connsiteY12" fmla="*/ 62346 h 171474"/>
                    <a:gd name="connsiteX13" fmla="*/ 1697517 w 1957289"/>
                    <a:gd name="connsiteY13" fmla="*/ 41564 h 171474"/>
                    <a:gd name="connsiteX14" fmla="*/ 1842989 w 1957289"/>
                    <a:gd name="connsiteY14" fmla="*/ 31173 h 171474"/>
                    <a:gd name="connsiteX15" fmla="*/ 1905335 w 1957289"/>
                    <a:gd name="connsiteY15" fmla="*/ 20782 h 171474"/>
                    <a:gd name="connsiteX16" fmla="*/ 1957289 w 1957289"/>
                    <a:gd name="connsiteY16" fmla="*/ 0 h 171474"/>
                    <a:gd name="connsiteX0" fmla="*/ 10750 w 1904052"/>
                    <a:gd name="connsiteY0" fmla="*/ 831 h 197245"/>
                    <a:gd name="connsiteX1" fmla="*/ 10750 w 1904052"/>
                    <a:gd name="connsiteY1" fmla="*/ 111508 h 197245"/>
                    <a:gd name="connsiteX2" fmla="*/ 75252 w 1904052"/>
                    <a:gd name="connsiteY2" fmla="*/ 88117 h 197245"/>
                    <a:gd name="connsiteX3" fmla="*/ 116816 w 1904052"/>
                    <a:gd name="connsiteY3" fmla="*/ 98508 h 197245"/>
                    <a:gd name="connsiteX4" fmla="*/ 199943 w 1904052"/>
                    <a:gd name="connsiteY4" fmla="*/ 119290 h 197245"/>
                    <a:gd name="connsiteX5" fmla="*/ 231116 w 1904052"/>
                    <a:gd name="connsiteY5" fmla="*/ 140071 h 197245"/>
                    <a:gd name="connsiteX6" fmla="*/ 345416 w 1904052"/>
                    <a:gd name="connsiteY6" fmla="*/ 160853 h 197245"/>
                    <a:gd name="connsiteX7" fmla="*/ 376589 w 1904052"/>
                    <a:gd name="connsiteY7" fmla="*/ 171244 h 197245"/>
                    <a:gd name="connsiteX8" fmla="*/ 896134 w 1904052"/>
                    <a:gd name="connsiteY8" fmla="*/ 171244 h 197245"/>
                    <a:gd name="connsiteX9" fmla="*/ 1103952 w 1904052"/>
                    <a:gd name="connsiteY9" fmla="*/ 140071 h 197245"/>
                    <a:gd name="connsiteX10" fmla="*/ 1176689 w 1904052"/>
                    <a:gd name="connsiteY10" fmla="*/ 129681 h 197245"/>
                    <a:gd name="connsiteX11" fmla="*/ 1467634 w 1904052"/>
                    <a:gd name="connsiteY11" fmla="*/ 108899 h 197245"/>
                    <a:gd name="connsiteX12" fmla="*/ 1581934 w 1904052"/>
                    <a:gd name="connsiteY12" fmla="*/ 88117 h 197245"/>
                    <a:gd name="connsiteX13" fmla="*/ 1644280 w 1904052"/>
                    <a:gd name="connsiteY13" fmla="*/ 67335 h 197245"/>
                    <a:gd name="connsiteX14" fmla="*/ 1789752 w 1904052"/>
                    <a:gd name="connsiteY14" fmla="*/ 56944 h 197245"/>
                    <a:gd name="connsiteX15" fmla="*/ 1852098 w 1904052"/>
                    <a:gd name="connsiteY15" fmla="*/ 46553 h 197245"/>
                    <a:gd name="connsiteX16" fmla="*/ 1904052 w 1904052"/>
                    <a:gd name="connsiteY16" fmla="*/ 25771 h 197245"/>
                    <a:gd name="connsiteX0" fmla="*/ 47351 w 1940653"/>
                    <a:gd name="connsiteY0" fmla="*/ 831 h 197245"/>
                    <a:gd name="connsiteX1" fmla="*/ 10750 w 1940653"/>
                    <a:gd name="connsiteY1" fmla="*/ 111509 h 197245"/>
                    <a:gd name="connsiteX2" fmla="*/ 111853 w 1940653"/>
                    <a:gd name="connsiteY2" fmla="*/ 88117 h 197245"/>
                    <a:gd name="connsiteX3" fmla="*/ 153417 w 1940653"/>
                    <a:gd name="connsiteY3" fmla="*/ 98508 h 197245"/>
                    <a:gd name="connsiteX4" fmla="*/ 236544 w 1940653"/>
                    <a:gd name="connsiteY4" fmla="*/ 119290 h 197245"/>
                    <a:gd name="connsiteX5" fmla="*/ 267717 w 1940653"/>
                    <a:gd name="connsiteY5" fmla="*/ 140071 h 197245"/>
                    <a:gd name="connsiteX6" fmla="*/ 382017 w 1940653"/>
                    <a:gd name="connsiteY6" fmla="*/ 160853 h 197245"/>
                    <a:gd name="connsiteX7" fmla="*/ 413190 w 1940653"/>
                    <a:gd name="connsiteY7" fmla="*/ 171244 h 197245"/>
                    <a:gd name="connsiteX8" fmla="*/ 932735 w 1940653"/>
                    <a:gd name="connsiteY8" fmla="*/ 171244 h 197245"/>
                    <a:gd name="connsiteX9" fmla="*/ 1140553 w 1940653"/>
                    <a:gd name="connsiteY9" fmla="*/ 140071 h 197245"/>
                    <a:gd name="connsiteX10" fmla="*/ 1213290 w 1940653"/>
                    <a:gd name="connsiteY10" fmla="*/ 129681 h 197245"/>
                    <a:gd name="connsiteX11" fmla="*/ 1504235 w 1940653"/>
                    <a:gd name="connsiteY11" fmla="*/ 108899 h 197245"/>
                    <a:gd name="connsiteX12" fmla="*/ 1618535 w 1940653"/>
                    <a:gd name="connsiteY12" fmla="*/ 88117 h 197245"/>
                    <a:gd name="connsiteX13" fmla="*/ 1680881 w 1940653"/>
                    <a:gd name="connsiteY13" fmla="*/ 67335 h 197245"/>
                    <a:gd name="connsiteX14" fmla="*/ 1826353 w 1940653"/>
                    <a:gd name="connsiteY14" fmla="*/ 56944 h 197245"/>
                    <a:gd name="connsiteX15" fmla="*/ 1888699 w 1940653"/>
                    <a:gd name="connsiteY15" fmla="*/ 46553 h 197245"/>
                    <a:gd name="connsiteX16" fmla="*/ 1940653 w 1940653"/>
                    <a:gd name="connsiteY16" fmla="*/ 25771 h 197245"/>
                    <a:gd name="connsiteX0" fmla="*/ 55243 w 1948545"/>
                    <a:gd name="connsiteY0" fmla="*/ 19277 h 215691"/>
                    <a:gd name="connsiteX1" fmla="*/ 7892 w 1948545"/>
                    <a:gd name="connsiteY1" fmla="*/ 18446 h 215691"/>
                    <a:gd name="connsiteX2" fmla="*/ 18642 w 1948545"/>
                    <a:gd name="connsiteY2" fmla="*/ 129955 h 215691"/>
                    <a:gd name="connsiteX3" fmla="*/ 119745 w 1948545"/>
                    <a:gd name="connsiteY3" fmla="*/ 106563 h 215691"/>
                    <a:gd name="connsiteX4" fmla="*/ 161309 w 1948545"/>
                    <a:gd name="connsiteY4" fmla="*/ 116954 h 215691"/>
                    <a:gd name="connsiteX5" fmla="*/ 244436 w 1948545"/>
                    <a:gd name="connsiteY5" fmla="*/ 137736 h 215691"/>
                    <a:gd name="connsiteX6" fmla="*/ 275609 w 1948545"/>
                    <a:gd name="connsiteY6" fmla="*/ 158517 h 215691"/>
                    <a:gd name="connsiteX7" fmla="*/ 389909 w 1948545"/>
                    <a:gd name="connsiteY7" fmla="*/ 179299 h 215691"/>
                    <a:gd name="connsiteX8" fmla="*/ 421082 w 1948545"/>
                    <a:gd name="connsiteY8" fmla="*/ 189690 h 215691"/>
                    <a:gd name="connsiteX9" fmla="*/ 940627 w 1948545"/>
                    <a:gd name="connsiteY9" fmla="*/ 189690 h 215691"/>
                    <a:gd name="connsiteX10" fmla="*/ 1148445 w 1948545"/>
                    <a:gd name="connsiteY10" fmla="*/ 158517 h 215691"/>
                    <a:gd name="connsiteX11" fmla="*/ 1221182 w 1948545"/>
                    <a:gd name="connsiteY11" fmla="*/ 148127 h 215691"/>
                    <a:gd name="connsiteX12" fmla="*/ 1512127 w 1948545"/>
                    <a:gd name="connsiteY12" fmla="*/ 127345 h 215691"/>
                    <a:gd name="connsiteX13" fmla="*/ 1626427 w 1948545"/>
                    <a:gd name="connsiteY13" fmla="*/ 106563 h 215691"/>
                    <a:gd name="connsiteX14" fmla="*/ 1688773 w 1948545"/>
                    <a:gd name="connsiteY14" fmla="*/ 85781 h 215691"/>
                    <a:gd name="connsiteX15" fmla="*/ 1834245 w 1948545"/>
                    <a:gd name="connsiteY15" fmla="*/ 75390 h 215691"/>
                    <a:gd name="connsiteX16" fmla="*/ 1896591 w 1948545"/>
                    <a:gd name="connsiteY16" fmla="*/ 64999 h 215691"/>
                    <a:gd name="connsiteX17" fmla="*/ 1948545 w 1948545"/>
                    <a:gd name="connsiteY17" fmla="*/ 44217 h 215691"/>
                    <a:gd name="connsiteX0" fmla="*/ 47351 w 1940653"/>
                    <a:gd name="connsiteY0" fmla="*/ 0 h 196414"/>
                    <a:gd name="connsiteX1" fmla="*/ 10750 w 1940653"/>
                    <a:gd name="connsiteY1" fmla="*/ 110678 h 196414"/>
                    <a:gd name="connsiteX2" fmla="*/ 111853 w 1940653"/>
                    <a:gd name="connsiteY2" fmla="*/ 87286 h 196414"/>
                    <a:gd name="connsiteX3" fmla="*/ 153417 w 1940653"/>
                    <a:gd name="connsiteY3" fmla="*/ 97677 h 196414"/>
                    <a:gd name="connsiteX4" fmla="*/ 236544 w 1940653"/>
                    <a:gd name="connsiteY4" fmla="*/ 118459 h 196414"/>
                    <a:gd name="connsiteX5" fmla="*/ 267717 w 1940653"/>
                    <a:gd name="connsiteY5" fmla="*/ 139240 h 196414"/>
                    <a:gd name="connsiteX6" fmla="*/ 382017 w 1940653"/>
                    <a:gd name="connsiteY6" fmla="*/ 160022 h 196414"/>
                    <a:gd name="connsiteX7" fmla="*/ 413190 w 1940653"/>
                    <a:gd name="connsiteY7" fmla="*/ 170413 h 196414"/>
                    <a:gd name="connsiteX8" fmla="*/ 932735 w 1940653"/>
                    <a:gd name="connsiteY8" fmla="*/ 170413 h 196414"/>
                    <a:gd name="connsiteX9" fmla="*/ 1140553 w 1940653"/>
                    <a:gd name="connsiteY9" fmla="*/ 139240 h 196414"/>
                    <a:gd name="connsiteX10" fmla="*/ 1213290 w 1940653"/>
                    <a:gd name="connsiteY10" fmla="*/ 128850 h 196414"/>
                    <a:gd name="connsiteX11" fmla="*/ 1504235 w 1940653"/>
                    <a:gd name="connsiteY11" fmla="*/ 108068 h 196414"/>
                    <a:gd name="connsiteX12" fmla="*/ 1618535 w 1940653"/>
                    <a:gd name="connsiteY12" fmla="*/ 87286 h 196414"/>
                    <a:gd name="connsiteX13" fmla="*/ 1680881 w 1940653"/>
                    <a:gd name="connsiteY13" fmla="*/ 66504 h 196414"/>
                    <a:gd name="connsiteX14" fmla="*/ 1826353 w 1940653"/>
                    <a:gd name="connsiteY14" fmla="*/ 56113 h 196414"/>
                    <a:gd name="connsiteX15" fmla="*/ 1888699 w 1940653"/>
                    <a:gd name="connsiteY15" fmla="*/ 45722 h 196414"/>
                    <a:gd name="connsiteX16" fmla="*/ 1940653 w 1940653"/>
                    <a:gd name="connsiteY16" fmla="*/ 24940 h 196414"/>
                    <a:gd name="connsiteX0" fmla="*/ 36601 w 1929903"/>
                    <a:gd name="connsiteY0" fmla="*/ 0 h 196414"/>
                    <a:gd name="connsiteX1" fmla="*/ 0 w 1929903"/>
                    <a:gd name="connsiteY1" fmla="*/ 110678 h 196414"/>
                    <a:gd name="connsiteX2" fmla="*/ 101103 w 1929903"/>
                    <a:gd name="connsiteY2" fmla="*/ 8728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24940 h 196414"/>
                    <a:gd name="connsiteX0" fmla="*/ 36601 w 1929903"/>
                    <a:gd name="connsiteY0" fmla="*/ 0 h 196414"/>
                    <a:gd name="connsiteX1" fmla="*/ 0 w 1929903"/>
                    <a:gd name="connsiteY1" fmla="*/ 0 h 196414"/>
                    <a:gd name="connsiteX2" fmla="*/ 0 w 1929903"/>
                    <a:gd name="connsiteY2" fmla="*/ 110678 h 196414"/>
                    <a:gd name="connsiteX3" fmla="*/ 101103 w 1929903"/>
                    <a:gd name="connsiteY3" fmla="*/ 87286 h 196414"/>
                    <a:gd name="connsiteX4" fmla="*/ 142667 w 1929903"/>
                    <a:gd name="connsiteY4" fmla="*/ 97677 h 196414"/>
                    <a:gd name="connsiteX5" fmla="*/ 225794 w 1929903"/>
                    <a:gd name="connsiteY5" fmla="*/ 118459 h 196414"/>
                    <a:gd name="connsiteX6" fmla="*/ 256967 w 1929903"/>
                    <a:gd name="connsiteY6" fmla="*/ 139240 h 196414"/>
                    <a:gd name="connsiteX7" fmla="*/ 371267 w 1929903"/>
                    <a:gd name="connsiteY7" fmla="*/ 160022 h 196414"/>
                    <a:gd name="connsiteX8" fmla="*/ 402440 w 1929903"/>
                    <a:gd name="connsiteY8" fmla="*/ 170413 h 196414"/>
                    <a:gd name="connsiteX9" fmla="*/ 921985 w 1929903"/>
                    <a:gd name="connsiteY9" fmla="*/ 170413 h 196414"/>
                    <a:gd name="connsiteX10" fmla="*/ 1129803 w 1929903"/>
                    <a:gd name="connsiteY10" fmla="*/ 139240 h 196414"/>
                    <a:gd name="connsiteX11" fmla="*/ 1202540 w 1929903"/>
                    <a:gd name="connsiteY11" fmla="*/ 128850 h 196414"/>
                    <a:gd name="connsiteX12" fmla="*/ 1493485 w 1929903"/>
                    <a:gd name="connsiteY12" fmla="*/ 108068 h 196414"/>
                    <a:gd name="connsiteX13" fmla="*/ 1607785 w 1929903"/>
                    <a:gd name="connsiteY13" fmla="*/ 87286 h 196414"/>
                    <a:gd name="connsiteX14" fmla="*/ 1670131 w 1929903"/>
                    <a:gd name="connsiteY14" fmla="*/ 66504 h 196414"/>
                    <a:gd name="connsiteX15" fmla="*/ 1815603 w 1929903"/>
                    <a:gd name="connsiteY15" fmla="*/ 56113 h 196414"/>
                    <a:gd name="connsiteX16" fmla="*/ 1877949 w 1929903"/>
                    <a:gd name="connsiteY16" fmla="*/ 45722 h 196414"/>
                    <a:gd name="connsiteX17" fmla="*/ 1929903 w 1929903"/>
                    <a:gd name="connsiteY17" fmla="*/ 24940 h 196414"/>
                    <a:gd name="connsiteX0" fmla="*/ 36601 w 1929903"/>
                    <a:gd name="connsiteY0" fmla="*/ 0 h 196414"/>
                    <a:gd name="connsiteX1" fmla="*/ 0 w 1929903"/>
                    <a:gd name="connsiteY1" fmla="*/ 110678 h 196414"/>
                    <a:gd name="connsiteX2" fmla="*/ 101103 w 1929903"/>
                    <a:gd name="connsiteY2" fmla="*/ 8728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24940 h 196414"/>
                    <a:gd name="connsiteX0" fmla="*/ 0 w 1929903"/>
                    <a:gd name="connsiteY0" fmla="*/ 0 h 196414"/>
                    <a:gd name="connsiteX1" fmla="*/ 0 w 1929903"/>
                    <a:gd name="connsiteY1" fmla="*/ 110678 h 196414"/>
                    <a:gd name="connsiteX2" fmla="*/ 101103 w 1929903"/>
                    <a:gd name="connsiteY2" fmla="*/ 8728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24940 h 196414"/>
                    <a:gd name="connsiteX0" fmla="*/ 0 w 1929903"/>
                    <a:gd name="connsiteY0" fmla="*/ 0 h 196414"/>
                    <a:gd name="connsiteX1" fmla="*/ 0 w 1929903"/>
                    <a:gd name="connsiteY1" fmla="*/ 110678 h 196414"/>
                    <a:gd name="connsiteX2" fmla="*/ 101103 w 1929903"/>
                    <a:gd name="connsiteY2" fmla="*/ 8728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76810 h 196414"/>
                    <a:gd name="connsiteX2" fmla="*/ 101103 w 1929903"/>
                    <a:gd name="connsiteY2" fmla="*/ 8728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67883 h 196414"/>
                    <a:gd name="connsiteX2" fmla="*/ 101103 w 1929903"/>
                    <a:gd name="connsiteY2" fmla="*/ 8728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67883 h 196414"/>
                    <a:gd name="connsiteX2" fmla="*/ 101103 w 1929903"/>
                    <a:gd name="connsiteY2" fmla="*/ 8728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01103 w 1929903"/>
                    <a:gd name="connsiteY2" fmla="*/ 8728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4417 w 1929903"/>
                    <a:gd name="connsiteY2" fmla="*/ 3401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4417 w 1929903"/>
                    <a:gd name="connsiteY2" fmla="*/ 34016 h 196414"/>
                    <a:gd name="connsiteX3" fmla="*/ 232234 w 1929903"/>
                    <a:gd name="connsiteY3" fmla="*/ 67883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4417 w 1929903"/>
                    <a:gd name="connsiteY2" fmla="*/ 34016 h 196414"/>
                    <a:gd name="connsiteX3" fmla="*/ 193829 w 1929903"/>
                    <a:gd name="connsiteY3" fmla="*/ 34016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4417 w 1929903"/>
                    <a:gd name="connsiteY2" fmla="*/ 34016 h 196414"/>
                    <a:gd name="connsiteX3" fmla="*/ 232234 w 1929903"/>
                    <a:gd name="connsiteY3" fmla="*/ 67883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4417 w 1929903"/>
                    <a:gd name="connsiteY2" fmla="*/ 34016 h 196414"/>
                    <a:gd name="connsiteX3" fmla="*/ 193829 w 1929903"/>
                    <a:gd name="connsiteY3" fmla="*/ 67883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4417 w 1929903"/>
                    <a:gd name="connsiteY2" fmla="*/ 34016 h 196414"/>
                    <a:gd name="connsiteX3" fmla="*/ 193829 w 1929903"/>
                    <a:gd name="connsiteY3" fmla="*/ 67883 h 196414"/>
                    <a:gd name="connsiteX4" fmla="*/ 232234 w 1929903"/>
                    <a:gd name="connsiteY4" fmla="*/ 67883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4417 w 1929903"/>
                    <a:gd name="connsiteY2" fmla="*/ 34016 h 196414"/>
                    <a:gd name="connsiteX3" fmla="*/ 232234 w 1929903"/>
                    <a:gd name="connsiteY3" fmla="*/ 67883 h 196414"/>
                    <a:gd name="connsiteX4" fmla="*/ 232234 w 1929903"/>
                    <a:gd name="connsiteY4" fmla="*/ 67883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2512 w 1929903"/>
                    <a:gd name="connsiteY2" fmla="*/ 45446 h 196414"/>
                    <a:gd name="connsiteX3" fmla="*/ 232234 w 1929903"/>
                    <a:gd name="connsiteY3" fmla="*/ 67883 h 196414"/>
                    <a:gd name="connsiteX4" fmla="*/ 232234 w 1929903"/>
                    <a:gd name="connsiteY4" fmla="*/ 67883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2512 w 1929903"/>
                    <a:gd name="connsiteY2" fmla="*/ 45446 h 196414"/>
                    <a:gd name="connsiteX3" fmla="*/ 232234 w 1929903"/>
                    <a:gd name="connsiteY3" fmla="*/ 67883 h 196414"/>
                    <a:gd name="connsiteX4" fmla="*/ 207469 w 1929903"/>
                    <a:gd name="connsiteY4" fmla="*/ 65978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2512 w 1929903"/>
                    <a:gd name="connsiteY2" fmla="*/ 45446 h 196414"/>
                    <a:gd name="connsiteX3" fmla="*/ 232234 w 1929903"/>
                    <a:gd name="connsiteY3" fmla="*/ 67883 h 196414"/>
                    <a:gd name="connsiteX4" fmla="*/ 207469 w 1929903"/>
                    <a:gd name="connsiteY4" fmla="*/ 65978 h 196414"/>
                    <a:gd name="connsiteX5" fmla="*/ 277922 w 1929903"/>
                    <a:gd name="connsiteY5" fmla="*/ 8209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2512 w 1929903"/>
                    <a:gd name="connsiteY2" fmla="*/ 45446 h 196414"/>
                    <a:gd name="connsiteX3" fmla="*/ 232234 w 1929903"/>
                    <a:gd name="connsiteY3" fmla="*/ 67883 h 196414"/>
                    <a:gd name="connsiteX4" fmla="*/ 207469 w 1929903"/>
                    <a:gd name="connsiteY4" fmla="*/ 65978 h 196414"/>
                    <a:gd name="connsiteX5" fmla="*/ 277922 w 1929903"/>
                    <a:gd name="connsiteY5" fmla="*/ 82090 h 196414"/>
                    <a:gd name="connsiteX6" fmla="*/ 344597 w 1929903"/>
                    <a:gd name="connsiteY6" fmla="*/ 142877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2512 w 1929903"/>
                    <a:gd name="connsiteY2" fmla="*/ 45446 h 196414"/>
                    <a:gd name="connsiteX3" fmla="*/ 232234 w 1929903"/>
                    <a:gd name="connsiteY3" fmla="*/ 67883 h 196414"/>
                    <a:gd name="connsiteX4" fmla="*/ 207469 w 1929903"/>
                    <a:gd name="connsiteY4" fmla="*/ 65978 h 196414"/>
                    <a:gd name="connsiteX5" fmla="*/ 276017 w 1929903"/>
                    <a:gd name="connsiteY5" fmla="*/ 101140 h 196414"/>
                    <a:gd name="connsiteX6" fmla="*/ 344597 w 1929903"/>
                    <a:gd name="connsiteY6" fmla="*/ 142877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74427"/>
                    <a:gd name="connsiteX1" fmla="*/ 0 w 1929903"/>
                    <a:gd name="connsiteY1" fmla="*/ 34016 h 174427"/>
                    <a:gd name="connsiteX2" fmla="*/ 132512 w 1929903"/>
                    <a:gd name="connsiteY2" fmla="*/ 45446 h 174427"/>
                    <a:gd name="connsiteX3" fmla="*/ 232234 w 1929903"/>
                    <a:gd name="connsiteY3" fmla="*/ 67883 h 174427"/>
                    <a:gd name="connsiteX4" fmla="*/ 207469 w 1929903"/>
                    <a:gd name="connsiteY4" fmla="*/ 65978 h 174427"/>
                    <a:gd name="connsiteX5" fmla="*/ 276017 w 1929903"/>
                    <a:gd name="connsiteY5" fmla="*/ 101140 h 174427"/>
                    <a:gd name="connsiteX6" fmla="*/ 344597 w 1929903"/>
                    <a:gd name="connsiteY6" fmla="*/ 142877 h 174427"/>
                    <a:gd name="connsiteX7" fmla="*/ 410060 w 1929903"/>
                    <a:gd name="connsiteY7" fmla="*/ 134218 h 174427"/>
                    <a:gd name="connsiteX8" fmla="*/ 921985 w 1929903"/>
                    <a:gd name="connsiteY8" fmla="*/ 170413 h 174427"/>
                    <a:gd name="connsiteX9" fmla="*/ 1129803 w 1929903"/>
                    <a:gd name="connsiteY9" fmla="*/ 139240 h 174427"/>
                    <a:gd name="connsiteX10" fmla="*/ 1202540 w 1929903"/>
                    <a:gd name="connsiteY10" fmla="*/ 128850 h 174427"/>
                    <a:gd name="connsiteX11" fmla="*/ 1493485 w 1929903"/>
                    <a:gd name="connsiteY11" fmla="*/ 108068 h 174427"/>
                    <a:gd name="connsiteX12" fmla="*/ 1607785 w 1929903"/>
                    <a:gd name="connsiteY12" fmla="*/ 87286 h 174427"/>
                    <a:gd name="connsiteX13" fmla="*/ 1670131 w 1929903"/>
                    <a:gd name="connsiteY13" fmla="*/ 66504 h 174427"/>
                    <a:gd name="connsiteX14" fmla="*/ 1815603 w 1929903"/>
                    <a:gd name="connsiteY14" fmla="*/ 56113 h 174427"/>
                    <a:gd name="connsiteX15" fmla="*/ 1877949 w 1929903"/>
                    <a:gd name="connsiteY15" fmla="*/ 45722 h 174427"/>
                    <a:gd name="connsiteX16" fmla="*/ 1929903 w 1929903"/>
                    <a:gd name="connsiteY16" fmla="*/ 0 h 174427"/>
                    <a:gd name="connsiteX0" fmla="*/ 0 w 1929903"/>
                    <a:gd name="connsiteY0" fmla="*/ 0 h 174427"/>
                    <a:gd name="connsiteX1" fmla="*/ 0 w 1929903"/>
                    <a:gd name="connsiteY1" fmla="*/ 34016 h 174427"/>
                    <a:gd name="connsiteX2" fmla="*/ 132512 w 1929903"/>
                    <a:gd name="connsiteY2" fmla="*/ 45446 h 174427"/>
                    <a:gd name="connsiteX3" fmla="*/ 232234 w 1929903"/>
                    <a:gd name="connsiteY3" fmla="*/ 67883 h 174427"/>
                    <a:gd name="connsiteX4" fmla="*/ 207469 w 1929903"/>
                    <a:gd name="connsiteY4" fmla="*/ 65978 h 174427"/>
                    <a:gd name="connsiteX5" fmla="*/ 276017 w 1929903"/>
                    <a:gd name="connsiteY5" fmla="*/ 101140 h 174427"/>
                    <a:gd name="connsiteX6" fmla="*/ 344597 w 1929903"/>
                    <a:gd name="connsiteY6" fmla="*/ 142877 h 174427"/>
                    <a:gd name="connsiteX7" fmla="*/ 490070 w 1929903"/>
                    <a:gd name="connsiteY7" fmla="*/ 134218 h 174427"/>
                    <a:gd name="connsiteX8" fmla="*/ 921985 w 1929903"/>
                    <a:gd name="connsiteY8" fmla="*/ 170413 h 174427"/>
                    <a:gd name="connsiteX9" fmla="*/ 1129803 w 1929903"/>
                    <a:gd name="connsiteY9" fmla="*/ 139240 h 174427"/>
                    <a:gd name="connsiteX10" fmla="*/ 1202540 w 1929903"/>
                    <a:gd name="connsiteY10" fmla="*/ 128850 h 174427"/>
                    <a:gd name="connsiteX11" fmla="*/ 1493485 w 1929903"/>
                    <a:gd name="connsiteY11" fmla="*/ 108068 h 174427"/>
                    <a:gd name="connsiteX12" fmla="*/ 1607785 w 1929903"/>
                    <a:gd name="connsiteY12" fmla="*/ 87286 h 174427"/>
                    <a:gd name="connsiteX13" fmla="*/ 1670131 w 1929903"/>
                    <a:gd name="connsiteY13" fmla="*/ 66504 h 174427"/>
                    <a:gd name="connsiteX14" fmla="*/ 1815603 w 1929903"/>
                    <a:gd name="connsiteY14" fmla="*/ 56113 h 174427"/>
                    <a:gd name="connsiteX15" fmla="*/ 1877949 w 1929903"/>
                    <a:gd name="connsiteY15" fmla="*/ 45722 h 174427"/>
                    <a:gd name="connsiteX16" fmla="*/ 1929903 w 1929903"/>
                    <a:gd name="connsiteY16" fmla="*/ 0 h 174427"/>
                    <a:gd name="connsiteX0" fmla="*/ 0 w 1929903"/>
                    <a:gd name="connsiteY0" fmla="*/ 0 h 174427"/>
                    <a:gd name="connsiteX1" fmla="*/ 0 w 1929903"/>
                    <a:gd name="connsiteY1" fmla="*/ 34016 h 174427"/>
                    <a:gd name="connsiteX2" fmla="*/ 132512 w 1929903"/>
                    <a:gd name="connsiteY2" fmla="*/ 45446 h 174427"/>
                    <a:gd name="connsiteX3" fmla="*/ 232234 w 1929903"/>
                    <a:gd name="connsiteY3" fmla="*/ 67883 h 174427"/>
                    <a:gd name="connsiteX4" fmla="*/ 207469 w 1929903"/>
                    <a:gd name="connsiteY4" fmla="*/ 65978 h 174427"/>
                    <a:gd name="connsiteX5" fmla="*/ 276017 w 1929903"/>
                    <a:gd name="connsiteY5" fmla="*/ 101140 h 174427"/>
                    <a:gd name="connsiteX6" fmla="*/ 344597 w 1929903"/>
                    <a:gd name="connsiteY6" fmla="*/ 142877 h 174427"/>
                    <a:gd name="connsiteX7" fmla="*/ 490070 w 1929903"/>
                    <a:gd name="connsiteY7" fmla="*/ 134218 h 174427"/>
                    <a:gd name="connsiteX8" fmla="*/ 921985 w 1929903"/>
                    <a:gd name="connsiteY8" fmla="*/ 170413 h 174427"/>
                    <a:gd name="connsiteX9" fmla="*/ 1129803 w 1929903"/>
                    <a:gd name="connsiteY9" fmla="*/ 139240 h 174427"/>
                    <a:gd name="connsiteX10" fmla="*/ 1202540 w 1929903"/>
                    <a:gd name="connsiteY10" fmla="*/ 128850 h 174427"/>
                    <a:gd name="connsiteX11" fmla="*/ 1493485 w 1929903"/>
                    <a:gd name="connsiteY11" fmla="*/ 108068 h 174427"/>
                    <a:gd name="connsiteX12" fmla="*/ 1607785 w 1929903"/>
                    <a:gd name="connsiteY12" fmla="*/ 87286 h 174427"/>
                    <a:gd name="connsiteX13" fmla="*/ 1670131 w 1929903"/>
                    <a:gd name="connsiteY13" fmla="*/ 66504 h 174427"/>
                    <a:gd name="connsiteX14" fmla="*/ 1815603 w 1929903"/>
                    <a:gd name="connsiteY14" fmla="*/ 56113 h 174427"/>
                    <a:gd name="connsiteX15" fmla="*/ 1877949 w 1929903"/>
                    <a:gd name="connsiteY15" fmla="*/ 45722 h 174427"/>
                    <a:gd name="connsiteX16" fmla="*/ 1929903 w 1929903"/>
                    <a:gd name="connsiteY16" fmla="*/ 0 h 174427"/>
                    <a:gd name="connsiteX0" fmla="*/ 0 w 1929903"/>
                    <a:gd name="connsiteY0" fmla="*/ 0 h 174427"/>
                    <a:gd name="connsiteX1" fmla="*/ 0 w 1929903"/>
                    <a:gd name="connsiteY1" fmla="*/ 34016 h 174427"/>
                    <a:gd name="connsiteX2" fmla="*/ 132512 w 1929903"/>
                    <a:gd name="connsiteY2" fmla="*/ 45446 h 174427"/>
                    <a:gd name="connsiteX3" fmla="*/ 232234 w 1929903"/>
                    <a:gd name="connsiteY3" fmla="*/ 67883 h 174427"/>
                    <a:gd name="connsiteX4" fmla="*/ 207469 w 1929903"/>
                    <a:gd name="connsiteY4" fmla="*/ 65978 h 174427"/>
                    <a:gd name="connsiteX5" fmla="*/ 276017 w 1929903"/>
                    <a:gd name="connsiteY5" fmla="*/ 101140 h 174427"/>
                    <a:gd name="connsiteX6" fmla="*/ 344597 w 1929903"/>
                    <a:gd name="connsiteY6" fmla="*/ 142877 h 174427"/>
                    <a:gd name="connsiteX7" fmla="*/ 490070 w 1929903"/>
                    <a:gd name="connsiteY7" fmla="*/ 134218 h 174427"/>
                    <a:gd name="connsiteX8" fmla="*/ 921985 w 1929903"/>
                    <a:gd name="connsiteY8" fmla="*/ 170413 h 174427"/>
                    <a:gd name="connsiteX9" fmla="*/ 1129803 w 1929903"/>
                    <a:gd name="connsiteY9" fmla="*/ 139240 h 174427"/>
                    <a:gd name="connsiteX10" fmla="*/ 1202540 w 1929903"/>
                    <a:gd name="connsiteY10" fmla="*/ 128850 h 174427"/>
                    <a:gd name="connsiteX11" fmla="*/ 1493485 w 1929903"/>
                    <a:gd name="connsiteY11" fmla="*/ 108068 h 174427"/>
                    <a:gd name="connsiteX12" fmla="*/ 1607785 w 1929903"/>
                    <a:gd name="connsiteY12" fmla="*/ 87286 h 174427"/>
                    <a:gd name="connsiteX13" fmla="*/ 1670131 w 1929903"/>
                    <a:gd name="connsiteY13" fmla="*/ 66504 h 174427"/>
                    <a:gd name="connsiteX14" fmla="*/ 1815603 w 1929903"/>
                    <a:gd name="connsiteY14" fmla="*/ 56113 h 174427"/>
                    <a:gd name="connsiteX15" fmla="*/ 1877949 w 1929903"/>
                    <a:gd name="connsiteY15" fmla="*/ 45722 h 174427"/>
                    <a:gd name="connsiteX16" fmla="*/ 1929903 w 1929903"/>
                    <a:gd name="connsiteY16" fmla="*/ 0 h 174427"/>
                    <a:gd name="connsiteX0" fmla="*/ 0 w 1929903"/>
                    <a:gd name="connsiteY0" fmla="*/ 0 h 174427"/>
                    <a:gd name="connsiteX1" fmla="*/ 0 w 1929903"/>
                    <a:gd name="connsiteY1" fmla="*/ 34016 h 174427"/>
                    <a:gd name="connsiteX2" fmla="*/ 132512 w 1929903"/>
                    <a:gd name="connsiteY2" fmla="*/ 45446 h 174427"/>
                    <a:gd name="connsiteX3" fmla="*/ 232234 w 1929903"/>
                    <a:gd name="connsiteY3" fmla="*/ 67883 h 174427"/>
                    <a:gd name="connsiteX4" fmla="*/ 207469 w 1929903"/>
                    <a:gd name="connsiteY4" fmla="*/ 65978 h 174427"/>
                    <a:gd name="connsiteX5" fmla="*/ 276017 w 1929903"/>
                    <a:gd name="connsiteY5" fmla="*/ 101140 h 174427"/>
                    <a:gd name="connsiteX6" fmla="*/ 344597 w 1929903"/>
                    <a:gd name="connsiteY6" fmla="*/ 142877 h 174427"/>
                    <a:gd name="connsiteX7" fmla="*/ 490070 w 1929903"/>
                    <a:gd name="connsiteY7" fmla="*/ 134218 h 174427"/>
                    <a:gd name="connsiteX8" fmla="*/ 921985 w 1929903"/>
                    <a:gd name="connsiteY8" fmla="*/ 170413 h 174427"/>
                    <a:gd name="connsiteX9" fmla="*/ 1129803 w 1929903"/>
                    <a:gd name="connsiteY9" fmla="*/ 139240 h 174427"/>
                    <a:gd name="connsiteX10" fmla="*/ 1202540 w 1929903"/>
                    <a:gd name="connsiteY10" fmla="*/ 128850 h 174427"/>
                    <a:gd name="connsiteX11" fmla="*/ 1493485 w 1929903"/>
                    <a:gd name="connsiteY11" fmla="*/ 108068 h 174427"/>
                    <a:gd name="connsiteX12" fmla="*/ 1607785 w 1929903"/>
                    <a:gd name="connsiteY12" fmla="*/ 87286 h 174427"/>
                    <a:gd name="connsiteX13" fmla="*/ 1670131 w 1929903"/>
                    <a:gd name="connsiteY13" fmla="*/ 66504 h 174427"/>
                    <a:gd name="connsiteX14" fmla="*/ 1815603 w 1929903"/>
                    <a:gd name="connsiteY14" fmla="*/ 56113 h 174427"/>
                    <a:gd name="connsiteX15" fmla="*/ 1877949 w 1929903"/>
                    <a:gd name="connsiteY15" fmla="*/ 45722 h 174427"/>
                    <a:gd name="connsiteX16" fmla="*/ 1929903 w 1929903"/>
                    <a:gd name="connsiteY16" fmla="*/ 0 h 174427"/>
                    <a:gd name="connsiteX0" fmla="*/ 0 w 1929903"/>
                    <a:gd name="connsiteY0" fmla="*/ 0 h 174427"/>
                    <a:gd name="connsiteX1" fmla="*/ 0 w 1929903"/>
                    <a:gd name="connsiteY1" fmla="*/ 34016 h 174427"/>
                    <a:gd name="connsiteX2" fmla="*/ 132512 w 1929903"/>
                    <a:gd name="connsiteY2" fmla="*/ 45446 h 174427"/>
                    <a:gd name="connsiteX3" fmla="*/ 232234 w 1929903"/>
                    <a:gd name="connsiteY3" fmla="*/ 67883 h 174427"/>
                    <a:gd name="connsiteX4" fmla="*/ 207469 w 1929903"/>
                    <a:gd name="connsiteY4" fmla="*/ 65978 h 174427"/>
                    <a:gd name="connsiteX5" fmla="*/ 276017 w 1929903"/>
                    <a:gd name="connsiteY5" fmla="*/ 101140 h 174427"/>
                    <a:gd name="connsiteX6" fmla="*/ 344597 w 1929903"/>
                    <a:gd name="connsiteY6" fmla="*/ 142877 h 174427"/>
                    <a:gd name="connsiteX7" fmla="*/ 490070 w 1929903"/>
                    <a:gd name="connsiteY7" fmla="*/ 134218 h 174427"/>
                    <a:gd name="connsiteX8" fmla="*/ 921985 w 1929903"/>
                    <a:gd name="connsiteY8" fmla="*/ 170413 h 174427"/>
                    <a:gd name="connsiteX9" fmla="*/ 1129803 w 1929903"/>
                    <a:gd name="connsiteY9" fmla="*/ 139240 h 174427"/>
                    <a:gd name="connsiteX10" fmla="*/ 1202540 w 1929903"/>
                    <a:gd name="connsiteY10" fmla="*/ 128850 h 174427"/>
                    <a:gd name="connsiteX11" fmla="*/ 1493485 w 1929903"/>
                    <a:gd name="connsiteY11" fmla="*/ 108068 h 174427"/>
                    <a:gd name="connsiteX12" fmla="*/ 1607785 w 1929903"/>
                    <a:gd name="connsiteY12" fmla="*/ 87286 h 174427"/>
                    <a:gd name="connsiteX13" fmla="*/ 1670131 w 1929903"/>
                    <a:gd name="connsiteY13" fmla="*/ 66504 h 174427"/>
                    <a:gd name="connsiteX14" fmla="*/ 1815603 w 1929903"/>
                    <a:gd name="connsiteY14" fmla="*/ 56113 h 174427"/>
                    <a:gd name="connsiteX15" fmla="*/ 1877949 w 1929903"/>
                    <a:gd name="connsiteY15" fmla="*/ 45722 h 174427"/>
                    <a:gd name="connsiteX16" fmla="*/ 1929903 w 1929903"/>
                    <a:gd name="connsiteY16" fmla="*/ 0 h 174427"/>
                    <a:gd name="connsiteX0" fmla="*/ 0 w 1929903"/>
                    <a:gd name="connsiteY0" fmla="*/ 0 h 157803"/>
                    <a:gd name="connsiteX1" fmla="*/ 0 w 1929903"/>
                    <a:gd name="connsiteY1" fmla="*/ 34016 h 157803"/>
                    <a:gd name="connsiteX2" fmla="*/ 132512 w 1929903"/>
                    <a:gd name="connsiteY2" fmla="*/ 45446 h 157803"/>
                    <a:gd name="connsiteX3" fmla="*/ 232234 w 1929903"/>
                    <a:gd name="connsiteY3" fmla="*/ 67883 h 157803"/>
                    <a:gd name="connsiteX4" fmla="*/ 207469 w 1929903"/>
                    <a:gd name="connsiteY4" fmla="*/ 65978 h 157803"/>
                    <a:gd name="connsiteX5" fmla="*/ 276017 w 1929903"/>
                    <a:gd name="connsiteY5" fmla="*/ 101140 h 157803"/>
                    <a:gd name="connsiteX6" fmla="*/ 344597 w 1929903"/>
                    <a:gd name="connsiteY6" fmla="*/ 142877 h 157803"/>
                    <a:gd name="connsiteX7" fmla="*/ 490070 w 1929903"/>
                    <a:gd name="connsiteY7" fmla="*/ 134218 h 157803"/>
                    <a:gd name="connsiteX8" fmla="*/ 805780 w 1929903"/>
                    <a:gd name="connsiteY8" fmla="*/ 126598 h 157803"/>
                    <a:gd name="connsiteX9" fmla="*/ 1129803 w 1929903"/>
                    <a:gd name="connsiteY9" fmla="*/ 139240 h 157803"/>
                    <a:gd name="connsiteX10" fmla="*/ 1202540 w 1929903"/>
                    <a:gd name="connsiteY10" fmla="*/ 128850 h 157803"/>
                    <a:gd name="connsiteX11" fmla="*/ 1493485 w 1929903"/>
                    <a:gd name="connsiteY11" fmla="*/ 108068 h 157803"/>
                    <a:gd name="connsiteX12" fmla="*/ 1607785 w 1929903"/>
                    <a:gd name="connsiteY12" fmla="*/ 87286 h 157803"/>
                    <a:gd name="connsiteX13" fmla="*/ 1670131 w 1929903"/>
                    <a:gd name="connsiteY13" fmla="*/ 66504 h 157803"/>
                    <a:gd name="connsiteX14" fmla="*/ 1815603 w 1929903"/>
                    <a:gd name="connsiteY14" fmla="*/ 56113 h 157803"/>
                    <a:gd name="connsiteX15" fmla="*/ 1877949 w 1929903"/>
                    <a:gd name="connsiteY15" fmla="*/ 45722 h 157803"/>
                    <a:gd name="connsiteX16" fmla="*/ 1929903 w 1929903"/>
                    <a:gd name="connsiteY16" fmla="*/ 0 h 157803"/>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118285 h 146341"/>
                    <a:gd name="connsiteX10" fmla="*/ 1202540 w 1929903"/>
                    <a:gd name="connsiteY10" fmla="*/ 128850 h 146341"/>
                    <a:gd name="connsiteX11" fmla="*/ 1493485 w 1929903"/>
                    <a:gd name="connsiteY11" fmla="*/ 108068 h 146341"/>
                    <a:gd name="connsiteX12" fmla="*/ 1607785 w 1929903"/>
                    <a:gd name="connsiteY12" fmla="*/ 87286 h 146341"/>
                    <a:gd name="connsiteX13" fmla="*/ 1670131 w 1929903"/>
                    <a:gd name="connsiteY13" fmla="*/ 66504 h 146341"/>
                    <a:gd name="connsiteX14" fmla="*/ 1815603 w 1929903"/>
                    <a:gd name="connsiteY14" fmla="*/ 56113 h 146341"/>
                    <a:gd name="connsiteX15" fmla="*/ 1877949 w 1929903"/>
                    <a:gd name="connsiteY15" fmla="*/ 45722 h 146341"/>
                    <a:gd name="connsiteX16" fmla="*/ 1929903 w 1929903"/>
                    <a:gd name="connsiteY16"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2540 w 1929903"/>
                    <a:gd name="connsiteY10" fmla="*/ 128850 h 146341"/>
                    <a:gd name="connsiteX11" fmla="*/ 1493485 w 1929903"/>
                    <a:gd name="connsiteY11" fmla="*/ 108068 h 146341"/>
                    <a:gd name="connsiteX12" fmla="*/ 1607785 w 1929903"/>
                    <a:gd name="connsiteY12" fmla="*/ 87286 h 146341"/>
                    <a:gd name="connsiteX13" fmla="*/ 1670131 w 1929903"/>
                    <a:gd name="connsiteY13" fmla="*/ 66504 h 146341"/>
                    <a:gd name="connsiteX14" fmla="*/ 1815603 w 1929903"/>
                    <a:gd name="connsiteY14" fmla="*/ 56113 h 146341"/>
                    <a:gd name="connsiteX15" fmla="*/ 1877949 w 1929903"/>
                    <a:gd name="connsiteY15" fmla="*/ 45722 h 146341"/>
                    <a:gd name="connsiteX16" fmla="*/ 1929903 w 1929903"/>
                    <a:gd name="connsiteY16"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19685 w 1929903"/>
                    <a:gd name="connsiteY10" fmla="*/ 109800 h 146341"/>
                    <a:gd name="connsiteX11" fmla="*/ 1493485 w 1929903"/>
                    <a:gd name="connsiteY11" fmla="*/ 108068 h 146341"/>
                    <a:gd name="connsiteX12" fmla="*/ 1607785 w 1929903"/>
                    <a:gd name="connsiteY12" fmla="*/ 87286 h 146341"/>
                    <a:gd name="connsiteX13" fmla="*/ 1670131 w 1929903"/>
                    <a:gd name="connsiteY13" fmla="*/ 66504 h 146341"/>
                    <a:gd name="connsiteX14" fmla="*/ 1815603 w 1929903"/>
                    <a:gd name="connsiteY14" fmla="*/ 56113 h 146341"/>
                    <a:gd name="connsiteX15" fmla="*/ 1877949 w 1929903"/>
                    <a:gd name="connsiteY15" fmla="*/ 45722 h 146341"/>
                    <a:gd name="connsiteX16" fmla="*/ 1929903 w 1929903"/>
                    <a:gd name="connsiteY16"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19685 w 1929903"/>
                    <a:gd name="connsiteY10" fmla="*/ 109800 h 146341"/>
                    <a:gd name="connsiteX11" fmla="*/ 1247154 w 1929903"/>
                    <a:gd name="connsiteY11" fmla="*/ 96657 h 146341"/>
                    <a:gd name="connsiteX12" fmla="*/ 1493485 w 1929903"/>
                    <a:gd name="connsiteY12" fmla="*/ 108068 h 146341"/>
                    <a:gd name="connsiteX13" fmla="*/ 1607785 w 1929903"/>
                    <a:gd name="connsiteY13" fmla="*/ 87286 h 146341"/>
                    <a:gd name="connsiteX14" fmla="*/ 1670131 w 1929903"/>
                    <a:gd name="connsiteY14" fmla="*/ 66504 h 146341"/>
                    <a:gd name="connsiteX15" fmla="*/ 1815603 w 1929903"/>
                    <a:gd name="connsiteY15" fmla="*/ 56113 h 146341"/>
                    <a:gd name="connsiteX16" fmla="*/ 1877949 w 1929903"/>
                    <a:gd name="connsiteY16" fmla="*/ 45722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93485 w 1929903"/>
                    <a:gd name="connsiteY12" fmla="*/ 108068 h 146341"/>
                    <a:gd name="connsiteX13" fmla="*/ 1607785 w 1929903"/>
                    <a:gd name="connsiteY13" fmla="*/ 87286 h 146341"/>
                    <a:gd name="connsiteX14" fmla="*/ 1670131 w 1929903"/>
                    <a:gd name="connsiteY14" fmla="*/ 66504 h 146341"/>
                    <a:gd name="connsiteX15" fmla="*/ 1815603 w 1929903"/>
                    <a:gd name="connsiteY15" fmla="*/ 56113 h 146341"/>
                    <a:gd name="connsiteX16" fmla="*/ 1877949 w 1929903"/>
                    <a:gd name="connsiteY16" fmla="*/ 45722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607785 w 1929903"/>
                    <a:gd name="connsiteY13" fmla="*/ 87286 h 146341"/>
                    <a:gd name="connsiteX14" fmla="*/ 1670131 w 1929903"/>
                    <a:gd name="connsiteY14" fmla="*/ 66504 h 146341"/>
                    <a:gd name="connsiteX15" fmla="*/ 1815603 w 1929903"/>
                    <a:gd name="connsiteY15" fmla="*/ 56113 h 146341"/>
                    <a:gd name="connsiteX16" fmla="*/ 1877949 w 1929903"/>
                    <a:gd name="connsiteY16" fmla="*/ 45722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70131 w 1929903"/>
                    <a:gd name="connsiteY14" fmla="*/ 66504 h 146341"/>
                    <a:gd name="connsiteX15" fmla="*/ 1815603 w 1929903"/>
                    <a:gd name="connsiteY15" fmla="*/ 56113 h 146341"/>
                    <a:gd name="connsiteX16" fmla="*/ 1877949 w 1929903"/>
                    <a:gd name="connsiteY16" fmla="*/ 45722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15603 w 1929903"/>
                    <a:gd name="connsiteY15" fmla="*/ 56113 h 146341"/>
                    <a:gd name="connsiteX16" fmla="*/ 1877949 w 1929903"/>
                    <a:gd name="connsiteY16" fmla="*/ 45722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877949 w 1929903"/>
                    <a:gd name="connsiteY16" fmla="*/ 45722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866519 w 1929903"/>
                    <a:gd name="connsiteY16" fmla="*/ 30482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902714 w 1929903"/>
                    <a:gd name="connsiteY16" fmla="*/ 34292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900809 w 1929903"/>
                    <a:gd name="connsiteY16" fmla="*/ 40007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900809 w 1929903"/>
                    <a:gd name="connsiteY16" fmla="*/ 40007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893189 w 1929903"/>
                    <a:gd name="connsiteY16" fmla="*/ 32387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790540 w 1929903"/>
                    <a:gd name="connsiteY8" fmla="*/ 113263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893189 w 1929903"/>
                    <a:gd name="connsiteY16" fmla="*/ 32387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790540 w 1929903"/>
                    <a:gd name="connsiteY8" fmla="*/ 113263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893189 w 1929903"/>
                    <a:gd name="connsiteY16" fmla="*/ 32387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790540 w 1929903"/>
                    <a:gd name="connsiteY8" fmla="*/ 113263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893189 w 1929903"/>
                    <a:gd name="connsiteY16" fmla="*/ 32387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07469 w 1929903"/>
                    <a:gd name="connsiteY3" fmla="*/ 65978 h 146341"/>
                    <a:gd name="connsiteX4" fmla="*/ 276017 w 1929903"/>
                    <a:gd name="connsiteY4" fmla="*/ 101140 h 146341"/>
                    <a:gd name="connsiteX5" fmla="*/ 344597 w 1929903"/>
                    <a:gd name="connsiteY5" fmla="*/ 142877 h 146341"/>
                    <a:gd name="connsiteX6" fmla="*/ 490070 w 1929903"/>
                    <a:gd name="connsiteY6" fmla="*/ 134218 h 146341"/>
                    <a:gd name="connsiteX7" fmla="*/ 790540 w 1929903"/>
                    <a:gd name="connsiteY7" fmla="*/ 113263 h 146341"/>
                    <a:gd name="connsiteX8" fmla="*/ 1122183 w 1929903"/>
                    <a:gd name="connsiteY8" fmla="*/ 99235 h 146341"/>
                    <a:gd name="connsiteX9" fmla="*/ 1208255 w 1929903"/>
                    <a:gd name="connsiteY9" fmla="*/ 96465 h 146341"/>
                    <a:gd name="connsiteX10" fmla="*/ 1247154 w 1929903"/>
                    <a:gd name="connsiteY10" fmla="*/ 96657 h 146341"/>
                    <a:gd name="connsiteX11" fmla="*/ 1426810 w 1929903"/>
                    <a:gd name="connsiteY11" fmla="*/ 90923 h 146341"/>
                    <a:gd name="connsiteX12" fmla="*/ 1573495 w 1929903"/>
                    <a:gd name="connsiteY12" fmla="*/ 70141 h 146341"/>
                    <a:gd name="connsiteX13" fmla="*/ 1660606 w 1929903"/>
                    <a:gd name="connsiteY13" fmla="*/ 56979 h 146341"/>
                    <a:gd name="connsiteX14" fmla="*/ 1800363 w 1929903"/>
                    <a:gd name="connsiteY14" fmla="*/ 46588 h 146341"/>
                    <a:gd name="connsiteX15" fmla="*/ 1893189 w 1929903"/>
                    <a:gd name="connsiteY15" fmla="*/ 32387 h 146341"/>
                    <a:gd name="connsiteX16" fmla="*/ 1929903 w 1929903"/>
                    <a:gd name="connsiteY16" fmla="*/ 0 h 14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9903" h="146341">
                      <a:moveTo>
                        <a:pt x="0" y="0"/>
                      </a:moveTo>
                      <a:lnTo>
                        <a:pt x="0" y="34016"/>
                      </a:lnTo>
                      <a:cubicBezTo>
                        <a:pt x="18642" y="48702"/>
                        <a:pt x="101005" y="44615"/>
                        <a:pt x="132512" y="45446"/>
                      </a:cubicBezTo>
                      <a:cubicBezTo>
                        <a:pt x="167090" y="50773"/>
                        <a:pt x="183552" y="56696"/>
                        <a:pt x="207469" y="65978"/>
                      </a:cubicBezTo>
                      <a:cubicBezTo>
                        <a:pt x="218639" y="71563"/>
                        <a:pt x="264847" y="95555"/>
                        <a:pt x="276017" y="101140"/>
                      </a:cubicBezTo>
                      <a:cubicBezTo>
                        <a:pt x="308054" y="117158"/>
                        <a:pt x="315938" y="139295"/>
                        <a:pt x="344597" y="142877"/>
                      </a:cubicBezTo>
                      <a:cubicBezTo>
                        <a:pt x="354988" y="146341"/>
                        <a:pt x="427809" y="126837"/>
                        <a:pt x="490070" y="134218"/>
                      </a:cubicBezTo>
                      <a:cubicBezTo>
                        <a:pt x="544777" y="141169"/>
                        <a:pt x="649012" y="128707"/>
                        <a:pt x="790540" y="113263"/>
                      </a:cubicBezTo>
                      <a:cubicBezTo>
                        <a:pt x="914776" y="103159"/>
                        <a:pt x="945830" y="117798"/>
                        <a:pt x="1122183" y="99235"/>
                      </a:cubicBezTo>
                      <a:cubicBezTo>
                        <a:pt x="1146540" y="96671"/>
                        <a:pt x="1183913" y="99170"/>
                        <a:pt x="1208255" y="96465"/>
                      </a:cubicBezTo>
                      <a:cubicBezTo>
                        <a:pt x="1226543" y="97940"/>
                        <a:pt x="1210728" y="97581"/>
                        <a:pt x="1247154" y="96657"/>
                      </a:cubicBezTo>
                      <a:cubicBezTo>
                        <a:pt x="1283580" y="95733"/>
                        <a:pt x="1364165" y="94390"/>
                        <a:pt x="1426810" y="90923"/>
                      </a:cubicBezTo>
                      <a:cubicBezTo>
                        <a:pt x="1478041" y="83604"/>
                        <a:pt x="1528955" y="83503"/>
                        <a:pt x="1573495" y="70141"/>
                      </a:cubicBezTo>
                      <a:cubicBezTo>
                        <a:pt x="1594477" y="63846"/>
                        <a:pt x="1638756" y="58540"/>
                        <a:pt x="1660606" y="56979"/>
                      </a:cubicBezTo>
                      <a:lnTo>
                        <a:pt x="1800363" y="46588"/>
                      </a:lnTo>
                      <a:cubicBezTo>
                        <a:pt x="1821145" y="43124"/>
                        <a:pt x="1872622" y="36957"/>
                        <a:pt x="1893189" y="32387"/>
                      </a:cubicBezTo>
                      <a:cubicBezTo>
                        <a:pt x="1916302" y="27251"/>
                        <a:pt x="1925459" y="17462"/>
                        <a:pt x="1929903" y="0"/>
                      </a:cubicBezTo>
                    </a:path>
                  </a:pathLst>
                </a:custGeom>
                <a:solidFill>
                  <a:schemeClr val="bg1"/>
                </a:solidFill>
                <a:ln w="9525" cap="flat" cmpd="sng" algn="ctr">
                  <a:noFill/>
                  <a:prstDash val="solid"/>
                  <a:round/>
                  <a:headEnd type="none" w="med" len="med"/>
                  <a:tailEnd type="none" w="med" len="med"/>
                </a:ln>
                <a:effectLst/>
              </p:spPr>
              <p:txBody>
                <a:bodyPr rtlCol="0" anchor="ctr"/>
                <a:lstStyle/>
                <a:p>
                  <a:pPr algn="ctr" eaLnBrk="0" fontAlgn="base" hangingPunct="0">
                    <a:spcBef>
                      <a:spcPct val="0"/>
                    </a:spcBef>
                    <a:spcAft>
                      <a:spcPct val="0"/>
                    </a:spcAft>
                  </a:pPr>
                  <a:endParaRPr kumimoji="1" lang="en-US" sz="2400">
                    <a:solidFill>
                      <a:srgbClr val="003366"/>
                    </a:solidFill>
                  </a:endParaRPr>
                </a:p>
              </p:txBody>
            </p:sp>
          </p:grpSp>
        </p:grpSp>
        <p:sp>
          <p:nvSpPr>
            <p:cNvPr id="24" name="Freeform 23"/>
            <p:cNvSpPr/>
            <p:nvPr/>
          </p:nvSpPr>
          <p:spPr bwMode="auto">
            <a:xfrm>
              <a:off x="5322032" y="5201904"/>
              <a:ext cx="962134" cy="118110"/>
            </a:xfrm>
            <a:custGeom>
              <a:avLst/>
              <a:gdLst>
                <a:gd name="connsiteX0" fmla="*/ 0 w 1581150"/>
                <a:gd name="connsiteY0" fmla="*/ 133350 h 137160"/>
                <a:gd name="connsiteX1" fmla="*/ 83820 w 1581150"/>
                <a:gd name="connsiteY1" fmla="*/ 129540 h 137160"/>
                <a:gd name="connsiteX2" fmla="*/ 95250 w 1581150"/>
                <a:gd name="connsiteY2" fmla="*/ 125730 h 137160"/>
                <a:gd name="connsiteX3" fmla="*/ 114300 w 1581150"/>
                <a:gd name="connsiteY3" fmla="*/ 129540 h 137160"/>
                <a:gd name="connsiteX4" fmla="*/ 137160 w 1581150"/>
                <a:gd name="connsiteY4" fmla="*/ 137160 h 137160"/>
                <a:gd name="connsiteX5" fmla="*/ 152400 w 1581150"/>
                <a:gd name="connsiteY5" fmla="*/ 133350 h 137160"/>
                <a:gd name="connsiteX6" fmla="*/ 163830 w 1581150"/>
                <a:gd name="connsiteY6" fmla="*/ 125730 h 137160"/>
                <a:gd name="connsiteX7" fmla="*/ 182880 w 1581150"/>
                <a:gd name="connsiteY7" fmla="*/ 129540 h 137160"/>
                <a:gd name="connsiteX8" fmla="*/ 236220 w 1581150"/>
                <a:gd name="connsiteY8" fmla="*/ 125730 h 137160"/>
                <a:gd name="connsiteX9" fmla="*/ 247650 w 1581150"/>
                <a:gd name="connsiteY9" fmla="*/ 121920 h 137160"/>
                <a:gd name="connsiteX10" fmla="*/ 262890 w 1581150"/>
                <a:gd name="connsiteY10" fmla="*/ 118110 h 137160"/>
                <a:gd name="connsiteX11" fmla="*/ 426720 w 1581150"/>
                <a:gd name="connsiteY11" fmla="*/ 110490 h 137160"/>
                <a:gd name="connsiteX12" fmla="*/ 544830 w 1581150"/>
                <a:gd name="connsiteY12" fmla="*/ 102870 h 137160"/>
                <a:gd name="connsiteX13" fmla="*/ 617220 w 1581150"/>
                <a:gd name="connsiteY13" fmla="*/ 110490 h 137160"/>
                <a:gd name="connsiteX14" fmla="*/ 689610 w 1581150"/>
                <a:gd name="connsiteY14" fmla="*/ 106680 h 137160"/>
                <a:gd name="connsiteX15" fmla="*/ 712470 w 1581150"/>
                <a:gd name="connsiteY15" fmla="*/ 99060 h 137160"/>
                <a:gd name="connsiteX16" fmla="*/ 784860 w 1581150"/>
                <a:gd name="connsiteY16" fmla="*/ 95250 h 137160"/>
                <a:gd name="connsiteX17" fmla="*/ 899160 w 1581150"/>
                <a:gd name="connsiteY17" fmla="*/ 87630 h 137160"/>
                <a:gd name="connsiteX18" fmla="*/ 944880 w 1581150"/>
                <a:gd name="connsiteY18" fmla="*/ 91440 h 137160"/>
                <a:gd name="connsiteX19" fmla="*/ 967740 w 1581150"/>
                <a:gd name="connsiteY19" fmla="*/ 91440 h 137160"/>
                <a:gd name="connsiteX20" fmla="*/ 1009650 w 1581150"/>
                <a:gd name="connsiteY20" fmla="*/ 87630 h 137160"/>
                <a:gd name="connsiteX21" fmla="*/ 1040130 w 1581150"/>
                <a:gd name="connsiteY21" fmla="*/ 83820 h 137160"/>
                <a:gd name="connsiteX22" fmla="*/ 1135380 w 1581150"/>
                <a:gd name="connsiteY22" fmla="*/ 80010 h 137160"/>
                <a:gd name="connsiteX23" fmla="*/ 1192530 w 1581150"/>
                <a:gd name="connsiteY23" fmla="*/ 68580 h 137160"/>
                <a:gd name="connsiteX24" fmla="*/ 1215390 w 1581150"/>
                <a:gd name="connsiteY24" fmla="*/ 57150 h 137160"/>
                <a:gd name="connsiteX25" fmla="*/ 1348740 w 1581150"/>
                <a:gd name="connsiteY25" fmla="*/ 53340 h 137160"/>
                <a:gd name="connsiteX26" fmla="*/ 1405890 w 1581150"/>
                <a:gd name="connsiteY26" fmla="*/ 41910 h 137160"/>
                <a:gd name="connsiteX27" fmla="*/ 1417320 w 1581150"/>
                <a:gd name="connsiteY27" fmla="*/ 38100 h 137160"/>
                <a:gd name="connsiteX28" fmla="*/ 1428750 w 1581150"/>
                <a:gd name="connsiteY28" fmla="*/ 34290 h 137160"/>
                <a:gd name="connsiteX29" fmla="*/ 1512570 w 1581150"/>
                <a:gd name="connsiteY29" fmla="*/ 41910 h 137160"/>
                <a:gd name="connsiteX30" fmla="*/ 1539240 w 1581150"/>
                <a:gd name="connsiteY30" fmla="*/ 38100 h 137160"/>
                <a:gd name="connsiteX31" fmla="*/ 1550670 w 1581150"/>
                <a:gd name="connsiteY31" fmla="*/ 34290 h 137160"/>
                <a:gd name="connsiteX32" fmla="*/ 1573530 w 1581150"/>
                <a:gd name="connsiteY32" fmla="*/ 19050 h 137160"/>
                <a:gd name="connsiteX33" fmla="*/ 1581150 w 1581150"/>
                <a:gd name="connsiteY33" fmla="*/ 0 h 137160"/>
                <a:gd name="connsiteX0" fmla="*/ 0 w 1585858"/>
                <a:gd name="connsiteY0" fmla="*/ 133350 h 137160"/>
                <a:gd name="connsiteX1" fmla="*/ 83820 w 1585858"/>
                <a:gd name="connsiteY1" fmla="*/ 129540 h 137160"/>
                <a:gd name="connsiteX2" fmla="*/ 95250 w 1585858"/>
                <a:gd name="connsiteY2" fmla="*/ 125730 h 137160"/>
                <a:gd name="connsiteX3" fmla="*/ 114300 w 1585858"/>
                <a:gd name="connsiteY3" fmla="*/ 129540 h 137160"/>
                <a:gd name="connsiteX4" fmla="*/ 137160 w 1585858"/>
                <a:gd name="connsiteY4" fmla="*/ 137160 h 137160"/>
                <a:gd name="connsiteX5" fmla="*/ 152400 w 1585858"/>
                <a:gd name="connsiteY5" fmla="*/ 133350 h 137160"/>
                <a:gd name="connsiteX6" fmla="*/ 163830 w 1585858"/>
                <a:gd name="connsiteY6" fmla="*/ 125730 h 137160"/>
                <a:gd name="connsiteX7" fmla="*/ 182880 w 1585858"/>
                <a:gd name="connsiteY7" fmla="*/ 129540 h 137160"/>
                <a:gd name="connsiteX8" fmla="*/ 236220 w 1585858"/>
                <a:gd name="connsiteY8" fmla="*/ 125730 h 137160"/>
                <a:gd name="connsiteX9" fmla="*/ 247650 w 1585858"/>
                <a:gd name="connsiteY9" fmla="*/ 121920 h 137160"/>
                <a:gd name="connsiteX10" fmla="*/ 262890 w 1585858"/>
                <a:gd name="connsiteY10" fmla="*/ 118110 h 137160"/>
                <a:gd name="connsiteX11" fmla="*/ 426720 w 1585858"/>
                <a:gd name="connsiteY11" fmla="*/ 110490 h 137160"/>
                <a:gd name="connsiteX12" fmla="*/ 544830 w 1585858"/>
                <a:gd name="connsiteY12" fmla="*/ 102870 h 137160"/>
                <a:gd name="connsiteX13" fmla="*/ 617220 w 1585858"/>
                <a:gd name="connsiteY13" fmla="*/ 110490 h 137160"/>
                <a:gd name="connsiteX14" fmla="*/ 689610 w 1585858"/>
                <a:gd name="connsiteY14" fmla="*/ 106680 h 137160"/>
                <a:gd name="connsiteX15" fmla="*/ 712470 w 1585858"/>
                <a:gd name="connsiteY15" fmla="*/ 99060 h 137160"/>
                <a:gd name="connsiteX16" fmla="*/ 784860 w 1585858"/>
                <a:gd name="connsiteY16" fmla="*/ 95250 h 137160"/>
                <a:gd name="connsiteX17" fmla="*/ 899160 w 1585858"/>
                <a:gd name="connsiteY17" fmla="*/ 87630 h 137160"/>
                <a:gd name="connsiteX18" fmla="*/ 944880 w 1585858"/>
                <a:gd name="connsiteY18" fmla="*/ 91440 h 137160"/>
                <a:gd name="connsiteX19" fmla="*/ 967740 w 1585858"/>
                <a:gd name="connsiteY19" fmla="*/ 91440 h 137160"/>
                <a:gd name="connsiteX20" fmla="*/ 1009650 w 1585858"/>
                <a:gd name="connsiteY20" fmla="*/ 87630 h 137160"/>
                <a:gd name="connsiteX21" fmla="*/ 1040130 w 1585858"/>
                <a:gd name="connsiteY21" fmla="*/ 83820 h 137160"/>
                <a:gd name="connsiteX22" fmla="*/ 1135380 w 1585858"/>
                <a:gd name="connsiteY22" fmla="*/ 80010 h 137160"/>
                <a:gd name="connsiteX23" fmla="*/ 1192530 w 1585858"/>
                <a:gd name="connsiteY23" fmla="*/ 68580 h 137160"/>
                <a:gd name="connsiteX24" fmla="*/ 1215390 w 1585858"/>
                <a:gd name="connsiteY24" fmla="*/ 57150 h 137160"/>
                <a:gd name="connsiteX25" fmla="*/ 1348740 w 1585858"/>
                <a:gd name="connsiteY25" fmla="*/ 53340 h 137160"/>
                <a:gd name="connsiteX26" fmla="*/ 1405890 w 1585858"/>
                <a:gd name="connsiteY26" fmla="*/ 41910 h 137160"/>
                <a:gd name="connsiteX27" fmla="*/ 1417320 w 1585858"/>
                <a:gd name="connsiteY27" fmla="*/ 38100 h 137160"/>
                <a:gd name="connsiteX28" fmla="*/ 1428750 w 1585858"/>
                <a:gd name="connsiteY28" fmla="*/ 34290 h 137160"/>
                <a:gd name="connsiteX29" fmla="*/ 1512570 w 1585858"/>
                <a:gd name="connsiteY29" fmla="*/ 41910 h 137160"/>
                <a:gd name="connsiteX30" fmla="*/ 1539240 w 1585858"/>
                <a:gd name="connsiteY30" fmla="*/ 38100 h 137160"/>
                <a:gd name="connsiteX31" fmla="*/ 1550670 w 1585858"/>
                <a:gd name="connsiteY31" fmla="*/ 34290 h 137160"/>
                <a:gd name="connsiteX32" fmla="*/ 1581150 w 1585858"/>
                <a:gd name="connsiteY32" fmla="*/ 26670 h 137160"/>
                <a:gd name="connsiteX33" fmla="*/ 1581150 w 1585858"/>
                <a:gd name="connsiteY33" fmla="*/ 0 h 137160"/>
                <a:gd name="connsiteX0" fmla="*/ 0 w 1585858"/>
                <a:gd name="connsiteY0" fmla="*/ 140970 h 144780"/>
                <a:gd name="connsiteX1" fmla="*/ 83820 w 1585858"/>
                <a:gd name="connsiteY1" fmla="*/ 137160 h 144780"/>
                <a:gd name="connsiteX2" fmla="*/ 95250 w 1585858"/>
                <a:gd name="connsiteY2" fmla="*/ 133350 h 144780"/>
                <a:gd name="connsiteX3" fmla="*/ 114300 w 1585858"/>
                <a:gd name="connsiteY3" fmla="*/ 137160 h 144780"/>
                <a:gd name="connsiteX4" fmla="*/ 137160 w 1585858"/>
                <a:gd name="connsiteY4" fmla="*/ 144780 h 144780"/>
                <a:gd name="connsiteX5" fmla="*/ 152400 w 1585858"/>
                <a:gd name="connsiteY5" fmla="*/ 140970 h 144780"/>
                <a:gd name="connsiteX6" fmla="*/ 163830 w 1585858"/>
                <a:gd name="connsiteY6" fmla="*/ 133350 h 144780"/>
                <a:gd name="connsiteX7" fmla="*/ 182880 w 1585858"/>
                <a:gd name="connsiteY7" fmla="*/ 137160 h 144780"/>
                <a:gd name="connsiteX8" fmla="*/ 236220 w 1585858"/>
                <a:gd name="connsiteY8" fmla="*/ 133350 h 144780"/>
                <a:gd name="connsiteX9" fmla="*/ 247650 w 1585858"/>
                <a:gd name="connsiteY9" fmla="*/ 129540 h 144780"/>
                <a:gd name="connsiteX10" fmla="*/ 262890 w 1585858"/>
                <a:gd name="connsiteY10" fmla="*/ 125730 h 144780"/>
                <a:gd name="connsiteX11" fmla="*/ 426720 w 1585858"/>
                <a:gd name="connsiteY11" fmla="*/ 118110 h 144780"/>
                <a:gd name="connsiteX12" fmla="*/ 544830 w 1585858"/>
                <a:gd name="connsiteY12" fmla="*/ 110490 h 144780"/>
                <a:gd name="connsiteX13" fmla="*/ 617220 w 1585858"/>
                <a:gd name="connsiteY13" fmla="*/ 118110 h 144780"/>
                <a:gd name="connsiteX14" fmla="*/ 689610 w 1585858"/>
                <a:gd name="connsiteY14" fmla="*/ 114300 h 144780"/>
                <a:gd name="connsiteX15" fmla="*/ 712470 w 1585858"/>
                <a:gd name="connsiteY15" fmla="*/ 106680 h 144780"/>
                <a:gd name="connsiteX16" fmla="*/ 784860 w 1585858"/>
                <a:gd name="connsiteY16" fmla="*/ 102870 h 144780"/>
                <a:gd name="connsiteX17" fmla="*/ 899160 w 1585858"/>
                <a:gd name="connsiteY17" fmla="*/ 95250 h 144780"/>
                <a:gd name="connsiteX18" fmla="*/ 944880 w 1585858"/>
                <a:gd name="connsiteY18" fmla="*/ 99060 h 144780"/>
                <a:gd name="connsiteX19" fmla="*/ 967740 w 1585858"/>
                <a:gd name="connsiteY19" fmla="*/ 99060 h 144780"/>
                <a:gd name="connsiteX20" fmla="*/ 1009650 w 1585858"/>
                <a:gd name="connsiteY20" fmla="*/ 95250 h 144780"/>
                <a:gd name="connsiteX21" fmla="*/ 1040130 w 1585858"/>
                <a:gd name="connsiteY21" fmla="*/ 91440 h 144780"/>
                <a:gd name="connsiteX22" fmla="*/ 1135380 w 1585858"/>
                <a:gd name="connsiteY22" fmla="*/ 87630 h 144780"/>
                <a:gd name="connsiteX23" fmla="*/ 1192530 w 1585858"/>
                <a:gd name="connsiteY23" fmla="*/ 76200 h 144780"/>
                <a:gd name="connsiteX24" fmla="*/ 1215390 w 1585858"/>
                <a:gd name="connsiteY24" fmla="*/ 64770 h 144780"/>
                <a:gd name="connsiteX25" fmla="*/ 1348740 w 1585858"/>
                <a:gd name="connsiteY25" fmla="*/ 60960 h 144780"/>
                <a:gd name="connsiteX26" fmla="*/ 1405890 w 1585858"/>
                <a:gd name="connsiteY26" fmla="*/ 49530 h 144780"/>
                <a:gd name="connsiteX27" fmla="*/ 1417320 w 1585858"/>
                <a:gd name="connsiteY27" fmla="*/ 45720 h 144780"/>
                <a:gd name="connsiteX28" fmla="*/ 1428750 w 1585858"/>
                <a:gd name="connsiteY28" fmla="*/ 41910 h 144780"/>
                <a:gd name="connsiteX29" fmla="*/ 1512570 w 1585858"/>
                <a:gd name="connsiteY29" fmla="*/ 49530 h 144780"/>
                <a:gd name="connsiteX30" fmla="*/ 1539240 w 1585858"/>
                <a:gd name="connsiteY30" fmla="*/ 45720 h 144780"/>
                <a:gd name="connsiteX31" fmla="*/ 1550670 w 1585858"/>
                <a:gd name="connsiteY31" fmla="*/ 41910 h 144780"/>
                <a:gd name="connsiteX32" fmla="*/ 1581150 w 1585858"/>
                <a:gd name="connsiteY32" fmla="*/ 34290 h 144780"/>
                <a:gd name="connsiteX33" fmla="*/ 1577340 w 1585858"/>
                <a:gd name="connsiteY33" fmla="*/ 0 h 144780"/>
                <a:gd name="connsiteX0" fmla="*/ 0 w 1577340"/>
                <a:gd name="connsiteY0" fmla="*/ 140970 h 144780"/>
                <a:gd name="connsiteX1" fmla="*/ 83820 w 1577340"/>
                <a:gd name="connsiteY1" fmla="*/ 137160 h 144780"/>
                <a:gd name="connsiteX2" fmla="*/ 95250 w 1577340"/>
                <a:gd name="connsiteY2" fmla="*/ 133350 h 144780"/>
                <a:gd name="connsiteX3" fmla="*/ 114300 w 1577340"/>
                <a:gd name="connsiteY3" fmla="*/ 137160 h 144780"/>
                <a:gd name="connsiteX4" fmla="*/ 137160 w 1577340"/>
                <a:gd name="connsiteY4" fmla="*/ 144780 h 144780"/>
                <a:gd name="connsiteX5" fmla="*/ 152400 w 1577340"/>
                <a:gd name="connsiteY5" fmla="*/ 140970 h 144780"/>
                <a:gd name="connsiteX6" fmla="*/ 163830 w 1577340"/>
                <a:gd name="connsiteY6" fmla="*/ 133350 h 144780"/>
                <a:gd name="connsiteX7" fmla="*/ 182880 w 1577340"/>
                <a:gd name="connsiteY7" fmla="*/ 137160 h 144780"/>
                <a:gd name="connsiteX8" fmla="*/ 236220 w 1577340"/>
                <a:gd name="connsiteY8" fmla="*/ 133350 h 144780"/>
                <a:gd name="connsiteX9" fmla="*/ 247650 w 1577340"/>
                <a:gd name="connsiteY9" fmla="*/ 129540 h 144780"/>
                <a:gd name="connsiteX10" fmla="*/ 262890 w 1577340"/>
                <a:gd name="connsiteY10" fmla="*/ 125730 h 144780"/>
                <a:gd name="connsiteX11" fmla="*/ 426720 w 1577340"/>
                <a:gd name="connsiteY11" fmla="*/ 118110 h 144780"/>
                <a:gd name="connsiteX12" fmla="*/ 544830 w 1577340"/>
                <a:gd name="connsiteY12" fmla="*/ 110490 h 144780"/>
                <a:gd name="connsiteX13" fmla="*/ 617220 w 1577340"/>
                <a:gd name="connsiteY13" fmla="*/ 118110 h 144780"/>
                <a:gd name="connsiteX14" fmla="*/ 689610 w 1577340"/>
                <a:gd name="connsiteY14" fmla="*/ 114300 h 144780"/>
                <a:gd name="connsiteX15" fmla="*/ 712470 w 1577340"/>
                <a:gd name="connsiteY15" fmla="*/ 106680 h 144780"/>
                <a:gd name="connsiteX16" fmla="*/ 784860 w 1577340"/>
                <a:gd name="connsiteY16" fmla="*/ 102870 h 144780"/>
                <a:gd name="connsiteX17" fmla="*/ 899160 w 1577340"/>
                <a:gd name="connsiteY17" fmla="*/ 95250 h 144780"/>
                <a:gd name="connsiteX18" fmla="*/ 944880 w 1577340"/>
                <a:gd name="connsiteY18" fmla="*/ 99060 h 144780"/>
                <a:gd name="connsiteX19" fmla="*/ 967740 w 1577340"/>
                <a:gd name="connsiteY19" fmla="*/ 99060 h 144780"/>
                <a:gd name="connsiteX20" fmla="*/ 1009650 w 1577340"/>
                <a:gd name="connsiteY20" fmla="*/ 95250 h 144780"/>
                <a:gd name="connsiteX21" fmla="*/ 1040130 w 1577340"/>
                <a:gd name="connsiteY21" fmla="*/ 91440 h 144780"/>
                <a:gd name="connsiteX22" fmla="*/ 1135380 w 1577340"/>
                <a:gd name="connsiteY22" fmla="*/ 87630 h 144780"/>
                <a:gd name="connsiteX23" fmla="*/ 1192530 w 1577340"/>
                <a:gd name="connsiteY23" fmla="*/ 76200 h 144780"/>
                <a:gd name="connsiteX24" fmla="*/ 1215390 w 1577340"/>
                <a:gd name="connsiteY24" fmla="*/ 64770 h 144780"/>
                <a:gd name="connsiteX25" fmla="*/ 1348740 w 1577340"/>
                <a:gd name="connsiteY25" fmla="*/ 60960 h 144780"/>
                <a:gd name="connsiteX26" fmla="*/ 1405890 w 1577340"/>
                <a:gd name="connsiteY26" fmla="*/ 49530 h 144780"/>
                <a:gd name="connsiteX27" fmla="*/ 1417320 w 1577340"/>
                <a:gd name="connsiteY27" fmla="*/ 45720 h 144780"/>
                <a:gd name="connsiteX28" fmla="*/ 1428750 w 1577340"/>
                <a:gd name="connsiteY28" fmla="*/ 41910 h 144780"/>
                <a:gd name="connsiteX29" fmla="*/ 1512570 w 1577340"/>
                <a:gd name="connsiteY29" fmla="*/ 49530 h 144780"/>
                <a:gd name="connsiteX30" fmla="*/ 1539240 w 1577340"/>
                <a:gd name="connsiteY30" fmla="*/ 45720 h 144780"/>
                <a:gd name="connsiteX31" fmla="*/ 1550670 w 1577340"/>
                <a:gd name="connsiteY31" fmla="*/ 41910 h 144780"/>
                <a:gd name="connsiteX32" fmla="*/ 1571625 w 1577340"/>
                <a:gd name="connsiteY32" fmla="*/ 26670 h 144780"/>
                <a:gd name="connsiteX33" fmla="*/ 1577340 w 1577340"/>
                <a:gd name="connsiteY33" fmla="*/ 0 h 144780"/>
                <a:gd name="connsiteX0" fmla="*/ 0 w 1604908"/>
                <a:gd name="connsiteY0" fmla="*/ 140970 h 144780"/>
                <a:gd name="connsiteX1" fmla="*/ 83820 w 1604908"/>
                <a:gd name="connsiteY1" fmla="*/ 137160 h 144780"/>
                <a:gd name="connsiteX2" fmla="*/ 95250 w 1604908"/>
                <a:gd name="connsiteY2" fmla="*/ 133350 h 144780"/>
                <a:gd name="connsiteX3" fmla="*/ 114300 w 1604908"/>
                <a:gd name="connsiteY3" fmla="*/ 137160 h 144780"/>
                <a:gd name="connsiteX4" fmla="*/ 137160 w 1604908"/>
                <a:gd name="connsiteY4" fmla="*/ 144780 h 144780"/>
                <a:gd name="connsiteX5" fmla="*/ 152400 w 1604908"/>
                <a:gd name="connsiteY5" fmla="*/ 140970 h 144780"/>
                <a:gd name="connsiteX6" fmla="*/ 163830 w 1604908"/>
                <a:gd name="connsiteY6" fmla="*/ 133350 h 144780"/>
                <a:gd name="connsiteX7" fmla="*/ 182880 w 1604908"/>
                <a:gd name="connsiteY7" fmla="*/ 137160 h 144780"/>
                <a:gd name="connsiteX8" fmla="*/ 236220 w 1604908"/>
                <a:gd name="connsiteY8" fmla="*/ 133350 h 144780"/>
                <a:gd name="connsiteX9" fmla="*/ 247650 w 1604908"/>
                <a:gd name="connsiteY9" fmla="*/ 129540 h 144780"/>
                <a:gd name="connsiteX10" fmla="*/ 262890 w 1604908"/>
                <a:gd name="connsiteY10" fmla="*/ 125730 h 144780"/>
                <a:gd name="connsiteX11" fmla="*/ 426720 w 1604908"/>
                <a:gd name="connsiteY11" fmla="*/ 118110 h 144780"/>
                <a:gd name="connsiteX12" fmla="*/ 544830 w 1604908"/>
                <a:gd name="connsiteY12" fmla="*/ 110490 h 144780"/>
                <a:gd name="connsiteX13" fmla="*/ 617220 w 1604908"/>
                <a:gd name="connsiteY13" fmla="*/ 118110 h 144780"/>
                <a:gd name="connsiteX14" fmla="*/ 689610 w 1604908"/>
                <a:gd name="connsiteY14" fmla="*/ 114300 h 144780"/>
                <a:gd name="connsiteX15" fmla="*/ 712470 w 1604908"/>
                <a:gd name="connsiteY15" fmla="*/ 106680 h 144780"/>
                <a:gd name="connsiteX16" fmla="*/ 784860 w 1604908"/>
                <a:gd name="connsiteY16" fmla="*/ 102870 h 144780"/>
                <a:gd name="connsiteX17" fmla="*/ 899160 w 1604908"/>
                <a:gd name="connsiteY17" fmla="*/ 95250 h 144780"/>
                <a:gd name="connsiteX18" fmla="*/ 944880 w 1604908"/>
                <a:gd name="connsiteY18" fmla="*/ 99060 h 144780"/>
                <a:gd name="connsiteX19" fmla="*/ 967740 w 1604908"/>
                <a:gd name="connsiteY19" fmla="*/ 99060 h 144780"/>
                <a:gd name="connsiteX20" fmla="*/ 1009650 w 1604908"/>
                <a:gd name="connsiteY20" fmla="*/ 95250 h 144780"/>
                <a:gd name="connsiteX21" fmla="*/ 1040130 w 1604908"/>
                <a:gd name="connsiteY21" fmla="*/ 91440 h 144780"/>
                <a:gd name="connsiteX22" fmla="*/ 1135380 w 1604908"/>
                <a:gd name="connsiteY22" fmla="*/ 87630 h 144780"/>
                <a:gd name="connsiteX23" fmla="*/ 1192530 w 1604908"/>
                <a:gd name="connsiteY23" fmla="*/ 76200 h 144780"/>
                <a:gd name="connsiteX24" fmla="*/ 1215390 w 1604908"/>
                <a:gd name="connsiteY24" fmla="*/ 64770 h 144780"/>
                <a:gd name="connsiteX25" fmla="*/ 1348740 w 1604908"/>
                <a:gd name="connsiteY25" fmla="*/ 60960 h 144780"/>
                <a:gd name="connsiteX26" fmla="*/ 1405890 w 1604908"/>
                <a:gd name="connsiteY26" fmla="*/ 49530 h 144780"/>
                <a:gd name="connsiteX27" fmla="*/ 1417320 w 1604908"/>
                <a:gd name="connsiteY27" fmla="*/ 45720 h 144780"/>
                <a:gd name="connsiteX28" fmla="*/ 1428750 w 1604908"/>
                <a:gd name="connsiteY28" fmla="*/ 41910 h 144780"/>
                <a:gd name="connsiteX29" fmla="*/ 1512570 w 1604908"/>
                <a:gd name="connsiteY29" fmla="*/ 49530 h 144780"/>
                <a:gd name="connsiteX30" fmla="*/ 1539240 w 1604908"/>
                <a:gd name="connsiteY30" fmla="*/ 45720 h 144780"/>
                <a:gd name="connsiteX31" fmla="*/ 1550670 w 1604908"/>
                <a:gd name="connsiteY31" fmla="*/ 41910 h 144780"/>
                <a:gd name="connsiteX32" fmla="*/ 1571625 w 1604908"/>
                <a:gd name="connsiteY32" fmla="*/ 26670 h 144780"/>
                <a:gd name="connsiteX33" fmla="*/ 1577340 w 1604908"/>
                <a:gd name="connsiteY33" fmla="*/ 0 h 144780"/>
                <a:gd name="connsiteX0" fmla="*/ 0 w 1577340"/>
                <a:gd name="connsiteY0" fmla="*/ 140970 h 144780"/>
                <a:gd name="connsiteX1" fmla="*/ 83820 w 1577340"/>
                <a:gd name="connsiteY1" fmla="*/ 137160 h 144780"/>
                <a:gd name="connsiteX2" fmla="*/ 95250 w 1577340"/>
                <a:gd name="connsiteY2" fmla="*/ 133350 h 144780"/>
                <a:gd name="connsiteX3" fmla="*/ 114300 w 1577340"/>
                <a:gd name="connsiteY3" fmla="*/ 137160 h 144780"/>
                <a:gd name="connsiteX4" fmla="*/ 137160 w 1577340"/>
                <a:gd name="connsiteY4" fmla="*/ 144780 h 144780"/>
                <a:gd name="connsiteX5" fmla="*/ 152400 w 1577340"/>
                <a:gd name="connsiteY5" fmla="*/ 140970 h 144780"/>
                <a:gd name="connsiteX6" fmla="*/ 163830 w 1577340"/>
                <a:gd name="connsiteY6" fmla="*/ 133350 h 144780"/>
                <a:gd name="connsiteX7" fmla="*/ 182880 w 1577340"/>
                <a:gd name="connsiteY7" fmla="*/ 137160 h 144780"/>
                <a:gd name="connsiteX8" fmla="*/ 236220 w 1577340"/>
                <a:gd name="connsiteY8" fmla="*/ 133350 h 144780"/>
                <a:gd name="connsiteX9" fmla="*/ 247650 w 1577340"/>
                <a:gd name="connsiteY9" fmla="*/ 129540 h 144780"/>
                <a:gd name="connsiteX10" fmla="*/ 262890 w 1577340"/>
                <a:gd name="connsiteY10" fmla="*/ 125730 h 144780"/>
                <a:gd name="connsiteX11" fmla="*/ 426720 w 1577340"/>
                <a:gd name="connsiteY11" fmla="*/ 118110 h 144780"/>
                <a:gd name="connsiteX12" fmla="*/ 544830 w 1577340"/>
                <a:gd name="connsiteY12" fmla="*/ 110490 h 144780"/>
                <a:gd name="connsiteX13" fmla="*/ 617220 w 1577340"/>
                <a:gd name="connsiteY13" fmla="*/ 118110 h 144780"/>
                <a:gd name="connsiteX14" fmla="*/ 689610 w 1577340"/>
                <a:gd name="connsiteY14" fmla="*/ 114300 h 144780"/>
                <a:gd name="connsiteX15" fmla="*/ 712470 w 1577340"/>
                <a:gd name="connsiteY15" fmla="*/ 106680 h 144780"/>
                <a:gd name="connsiteX16" fmla="*/ 784860 w 1577340"/>
                <a:gd name="connsiteY16" fmla="*/ 102870 h 144780"/>
                <a:gd name="connsiteX17" fmla="*/ 899160 w 1577340"/>
                <a:gd name="connsiteY17" fmla="*/ 95250 h 144780"/>
                <a:gd name="connsiteX18" fmla="*/ 944880 w 1577340"/>
                <a:gd name="connsiteY18" fmla="*/ 99060 h 144780"/>
                <a:gd name="connsiteX19" fmla="*/ 967740 w 1577340"/>
                <a:gd name="connsiteY19" fmla="*/ 99060 h 144780"/>
                <a:gd name="connsiteX20" fmla="*/ 1009650 w 1577340"/>
                <a:gd name="connsiteY20" fmla="*/ 95250 h 144780"/>
                <a:gd name="connsiteX21" fmla="*/ 1040130 w 1577340"/>
                <a:gd name="connsiteY21" fmla="*/ 91440 h 144780"/>
                <a:gd name="connsiteX22" fmla="*/ 1135380 w 1577340"/>
                <a:gd name="connsiteY22" fmla="*/ 87630 h 144780"/>
                <a:gd name="connsiteX23" fmla="*/ 1192530 w 1577340"/>
                <a:gd name="connsiteY23" fmla="*/ 76200 h 144780"/>
                <a:gd name="connsiteX24" fmla="*/ 1215390 w 1577340"/>
                <a:gd name="connsiteY24" fmla="*/ 64770 h 144780"/>
                <a:gd name="connsiteX25" fmla="*/ 1348740 w 1577340"/>
                <a:gd name="connsiteY25" fmla="*/ 60960 h 144780"/>
                <a:gd name="connsiteX26" fmla="*/ 1405890 w 1577340"/>
                <a:gd name="connsiteY26" fmla="*/ 49530 h 144780"/>
                <a:gd name="connsiteX27" fmla="*/ 1417320 w 1577340"/>
                <a:gd name="connsiteY27" fmla="*/ 45720 h 144780"/>
                <a:gd name="connsiteX28" fmla="*/ 1428750 w 1577340"/>
                <a:gd name="connsiteY28" fmla="*/ 41910 h 144780"/>
                <a:gd name="connsiteX29" fmla="*/ 1512570 w 1577340"/>
                <a:gd name="connsiteY29" fmla="*/ 49530 h 144780"/>
                <a:gd name="connsiteX30" fmla="*/ 1539240 w 1577340"/>
                <a:gd name="connsiteY30" fmla="*/ 45720 h 144780"/>
                <a:gd name="connsiteX31" fmla="*/ 1550670 w 1577340"/>
                <a:gd name="connsiteY31" fmla="*/ 41910 h 144780"/>
                <a:gd name="connsiteX32" fmla="*/ 1571625 w 1577340"/>
                <a:gd name="connsiteY32" fmla="*/ 26670 h 144780"/>
                <a:gd name="connsiteX33" fmla="*/ 1577340 w 1577340"/>
                <a:gd name="connsiteY33" fmla="*/ 0 h 144780"/>
                <a:gd name="connsiteX0" fmla="*/ 0 w 1602214"/>
                <a:gd name="connsiteY0" fmla="*/ 140970 h 144780"/>
                <a:gd name="connsiteX1" fmla="*/ 83820 w 1602214"/>
                <a:gd name="connsiteY1" fmla="*/ 137160 h 144780"/>
                <a:gd name="connsiteX2" fmla="*/ 95250 w 1602214"/>
                <a:gd name="connsiteY2" fmla="*/ 133350 h 144780"/>
                <a:gd name="connsiteX3" fmla="*/ 114300 w 1602214"/>
                <a:gd name="connsiteY3" fmla="*/ 137160 h 144780"/>
                <a:gd name="connsiteX4" fmla="*/ 137160 w 1602214"/>
                <a:gd name="connsiteY4" fmla="*/ 144780 h 144780"/>
                <a:gd name="connsiteX5" fmla="*/ 152400 w 1602214"/>
                <a:gd name="connsiteY5" fmla="*/ 140970 h 144780"/>
                <a:gd name="connsiteX6" fmla="*/ 163830 w 1602214"/>
                <a:gd name="connsiteY6" fmla="*/ 133350 h 144780"/>
                <a:gd name="connsiteX7" fmla="*/ 182880 w 1602214"/>
                <a:gd name="connsiteY7" fmla="*/ 137160 h 144780"/>
                <a:gd name="connsiteX8" fmla="*/ 236220 w 1602214"/>
                <a:gd name="connsiteY8" fmla="*/ 133350 h 144780"/>
                <a:gd name="connsiteX9" fmla="*/ 247650 w 1602214"/>
                <a:gd name="connsiteY9" fmla="*/ 129540 h 144780"/>
                <a:gd name="connsiteX10" fmla="*/ 262890 w 1602214"/>
                <a:gd name="connsiteY10" fmla="*/ 125730 h 144780"/>
                <a:gd name="connsiteX11" fmla="*/ 426720 w 1602214"/>
                <a:gd name="connsiteY11" fmla="*/ 118110 h 144780"/>
                <a:gd name="connsiteX12" fmla="*/ 544830 w 1602214"/>
                <a:gd name="connsiteY12" fmla="*/ 110490 h 144780"/>
                <a:gd name="connsiteX13" fmla="*/ 617220 w 1602214"/>
                <a:gd name="connsiteY13" fmla="*/ 118110 h 144780"/>
                <a:gd name="connsiteX14" fmla="*/ 689610 w 1602214"/>
                <a:gd name="connsiteY14" fmla="*/ 114300 h 144780"/>
                <a:gd name="connsiteX15" fmla="*/ 712470 w 1602214"/>
                <a:gd name="connsiteY15" fmla="*/ 106680 h 144780"/>
                <a:gd name="connsiteX16" fmla="*/ 784860 w 1602214"/>
                <a:gd name="connsiteY16" fmla="*/ 102870 h 144780"/>
                <a:gd name="connsiteX17" fmla="*/ 899160 w 1602214"/>
                <a:gd name="connsiteY17" fmla="*/ 95250 h 144780"/>
                <a:gd name="connsiteX18" fmla="*/ 944880 w 1602214"/>
                <a:gd name="connsiteY18" fmla="*/ 99060 h 144780"/>
                <a:gd name="connsiteX19" fmla="*/ 967740 w 1602214"/>
                <a:gd name="connsiteY19" fmla="*/ 99060 h 144780"/>
                <a:gd name="connsiteX20" fmla="*/ 1009650 w 1602214"/>
                <a:gd name="connsiteY20" fmla="*/ 95250 h 144780"/>
                <a:gd name="connsiteX21" fmla="*/ 1040130 w 1602214"/>
                <a:gd name="connsiteY21" fmla="*/ 91440 h 144780"/>
                <a:gd name="connsiteX22" fmla="*/ 1135380 w 1602214"/>
                <a:gd name="connsiteY22" fmla="*/ 87630 h 144780"/>
                <a:gd name="connsiteX23" fmla="*/ 1192530 w 1602214"/>
                <a:gd name="connsiteY23" fmla="*/ 76200 h 144780"/>
                <a:gd name="connsiteX24" fmla="*/ 1215390 w 1602214"/>
                <a:gd name="connsiteY24" fmla="*/ 64770 h 144780"/>
                <a:gd name="connsiteX25" fmla="*/ 1348740 w 1602214"/>
                <a:gd name="connsiteY25" fmla="*/ 60960 h 144780"/>
                <a:gd name="connsiteX26" fmla="*/ 1405890 w 1602214"/>
                <a:gd name="connsiteY26" fmla="*/ 49530 h 144780"/>
                <a:gd name="connsiteX27" fmla="*/ 1417320 w 1602214"/>
                <a:gd name="connsiteY27" fmla="*/ 45720 h 144780"/>
                <a:gd name="connsiteX28" fmla="*/ 1428750 w 1602214"/>
                <a:gd name="connsiteY28" fmla="*/ 41910 h 144780"/>
                <a:gd name="connsiteX29" fmla="*/ 1512570 w 1602214"/>
                <a:gd name="connsiteY29" fmla="*/ 49530 h 144780"/>
                <a:gd name="connsiteX30" fmla="*/ 1539240 w 1602214"/>
                <a:gd name="connsiteY30" fmla="*/ 45720 h 144780"/>
                <a:gd name="connsiteX31" fmla="*/ 1550670 w 1602214"/>
                <a:gd name="connsiteY31" fmla="*/ 41910 h 144780"/>
                <a:gd name="connsiteX32" fmla="*/ 1571625 w 1602214"/>
                <a:gd name="connsiteY32" fmla="*/ 26670 h 144780"/>
                <a:gd name="connsiteX33" fmla="*/ 1577340 w 1602214"/>
                <a:gd name="connsiteY33" fmla="*/ 0 h 144780"/>
                <a:gd name="connsiteX0" fmla="*/ 0 w 1579354"/>
                <a:gd name="connsiteY0" fmla="*/ 140970 h 144780"/>
                <a:gd name="connsiteX1" fmla="*/ 83820 w 1579354"/>
                <a:gd name="connsiteY1" fmla="*/ 137160 h 144780"/>
                <a:gd name="connsiteX2" fmla="*/ 95250 w 1579354"/>
                <a:gd name="connsiteY2" fmla="*/ 133350 h 144780"/>
                <a:gd name="connsiteX3" fmla="*/ 114300 w 1579354"/>
                <a:gd name="connsiteY3" fmla="*/ 137160 h 144780"/>
                <a:gd name="connsiteX4" fmla="*/ 137160 w 1579354"/>
                <a:gd name="connsiteY4" fmla="*/ 144780 h 144780"/>
                <a:gd name="connsiteX5" fmla="*/ 152400 w 1579354"/>
                <a:gd name="connsiteY5" fmla="*/ 140970 h 144780"/>
                <a:gd name="connsiteX6" fmla="*/ 163830 w 1579354"/>
                <a:gd name="connsiteY6" fmla="*/ 133350 h 144780"/>
                <a:gd name="connsiteX7" fmla="*/ 182880 w 1579354"/>
                <a:gd name="connsiteY7" fmla="*/ 137160 h 144780"/>
                <a:gd name="connsiteX8" fmla="*/ 236220 w 1579354"/>
                <a:gd name="connsiteY8" fmla="*/ 133350 h 144780"/>
                <a:gd name="connsiteX9" fmla="*/ 247650 w 1579354"/>
                <a:gd name="connsiteY9" fmla="*/ 129540 h 144780"/>
                <a:gd name="connsiteX10" fmla="*/ 262890 w 1579354"/>
                <a:gd name="connsiteY10" fmla="*/ 125730 h 144780"/>
                <a:gd name="connsiteX11" fmla="*/ 426720 w 1579354"/>
                <a:gd name="connsiteY11" fmla="*/ 118110 h 144780"/>
                <a:gd name="connsiteX12" fmla="*/ 544830 w 1579354"/>
                <a:gd name="connsiteY12" fmla="*/ 110490 h 144780"/>
                <a:gd name="connsiteX13" fmla="*/ 617220 w 1579354"/>
                <a:gd name="connsiteY13" fmla="*/ 118110 h 144780"/>
                <a:gd name="connsiteX14" fmla="*/ 689610 w 1579354"/>
                <a:gd name="connsiteY14" fmla="*/ 114300 h 144780"/>
                <a:gd name="connsiteX15" fmla="*/ 712470 w 1579354"/>
                <a:gd name="connsiteY15" fmla="*/ 106680 h 144780"/>
                <a:gd name="connsiteX16" fmla="*/ 784860 w 1579354"/>
                <a:gd name="connsiteY16" fmla="*/ 102870 h 144780"/>
                <a:gd name="connsiteX17" fmla="*/ 899160 w 1579354"/>
                <a:gd name="connsiteY17" fmla="*/ 95250 h 144780"/>
                <a:gd name="connsiteX18" fmla="*/ 944880 w 1579354"/>
                <a:gd name="connsiteY18" fmla="*/ 99060 h 144780"/>
                <a:gd name="connsiteX19" fmla="*/ 967740 w 1579354"/>
                <a:gd name="connsiteY19" fmla="*/ 99060 h 144780"/>
                <a:gd name="connsiteX20" fmla="*/ 1009650 w 1579354"/>
                <a:gd name="connsiteY20" fmla="*/ 95250 h 144780"/>
                <a:gd name="connsiteX21" fmla="*/ 1040130 w 1579354"/>
                <a:gd name="connsiteY21" fmla="*/ 91440 h 144780"/>
                <a:gd name="connsiteX22" fmla="*/ 1135380 w 1579354"/>
                <a:gd name="connsiteY22" fmla="*/ 87630 h 144780"/>
                <a:gd name="connsiteX23" fmla="*/ 1192530 w 1579354"/>
                <a:gd name="connsiteY23" fmla="*/ 76200 h 144780"/>
                <a:gd name="connsiteX24" fmla="*/ 1215390 w 1579354"/>
                <a:gd name="connsiteY24" fmla="*/ 64770 h 144780"/>
                <a:gd name="connsiteX25" fmla="*/ 1348740 w 1579354"/>
                <a:gd name="connsiteY25" fmla="*/ 60960 h 144780"/>
                <a:gd name="connsiteX26" fmla="*/ 1405890 w 1579354"/>
                <a:gd name="connsiteY26" fmla="*/ 49530 h 144780"/>
                <a:gd name="connsiteX27" fmla="*/ 1417320 w 1579354"/>
                <a:gd name="connsiteY27" fmla="*/ 45720 h 144780"/>
                <a:gd name="connsiteX28" fmla="*/ 1428750 w 1579354"/>
                <a:gd name="connsiteY28" fmla="*/ 41910 h 144780"/>
                <a:gd name="connsiteX29" fmla="*/ 1512570 w 1579354"/>
                <a:gd name="connsiteY29" fmla="*/ 49530 h 144780"/>
                <a:gd name="connsiteX30" fmla="*/ 1539240 w 1579354"/>
                <a:gd name="connsiteY30" fmla="*/ 45720 h 144780"/>
                <a:gd name="connsiteX31" fmla="*/ 1550670 w 1579354"/>
                <a:gd name="connsiteY31" fmla="*/ 41910 h 144780"/>
                <a:gd name="connsiteX32" fmla="*/ 1571625 w 1579354"/>
                <a:gd name="connsiteY32" fmla="*/ 26670 h 144780"/>
                <a:gd name="connsiteX33" fmla="*/ 1577340 w 1579354"/>
                <a:gd name="connsiteY33" fmla="*/ 0 h 144780"/>
                <a:gd name="connsiteX0" fmla="*/ 0 w 1582048"/>
                <a:gd name="connsiteY0" fmla="*/ 140970 h 144780"/>
                <a:gd name="connsiteX1" fmla="*/ 83820 w 1582048"/>
                <a:gd name="connsiteY1" fmla="*/ 137160 h 144780"/>
                <a:gd name="connsiteX2" fmla="*/ 95250 w 1582048"/>
                <a:gd name="connsiteY2" fmla="*/ 133350 h 144780"/>
                <a:gd name="connsiteX3" fmla="*/ 114300 w 1582048"/>
                <a:gd name="connsiteY3" fmla="*/ 137160 h 144780"/>
                <a:gd name="connsiteX4" fmla="*/ 137160 w 1582048"/>
                <a:gd name="connsiteY4" fmla="*/ 144780 h 144780"/>
                <a:gd name="connsiteX5" fmla="*/ 152400 w 1582048"/>
                <a:gd name="connsiteY5" fmla="*/ 140970 h 144780"/>
                <a:gd name="connsiteX6" fmla="*/ 163830 w 1582048"/>
                <a:gd name="connsiteY6" fmla="*/ 133350 h 144780"/>
                <a:gd name="connsiteX7" fmla="*/ 182880 w 1582048"/>
                <a:gd name="connsiteY7" fmla="*/ 137160 h 144780"/>
                <a:gd name="connsiteX8" fmla="*/ 236220 w 1582048"/>
                <a:gd name="connsiteY8" fmla="*/ 133350 h 144780"/>
                <a:gd name="connsiteX9" fmla="*/ 247650 w 1582048"/>
                <a:gd name="connsiteY9" fmla="*/ 129540 h 144780"/>
                <a:gd name="connsiteX10" fmla="*/ 262890 w 1582048"/>
                <a:gd name="connsiteY10" fmla="*/ 125730 h 144780"/>
                <a:gd name="connsiteX11" fmla="*/ 426720 w 1582048"/>
                <a:gd name="connsiteY11" fmla="*/ 118110 h 144780"/>
                <a:gd name="connsiteX12" fmla="*/ 544830 w 1582048"/>
                <a:gd name="connsiteY12" fmla="*/ 110490 h 144780"/>
                <a:gd name="connsiteX13" fmla="*/ 617220 w 1582048"/>
                <a:gd name="connsiteY13" fmla="*/ 118110 h 144780"/>
                <a:gd name="connsiteX14" fmla="*/ 689610 w 1582048"/>
                <a:gd name="connsiteY14" fmla="*/ 114300 h 144780"/>
                <a:gd name="connsiteX15" fmla="*/ 712470 w 1582048"/>
                <a:gd name="connsiteY15" fmla="*/ 106680 h 144780"/>
                <a:gd name="connsiteX16" fmla="*/ 784860 w 1582048"/>
                <a:gd name="connsiteY16" fmla="*/ 102870 h 144780"/>
                <a:gd name="connsiteX17" fmla="*/ 899160 w 1582048"/>
                <a:gd name="connsiteY17" fmla="*/ 95250 h 144780"/>
                <a:gd name="connsiteX18" fmla="*/ 944880 w 1582048"/>
                <a:gd name="connsiteY18" fmla="*/ 99060 h 144780"/>
                <a:gd name="connsiteX19" fmla="*/ 967740 w 1582048"/>
                <a:gd name="connsiteY19" fmla="*/ 99060 h 144780"/>
                <a:gd name="connsiteX20" fmla="*/ 1009650 w 1582048"/>
                <a:gd name="connsiteY20" fmla="*/ 95250 h 144780"/>
                <a:gd name="connsiteX21" fmla="*/ 1040130 w 1582048"/>
                <a:gd name="connsiteY21" fmla="*/ 91440 h 144780"/>
                <a:gd name="connsiteX22" fmla="*/ 1135380 w 1582048"/>
                <a:gd name="connsiteY22" fmla="*/ 87630 h 144780"/>
                <a:gd name="connsiteX23" fmla="*/ 1192530 w 1582048"/>
                <a:gd name="connsiteY23" fmla="*/ 76200 h 144780"/>
                <a:gd name="connsiteX24" fmla="*/ 1215390 w 1582048"/>
                <a:gd name="connsiteY24" fmla="*/ 64770 h 144780"/>
                <a:gd name="connsiteX25" fmla="*/ 1348740 w 1582048"/>
                <a:gd name="connsiteY25" fmla="*/ 60960 h 144780"/>
                <a:gd name="connsiteX26" fmla="*/ 1405890 w 1582048"/>
                <a:gd name="connsiteY26" fmla="*/ 49530 h 144780"/>
                <a:gd name="connsiteX27" fmla="*/ 1417320 w 1582048"/>
                <a:gd name="connsiteY27" fmla="*/ 45720 h 144780"/>
                <a:gd name="connsiteX28" fmla="*/ 1428750 w 1582048"/>
                <a:gd name="connsiteY28" fmla="*/ 41910 h 144780"/>
                <a:gd name="connsiteX29" fmla="*/ 1512570 w 1582048"/>
                <a:gd name="connsiteY29" fmla="*/ 49530 h 144780"/>
                <a:gd name="connsiteX30" fmla="*/ 1539240 w 1582048"/>
                <a:gd name="connsiteY30" fmla="*/ 45720 h 144780"/>
                <a:gd name="connsiteX31" fmla="*/ 1550670 w 1582048"/>
                <a:gd name="connsiteY31" fmla="*/ 41910 h 144780"/>
                <a:gd name="connsiteX32" fmla="*/ 1579245 w 1582048"/>
                <a:gd name="connsiteY32" fmla="*/ 22860 h 144780"/>
                <a:gd name="connsiteX33" fmla="*/ 1577340 w 1582048"/>
                <a:gd name="connsiteY33" fmla="*/ 0 h 144780"/>
                <a:gd name="connsiteX0" fmla="*/ 0 w 1579354"/>
                <a:gd name="connsiteY0" fmla="*/ 140970 h 144780"/>
                <a:gd name="connsiteX1" fmla="*/ 83820 w 1579354"/>
                <a:gd name="connsiteY1" fmla="*/ 137160 h 144780"/>
                <a:gd name="connsiteX2" fmla="*/ 95250 w 1579354"/>
                <a:gd name="connsiteY2" fmla="*/ 133350 h 144780"/>
                <a:gd name="connsiteX3" fmla="*/ 114300 w 1579354"/>
                <a:gd name="connsiteY3" fmla="*/ 137160 h 144780"/>
                <a:gd name="connsiteX4" fmla="*/ 137160 w 1579354"/>
                <a:gd name="connsiteY4" fmla="*/ 144780 h 144780"/>
                <a:gd name="connsiteX5" fmla="*/ 152400 w 1579354"/>
                <a:gd name="connsiteY5" fmla="*/ 140970 h 144780"/>
                <a:gd name="connsiteX6" fmla="*/ 163830 w 1579354"/>
                <a:gd name="connsiteY6" fmla="*/ 133350 h 144780"/>
                <a:gd name="connsiteX7" fmla="*/ 182880 w 1579354"/>
                <a:gd name="connsiteY7" fmla="*/ 137160 h 144780"/>
                <a:gd name="connsiteX8" fmla="*/ 236220 w 1579354"/>
                <a:gd name="connsiteY8" fmla="*/ 133350 h 144780"/>
                <a:gd name="connsiteX9" fmla="*/ 247650 w 1579354"/>
                <a:gd name="connsiteY9" fmla="*/ 129540 h 144780"/>
                <a:gd name="connsiteX10" fmla="*/ 262890 w 1579354"/>
                <a:gd name="connsiteY10" fmla="*/ 125730 h 144780"/>
                <a:gd name="connsiteX11" fmla="*/ 426720 w 1579354"/>
                <a:gd name="connsiteY11" fmla="*/ 118110 h 144780"/>
                <a:gd name="connsiteX12" fmla="*/ 544830 w 1579354"/>
                <a:gd name="connsiteY12" fmla="*/ 110490 h 144780"/>
                <a:gd name="connsiteX13" fmla="*/ 617220 w 1579354"/>
                <a:gd name="connsiteY13" fmla="*/ 118110 h 144780"/>
                <a:gd name="connsiteX14" fmla="*/ 689610 w 1579354"/>
                <a:gd name="connsiteY14" fmla="*/ 114300 h 144780"/>
                <a:gd name="connsiteX15" fmla="*/ 712470 w 1579354"/>
                <a:gd name="connsiteY15" fmla="*/ 106680 h 144780"/>
                <a:gd name="connsiteX16" fmla="*/ 784860 w 1579354"/>
                <a:gd name="connsiteY16" fmla="*/ 102870 h 144780"/>
                <a:gd name="connsiteX17" fmla="*/ 899160 w 1579354"/>
                <a:gd name="connsiteY17" fmla="*/ 95250 h 144780"/>
                <a:gd name="connsiteX18" fmla="*/ 944880 w 1579354"/>
                <a:gd name="connsiteY18" fmla="*/ 99060 h 144780"/>
                <a:gd name="connsiteX19" fmla="*/ 967740 w 1579354"/>
                <a:gd name="connsiteY19" fmla="*/ 99060 h 144780"/>
                <a:gd name="connsiteX20" fmla="*/ 1009650 w 1579354"/>
                <a:gd name="connsiteY20" fmla="*/ 95250 h 144780"/>
                <a:gd name="connsiteX21" fmla="*/ 1040130 w 1579354"/>
                <a:gd name="connsiteY21" fmla="*/ 91440 h 144780"/>
                <a:gd name="connsiteX22" fmla="*/ 1135380 w 1579354"/>
                <a:gd name="connsiteY22" fmla="*/ 87630 h 144780"/>
                <a:gd name="connsiteX23" fmla="*/ 1192530 w 1579354"/>
                <a:gd name="connsiteY23" fmla="*/ 76200 h 144780"/>
                <a:gd name="connsiteX24" fmla="*/ 1215390 w 1579354"/>
                <a:gd name="connsiteY24" fmla="*/ 64770 h 144780"/>
                <a:gd name="connsiteX25" fmla="*/ 1348740 w 1579354"/>
                <a:gd name="connsiteY25" fmla="*/ 60960 h 144780"/>
                <a:gd name="connsiteX26" fmla="*/ 1405890 w 1579354"/>
                <a:gd name="connsiteY26" fmla="*/ 49530 h 144780"/>
                <a:gd name="connsiteX27" fmla="*/ 1417320 w 1579354"/>
                <a:gd name="connsiteY27" fmla="*/ 45720 h 144780"/>
                <a:gd name="connsiteX28" fmla="*/ 1428750 w 1579354"/>
                <a:gd name="connsiteY28" fmla="*/ 41910 h 144780"/>
                <a:gd name="connsiteX29" fmla="*/ 1512570 w 1579354"/>
                <a:gd name="connsiteY29" fmla="*/ 49530 h 144780"/>
                <a:gd name="connsiteX30" fmla="*/ 1539240 w 1579354"/>
                <a:gd name="connsiteY30" fmla="*/ 45720 h 144780"/>
                <a:gd name="connsiteX31" fmla="*/ 1550670 w 1579354"/>
                <a:gd name="connsiteY31" fmla="*/ 41910 h 144780"/>
                <a:gd name="connsiteX32" fmla="*/ 1571625 w 1579354"/>
                <a:gd name="connsiteY32" fmla="*/ 28575 h 144780"/>
                <a:gd name="connsiteX33" fmla="*/ 1577340 w 1579354"/>
                <a:gd name="connsiteY33" fmla="*/ 0 h 144780"/>
                <a:gd name="connsiteX0" fmla="*/ 0 w 1591573"/>
                <a:gd name="connsiteY0" fmla="*/ 140970 h 144780"/>
                <a:gd name="connsiteX1" fmla="*/ 83820 w 1591573"/>
                <a:gd name="connsiteY1" fmla="*/ 137160 h 144780"/>
                <a:gd name="connsiteX2" fmla="*/ 95250 w 1591573"/>
                <a:gd name="connsiteY2" fmla="*/ 133350 h 144780"/>
                <a:gd name="connsiteX3" fmla="*/ 114300 w 1591573"/>
                <a:gd name="connsiteY3" fmla="*/ 137160 h 144780"/>
                <a:gd name="connsiteX4" fmla="*/ 137160 w 1591573"/>
                <a:gd name="connsiteY4" fmla="*/ 144780 h 144780"/>
                <a:gd name="connsiteX5" fmla="*/ 152400 w 1591573"/>
                <a:gd name="connsiteY5" fmla="*/ 140970 h 144780"/>
                <a:gd name="connsiteX6" fmla="*/ 163830 w 1591573"/>
                <a:gd name="connsiteY6" fmla="*/ 133350 h 144780"/>
                <a:gd name="connsiteX7" fmla="*/ 182880 w 1591573"/>
                <a:gd name="connsiteY7" fmla="*/ 137160 h 144780"/>
                <a:gd name="connsiteX8" fmla="*/ 236220 w 1591573"/>
                <a:gd name="connsiteY8" fmla="*/ 133350 h 144780"/>
                <a:gd name="connsiteX9" fmla="*/ 247650 w 1591573"/>
                <a:gd name="connsiteY9" fmla="*/ 129540 h 144780"/>
                <a:gd name="connsiteX10" fmla="*/ 262890 w 1591573"/>
                <a:gd name="connsiteY10" fmla="*/ 125730 h 144780"/>
                <a:gd name="connsiteX11" fmla="*/ 426720 w 1591573"/>
                <a:gd name="connsiteY11" fmla="*/ 118110 h 144780"/>
                <a:gd name="connsiteX12" fmla="*/ 544830 w 1591573"/>
                <a:gd name="connsiteY12" fmla="*/ 110490 h 144780"/>
                <a:gd name="connsiteX13" fmla="*/ 617220 w 1591573"/>
                <a:gd name="connsiteY13" fmla="*/ 118110 h 144780"/>
                <a:gd name="connsiteX14" fmla="*/ 689610 w 1591573"/>
                <a:gd name="connsiteY14" fmla="*/ 114300 h 144780"/>
                <a:gd name="connsiteX15" fmla="*/ 712470 w 1591573"/>
                <a:gd name="connsiteY15" fmla="*/ 106680 h 144780"/>
                <a:gd name="connsiteX16" fmla="*/ 784860 w 1591573"/>
                <a:gd name="connsiteY16" fmla="*/ 102870 h 144780"/>
                <a:gd name="connsiteX17" fmla="*/ 899160 w 1591573"/>
                <a:gd name="connsiteY17" fmla="*/ 95250 h 144780"/>
                <a:gd name="connsiteX18" fmla="*/ 944880 w 1591573"/>
                <a:gd name="connsiteY18" fmla="*/ 99060 h 144780"/>
                <a:gd name="connsiteX19" fmla="*/ 967740 w 1591573"/>
                <a:gd name="connsiteY19" fmla="*/ 99060 h 144780"/>
                <a:gd name="connsiteX20" fmla="*/ 1009650 w 1591573"/>
                <a:gd name="connsiteY20" fmla="*/ 95250 h 144780"/>
                <a:gd name="connsiteX21" fmla="*/ 1040130 w 1591573"/>
                <a:gd name="connsiteY21" fmla="*/ 91440 h 144780"/>
                <a:gd name="connsiteX22" fmla="*/ 1135380 w 1591573"/>
                <a:gd name="connsiteY22" fmla="*/ 87630 h 144780"/>
                <a:gd name="connsiteX23" fmla="*/ 1192530 w 1591573"/>
                <a:gd name="connsiteY23" fmla="*/ 76200 h 144780"/>
                <a:gd name="connsiteX24" fmla="*/ 1215390 w 1591573"/>
                <a:gd name="connsiteY24" fmla="*/ 64770 h 144780"/>
                <a:gd name="connsiteX25" fmla="*/ 1348740 w 1591573"/>
                <a:gd name="connsiteY25" fmla="*/ 60960 h 144780"/>
                <a:gd name="connsiteX26" fmla="*/ 1405890 w 1591573"/>
                <a:gd name="connsiteY26" fmla="*/ 49530 h 144780"/>
                <a:gd name="connsiteX27" fmla="*/ 1417320 w 1591573"/>
                <a:gd name="connsiteY27" fmla="*/ 45720 h 144780"/>
                <a:gd name="connsiteX28" fmla="*/ 1428750 w 1591573"/>
                <a:gd name="connsiteY28" fmla="*/ 41910 h 144780"/>
                <a:gd name="connsiteX29" fmla="*/ 1512570 w 1591573"/>
                <a:gd name="connsiteY29" fmla="*/ 49530 h 144780"/>
                <a:gd name="connsiteX30" fmla="*/ 1539240 w 1591573"/>
                <a:gd name="connsiteY30" fmla="*/ 45720 h 144780"/>
                <a:gd name="connsiteX31" fmla="*/ 1550670 w 1591573"/>
                <a:gd name="connsiteY31" fmla="*/ 41910 h 144780"/>
                <a:gd name="connsiteX32" fmla="*/ 1571625 w 1591573"/>
                <a:gd name="connsiteY32" fmla="*/ 28575 h 144780"/>
                <a:gd name="connsiteX33" fmla="*/ 1577340 w 1591573"/>
                <a:gd name="connsiteY33" fmla="*/ 0 h 144780"/>
                <a:gd name="connsiteX0" fmla="*/ 0 w 1579354"/>
                <a:gd name="connsiteY0" fmla="*/ 140970 h 144780"/>
                <a:gd name="connsiteX1" fmla="*/ 83820 w 1579354"/>
                <a:gd name="connsiteY1" fmla="*/ 137160 h 144780"/>
                <a:gd name="connsiteX2" fmla="*/ 95250 w 1579354"/>
                <a:gd name="connsiteY2" fmla="*/ 133350 h 144780"/>
                <a:gd name="connsiteX3" fmla="*/ 114300 w 1579354"/>
                <a:gd name="connsiteY3" fmla="*/ 137160 h 144780"/>
                <a:gd name="connsiteX4" fmla="*/ 137160 w 1579354"/>
                <a:gd name="connsiteY4" fmla="*/ 144780 h 144780"/>
                <a:gd name="connsiteX5" fmla="*/ 152400 w 1579354"/>
                <a:gd name="connsiteY5" fmla="*/ 140970 h 144780"/>
                <a:gd name="connsiteX6" fmla="*/ 163830 w 1579354"/>
                <a:gd name="connsiteY6" fmla="*/ 133350 h 144780"/>
                <a:gd name="connsiteX7" fmla="*/ 182880 w 1579354"/>
                <a:gd name="connsiteY7" fmla="*/ 137160 h 144780"/>
                <a:gd name="connsiteX8" fmla="*/ 236220 w 1579354"/>
                <a:gd name="connsiteY8" fmla="*/ 133350 h 144780"/>
                <a:gd name="connsiteX9" fmla="*/ 247650 w 1579354"/>
                <a:gd name="connsiteY9" fmla="*/ 129540 h 144780"/>
                <a:gd name="connsiteX10" fmla="*/ 262890 w 1579354"/>
                <a:gd name="connsiteY10" fmla="*/ 125730 h 144780"/>
                <a:gd name="connsiteX11" fmla="*/ 426720 w 1579354"/>
                <a:gd name="connsiteY11" fmla="*/ 118110 h 144780"/>
                <a:gd name="connsiteX12" fmla="*/ 544830 w 1579354"/>
                <a:gd name="connsiteY12" fmla="*/ 110490 h 144780"/>
                <a:gd name="connsiteX13" fmla="*/ 617220 w 1579354"/>
                <a:gd name="connsiteY13" fmla="*/ 118110 h 144780"/>
                <a:gd name="connsiteX14" fmla="*/ 689610 w 1579354"/>
                <a:gd name="connsiteY14" fmla="*/ 114300 h 144780"/>
                <a:gd name="connsiteX15" fmla="*/ 712470 w 1579354"/>
                <a:gd name="connsiteY15" fmla="*/ 106680 h 144780"/>
                <a:gd name="connsiteX16" fmla="*/ 784860 w 1579354"/>
                <a:gd name="connsiteY16" fmla="*/ 102870 h 144780"/>
                <a:gd name="connsiteX17" fmla="*/ 899160 w 1579354"/>
                <a:gd name="connsiteY17" fmla="*/ 95250 h 144780"/>
                <a:gd name="connsiteX18" fmla="*/ 944880 w 1579354"/>
                <a:gd name="connsiteY18" fmla="*/ 99060 h 144780"/>
                <a:gd name="connsiteX19" fmla="*/ 967740 w 1579354"/>
                <a:gd name="connsiteY19" fmla="*/ 99060 h 144780"/>
                <a:gd name="connsiteX20" fmla="*/ 1009650 w 1579354"/>
                <a:gd name="connsiteY20" fmla="*/ 95250 h 144780"/>
                <a:gd name="connsiteX21" fmla="*/ 1040130 w 1579354"/>
                <a:gd name="connsiteY21" fmla="*/ 91440 h 144780"/>
                <a:gd name="connsiteX22" fmla="*/ 1135380 w 1579354"/>
                <a:gd name="connsiteY22" fmla="*/ 87630 h 144780"/>
                <a:gd name="connsiteX23" fmla="*/ 1192530 w 1579354"/>
                <a:gd name="connsiteY23" fmla="*/ 76200 h 144780"/>
                <a:gd name="connsiteX24" fmla="*/ 1215390 w 1579354"/>
                <a:gd name="connsiteY24" fmla="*/ 64770 h 144780"/>
                <a:gd name="connsiteX25" fmla="*/ 1348740 w 1579354"/>
                <a:gd name="connsiteY25" fmla="*/ 60960 h 144780"/>
                <a:gd name="connsiteX26" fmla="*/ 1405890 w 1579354"/>
                <a:gd name="connsiteY26" fmla="*/ 49530 h 144780"/>
                <a:gd name="connsiteX27" fmla="*/ 1417320 w 1579354"/>
                <a:gd name="connsiteY27" fmla="*/ 45720 h 144780"/>
                <a:gd name="connsiteX28" fmla="*/ 1428750 w 1579354"/>
                <a:gd name="connsiteY28" fmla="*/ 41910 h 144780"/>
                <a:gd name="connsiteX29" fmla="*/ 1512570 w 1579354"/>
                <a:gd name="connsiteY29" fmla="*/ 49530 h 144780"/>
                <a:gd name="connsiteX30" fmla="*/ 1539240 w 1579354"/>
                <a:gd name="connsiteY30" fmla="*/ 45720 h 144780"/>
                <a:gd name="connsiteX31" fmla="*/ 1550670 w 1579354"/>
                <a:gd name="connsiteY31" fmla="*/ 41910 h 144780"/>
                <a:gd name="connsiteX32" fmla="*/ 1571625 w 1579354"/>
                <a:gd name="connsiteY32" fmla="*/ 28575 h 144780"/>
                <a:gd name="connsiteX33" fmla="*/ 1577340 w 1579354"/>
                <a:gd name="connsiteY33" fmla="*/ 0 h 144780"/>
                <a:gd name="connsiteX0" fmla="*/ 0 w 1495534"/>
                <a:gd name="connsiteY0" fmla="*/ 137160 h 144780"/>
                <a:gd name="connsiteX1" fmla="*/ 11430 w 1495534"/>
                <a:gd name="connsiteY1" fmla="*/ 133350 h 144780"/>
                <a:gd name="connsiteX2" fmla="*/ 30480 w 1495534"/>
                <a:gd name="connsiteY2" fmla="*/ 137160 h 144780"/>
                <a:gd name="connsiteX3" fmla="*/ 53340 w 1495534"/>
                <a:gd name="connsiteY3" fmla="*/ 144780 h 144780"/>
                <a:gd name="connsiteX4" fmla="*/ 68580 w 1495534"/>
                <a:gd name="connsiteY4" fmla="*/ 140970 h 144780"/>
                <a:gd name="connsiteX5" fmla="*/ 80010 w 1495534"/>
                <a:gd name="connsiteY5" fmla="*/ 133350 h 144780"/>
                <a:gd name="connsiteX6" fmla="*/ 99060 w 1495534"/>
                <a:gd name="connsiteY6" fmla="*/ 137160 h 144780"/>
                <a:gd name="connsiteX7" fmla="*/ 152400 w 1495534"/>
                <a:gd name="connsiteY7" fmla="*/ 133350 h 144780"/>
                <a:gd name="connsiteX8" fmla="*/ 163830 w 1495534"/>
                <a:gd name="connsiteY8" fmla="*/ 129540 h 144780"/>
                <a:gd name="connsiteX9" fmla="*/ 179070 w 1495534"/>
                <a:gd name="connsiteY9" fmla="*/ 125730 h 144780"/>
                <a:gd name="connsiteX10" fmla="*/ 342900 w 1495534"/>
                <a:gd name="connsiteY10" fmla="*/ 118110 h 144780"/>
                <a:gd name="connsiteX11" fmla="*/ 461010 w 1495534"/>
                <a:gd name="connsiteY11" fmla="*/ 110490 h 144780"/>
                <a:gd name="connsiteX12" fmla="*/ 533400 w 1495534"/>
                <a:gd name="connsiteY12" fmla="*/ 118110 h 144780"/>
                <a:gd name="connsiteX13" fmla="*/ 605790 w 1495534"/>
                <a:gd name="connsiteY13" fmla="*/ 114300 h 144780"/>
                <a:gd name="connsiteX14" fmla="*/ 628650 w 1495534"/>
                <a:gd name="connsiteY14" fmla="*/ 106680 h 144780"/>
                <a:gd name="connsiteX15" fmla="*/ 701040 w 1495534"/>
                <a:gd name="connsiteY15" fmla="*/ 102870 h 144780"/>
                <a:gd name="connsiteX16" fmla="*/ 815340 w 1495534"/>
                <a:gd name="connsiteY16" fmla="*/ 95250 h 144780"/>
                <a:gd name="connsiteX17" fmla="*/ 861060 w 1495534"/>
                <a:gd name="connsiteY17" fmla="*/ 99060 h 144780"/>
                <a:gd name="connsiteX18" fmla="*/ 883920 w 1495534"/>
                <a:gd name="connsiteY18" fmla="*/ 99060 h 144780"/>
                <a:gd name="connsiteX19" fmla="*/ 925830 w 1495534"/>
                <a:gd name="connsiteY19" fmla="*/ 95250 h 144780"/>
                <a:gd name="connsiteX20" fmla="*/ 956310 w 1495534"/>
                <a:gd name="connsiteY20" fmla="*/ 91440 h 144780"/>
                <a:gd name="connsiteX21" fmla="*/ 1051560 w 1495534"/>
                <a:gd name="connsiteY21" fmla="*/ 87630 h 144780"/>
                <a:gd name="connsiteX22" fmla="*/ 1108710 w 1495534"/>
                <a:gd name="connsiteY22" fmla="*/ 76200 h 144780"/>
                <a:gd name="connsiteX23" fmla="*/ 1131570 w 1495534"/>
                <a:gd name="connsiteY23" fmla="*/ 64770 h 144780"/>
                <a:gd name="connsiteX24" fmla="*/ 1264920 w 1495534"/>
                <a:gd name="connsiteY24" fmla="*/ 60960 h 144780"/>
                <a:gd name="connsiteX25" fmla="*/ 1322070 w 1495534"/>
                <a:gd name="connsiteY25" fmla="*/ 49530 h 144780"/>
                <a:gd name="connsiteX26" fmla="*/ 1333500 w 1495534"/>
                <a:gd name="connsiteY26" fmla="*/ 45720 h 144780"/>
                <a:gd name="connsiteX27" fmla="*/ 1344930 w 1495534"/>
                <a:gd name="connsiteY27" fmla="*/ 41910 h 144780"/>
                <a:gd name="connsiteX28" fmla="*/ 1428750 w 1495534"/>
                <a:gd name="connsiteY28" fmla="*/ 49530 h 144780"/>
                <a:gd name="connsiteX29" fmla="*/ 1455420 w 1495534"/>
                <a:gd name="connsiteY29" fmla="*/ 45720 h 144780"/>
                <a:gd name="connsiteX30" fmla="*/ 1466850 w 1495534"/>
                <a:gd name="connsiteY30" fmla="*/ 41910 h 144780"/>
                <a:gd name="connsiteX31" fmla="*/ 1487805 w 1495534"/>
                <a:gd name="connsiteY31" fmla="*/ 28575 h 144780"/>
                <a:gd name="connsiteX32" fmla="*/ 1493520 w 1495534"/>
                <a:gd name="connsiteY32" fmla="*/ 0 h 144780"/>
                <a:gd name="connsiteX0" fmla="*/ 0 w 1495534"/>
                <a:gd name="connsiteY0" fmla="*/ 137160 h 144780"/>
                <a:gd name="connsiteX1" fmla="*/ 30480 w 1495534"/>
                <a:gd name="connsiteY1" fmla="*/ 137160 h 144780"/>
                <a:gd name="connsiteX2" fmla="*/ 53340 w 1495534"/>
                <a:gd name="connsiteY2" fmla="*/ 144780 h 144780"/>
                <a:gd name="connsiteX3" fmla="*/ 68580 w 1495534"/>
                <a:gd name="connsiteY3" fmla="*/ 140970 h 144780"/>
                <a:gd name="connsiteX4" fmla="*/ 80010 w 1495534"/>
                <a:gd name="connsiteY4" fmla="*/ 133350 h 144780"/>
                <a:gd name="connsiteX5" fmla="*/ 99060 w 1495534"/>
                <a:gd name="connsiteY5" fmla="*/ 137160 h 144780"/>
                <a:gd name="connsiteX6" fmla="*/ 152400 w 1495534"/>
                <a:gd name="connsiteY6" fmla="*/ 133350 h 144780"/>
                <a:gd name="connsiteX7" fmla="*/ 163830 w 1495534"/>
                <a:gd name="connsiteY7" fmla="*/ 129540 h 144780"/>
                <a:gd name="connsiteX8" fmla="*/ 179070 w 1495534"/>
                <a:gd name="connsiteY8" fmla="*/ 125730 h 144780"/>
                <a:gd name="connsiteX9" fmla="*/ 342900 w 1495534"/>
                <a:gd name="connsiteY9" fmla="*/ 118110 h 144780"/>
                <a:gd name="connsiteX10" fmla="*/ 461010 w 1495534"/>
                <a:gd name="connsiteY10" fmla="*/ 110490 h 144780"/>
                <a:gd name="connsiteX11" fmla="*/ 533400 w 1495534"/>
                <a:gd name="connsiteY11" fmla="*/ 118110 h 144780"/>
                <a:gd name="connsiteX12" fmla="*/ 605790 w 1495534"/>
                <a:gd name="connsiteY12" fmla="*/ 114300 h 144780"/>
                <a:gd name="connsiteX13" fmla="*/ 628650 w 1495534"/>
                <a:gd name="connsiteY13" fmla="*/ 106680 h 144780"/>
                <a:gd name="connsiteX14" fmla="*/ 701040 w 1495534"/>
                <a:gd name="connsiteY14" fmla="*/ 102870 h 144780"/>
                <a:gd name="connsiteX15" fmla="*/ 815340 w 1495534"/>
                <a:gd name="connsiteY15" fmla="*/ 95250 h 144780"/>
                <a:gd name="connsiteX16" fmla="*/ 861060 w 1495534"/>
                <a:gd name="connsiteY16" fmla="*/ 99060 h 144780"/>
                <a:gd name="connsiteX17" fmla="*/ 883920 w 1495534"/>
                <a:gd name="connsiteY17" fmla="*/ 99060 h 144780"/>
                <a:gd name="connsiteX18" fmla="*/ 925830 w 1495534"/>
                <a:gd name="connsiteY18" fmla="*/ 95250 h 144780"/>
                <a:gd name="connsiteX19" fmla="*/ 956310 w 1495534"/>
                <a:gd name="connsiteY19" fmla="*/ 91440 h 144780"/>
                <a:gd name="connsiteX20" fmla="*/ 1051560 w 1495534"/>
                <a:gd name="connsiteY20" fmla="*/ 87630 h 144780"/>
                <a:gd name="connsiteX21" fmla="*/ 1108710 w 1495534"/>
                <a:gd name="connsiteY21" fmla="*/ 76200 h 144780"/>
                <a:gd name="connsiteX22" fmla="*/ 1131570 w 1495534"/>
                <a:gd name="connsiteY22" fmla="*/ 64770 h 144780"/>
                <a:gd name="connsiteX23" fmla="*/ 1264920 w 1495534"/>
                <a:gd name="connsiteY23" fmla="*/ 60960 h 144780"/>
                <a:gd name="connsiteX24" fmla="*/ 1322070 w 1495534"/>
                <a:gd name="connsiteY24" fmla="*/ 49530 h 144780"/>
                <a:gd name="connsiteX25" fmla="*/ 1333500 w 1495534"/>
                <a:gd name="connsiteY25" fmla="*/ 45720 h 144780"/>
                <a:gd name="connsiteX26" fmla="*/ 1344930 w 1495534"/>
                <a:gd name="connsiteY26" fmla="*/ 41910 h 144780"/>
                <a:gd name="connsiteX27" fmla="*/ 1428750 w 1495534"/>
                <a:gd name="connsiteY27" fmla="*/ 49530 h 144780"/>
                <a:gd name="connsiteX28" fmla="*/ 1455420 w 1495534"/>
                <a:gd name="connsiteY28" fmla="*/ 45720 h 144780"/>
                <a:gd name="connsiteX29" fmla="*/ 1466850 w 1495534"/>
                <a:gd name="connsiteY29" fmla="*/ 41910 h 144780"/>
                <a:gd name="connsiteX30" fmla="*/ 1487805 w 1495534"/>
                <a:gd name="connsiteY30" fmla="*/ 28575 h 144780"/>
                <a:gd name="connsiteX31" fmla="*/ 1493520 w 1495534"/>
                <a:gd name="connsiteY31" fmla="*/ 0 h 144780"/>
                <a:gd name="connsiteX0" fmla="*/ 0 w 1495534"/>
                <a:gd name="connsiteY0" fmla="*/ 137160 h 144780"/>
                <a:gd name="connsiteX1" fmla="*/ 53340 w 1495534"/>
                <a:gd name="connsiteY1" fmla="*/ 144780 h 144780"/>
                <a:gd name="connsiteX2" fmla="*/ 68580 w 1495534"/>
                <a:gd name="connsiteY2" fmla="*/ 140970 h 144780"/>
                <a:gd name="connsiteX3" fmla="*/ 80010 w 1495534"/>
                <a:gd name="connsiteY3" fmla="*/ 133350 h 144780"/>
                <a:gd name="connsiteX4" fmla="*/ 99060 w 1495534"/>
                <a:gd name="connsiteY4" fmla="*/ 137160 h 144780"/>
                <a:gd name="connsiteX5" fmla="*/ 152400 w 1495534"/>
                <a:gd name="connsiteY5" fmla="*/ 133350 h 144780"/>
                <a:gd name="connsiteX6" fmla="*/ 163830 w 1495534"/>
                <a:gd name="connsiteY6" fmla="*/ 129540 h 144780"/>
                <a:gd name="connsiteX7" fmla="*/ 179070 w 1495534"/>
                <a:gd name="connsiteY7" fmla="*/ 125730 h 144780"/>
                <a:gd name="connsiteX8" fmla="*/ 342900 w 1495534"/>
                <a:gd name="connsiteY8" fmla="*/ 118110 h 144780"/>
                <a:gd name="connsiteX9" fmla="*/ 461010 w 1495534"/>
                <a:gd name="connsiteY9" fmla="*/ 110490 h 144780"/>
                <a:gd name="connsiteX10" fmla="*/ 533400 w 1495534"/>
                <a:gd name="connsiteY10" fmla="*/ 118110 h 144780"/>
                <a:gd name="connsiteX11" fmla="*/ 605790 w 1495534"/>
                <a:gd name="connsiteY11" fmla="*/ 114300 h 144780"/>
                <a:gd name="connsiteX12" fmla="*/ 628650 w 1495534"/>
                <a:gd name="connsiteY12" fmla="*/ 106680 h 144780"/>
                <a:gd name="connsiteX13" fmla="*/ 701040 w 1495534"/>
                <a:gd name="connsiteY13" fmla="*/ 102870 h 144780"/>
                <a:gd name="connsiteX14" fmla="*/ 815340 w 1495534"/>
                <a:gd name="connsiteY14" fmla="*/ 95250 h 144780"/>
                <a:gd name="connsiteX15" fmla="*/ 861060 w 1495534"/>
                <a:gd name="connsiteY15" fmla="*/ 99060 h 144780"/>
                <a:gd name="connsiteX16" fmla="*/ 883920 w 1495534"/>
                <a:gd name="connsiteY16" fmla="*/ 99060 h 144780"/>
                <a:gd name="connsiteX17" fmla="*/ 925830 w 1495534"/>
                <a:gd name="connsiteY17" fmla="*/ 95250 h 144780"/>
                <a:gd name="connsiteX18" fmla="*/ 956310 w 1495534"/>
                <a:gd name="connsiteY18" fmla="*/ 91440 h 144780"/>
                <a:gd name="connsiteX19" fmla="*/ 1051560 w 1495534"/>
                <a:gd name="connsiteY19" fmla="*/ 87630 h 144780"/>
                <a:gd name="connsiteX20" fmla="*/ 1108710 w 1495534"/>
                <a:gd name="connsiteY20" fmla="*/ 76200 h 144780"/>
                <a:gd name="connsiteX21" fmla="*/ 1131570 w 1495534"/>
                <a:gd name="connsiteY21" fmla="*/ 64770 h 144780"/>
                <a:gd name="connsiteX22" fmla="*/ 1264920 w 1495534"/>
                <a:gd name="connsiteY22" fmla="*/ 60960 h 144780"/>
                <a:gd name="connsiteX23" fmla="*/ 1322070 w 1495534"/>
                <a:gd name="connsiteY23" fmla="*/ 49530 h 144780"/>
                <a:gd name="connsiteX24" fmla="*/ 1333500 w 1495534"/>
                <a:gd name="connsiteY24" fmla="*/ 45720 h 144780"/>
                <a:gd name="connsiteX25" fmla="*/ 1344930 w 1495534"/>
                <a:gd name="connsiteY25" fmla="*/ 41910 h 144780"/>
                <a:gd name="connsiteX26" fmla="*/ 1428750 w 1495534"/>
                <a:gd name="connsiteY26" fmla="*/ 49530 h 144780"/>
                <a:gd name="connsiteX27" fmla="*/ 1455420 w 1495534"/>
                <a:gd name="connsiteY27" fmla="*/ 45720 h 144780"/>
                <a:gd name="connsiteX28" fmla="*/ 1466850 w 1495534"/>
                <a:gd name="connsiteY28" fmla="*/ 41910 h 144780"/>
                <a:gd name="connsiteX29" fmla="*/ 1487805 w 1495534"/>
                <a:gd name="connsiteY29" fmla="*/ 28575 h 144780"/>
                <a:gd name="connsiteX30" fmla="*/ 1493520 w 1495534"/>
                <a:gd name="connsiteY30" fmla="*/ 0 h 144780"/>
                <a:gd name="connsiteX0" fmla="*/ 0 w 1442194"/>
                <a:gd name="connsiteY0" fmla="*/ 144780 h 144780"/>
                <a:gd name="connsiteX1" fmla="*/ 15240 w 1442194"/>
                <a:gd name="connsiteY1" fmla="*/ 140970 h 144780"/>
                <a:gd name="connsiteX2" fmla="*/ 26670 w 1442194"/>
                <a:gd name="connsiteY2" fmla="*/ 133350 h 144780"/>
                <a:gd name="connsiteX3" fmla="*/ 45720 w 1442194"/>
                <a:gd name="connsiteY3" fmla="*/ 137160 h 144780"/>
                <a:gd name="connsiteX4" fmla="*/ 99060 w 1442194"/>
                <a:gd name="connsiteY4" fmla="*/ 133350 h 144780"/>
                <a:gd name="connsiteX5" fmla="*/ 110490 w 1442194"/>
                <a:gd name="connsiteY5" fmla="*/ 129540 h 144780"/>
                <a:gd name="connsiteX6" fmla="*/ 125730 w 1442194"/>
                <a:gd name="connsiteY6" fmla="*/ 125730 h 144780"/>
                <a:gd name="connsiteX7" fmla="*/ 289560 w 1442194"/>
                <a:gd name="connsiteY7" fmla="*/ 118110 h 144780"/>
                <a:gd name="connsiteX8" fmla="*/ 407670 w 1442194"/>
                <a:gd name="connsiteY8" fmla="*/ 110490 h 144780"/>
                <a:gd name="connsiteX9" fmla="*/ 480060 w 1442194"/>
                <a:gd name="connsiteY9" fmla="*/ 118110 h 144780"/>
                <a:gd name="connsiteX10" fmla="*/ 552450 w 1442194"/>
                <a:gd name="connsiteY10" fmla="*/ 114300 h 144780"/>
                <a:gd name="connsiteX11" fmla="*/ 575310 w 1442194"/>
                <a:gd name="connsiteY11" fmla="*/ 106680 h 144780"/>
                <a:gd name="connsiteX12" fmla="*/ 647700 w 1442194"/>
                <a:gd name="connsiteY12" fmla="*/ 102870 h 144780"/>
                <a:gd name="connsiteX13" fmla="*/ 762000 w 1442194"/>
                <a:gd name="connsiteY13" fmla="*/ 95250 h 144780"/>
                <a:gd name="connsiteX14" fmla="*/ 807720 w 1442194"/>
                <a:gd name="connsiteY14" fmla="*/ 99060 h 144780"/>
                <a:gd name="connsiteX15" fmla="*/ 830580 w 1442194"/>
                <a:gd name="connsiteY15" fmla="*/ 99060 h 144780"/>
                <a:gd name="connsiteX16" fmla="*/ 872490 w 1442194"/>
                <a:gd name="connsiteY16" fmla="*/ 95250 h 144780"/>
                <a:gd name="connsiteX17" fmla="*/ 902970 w 1442194"/>
                <a:gd name="connsiteY17" fmla="*/ 91440 h 144780"/>
                <a:gd name="connsiteX18" fmla="*/ 998220 w 1442194"/>
                <a:gd name="connsiteY18" fmla="*/ 87630 h 144780"/>
                <a:gd name="connsiteX19" fmla="*/ 1055370 w 1442194"/>
                <a:gd name="connsiteY19" fmla="*/ 76200 h 144780"/>
                <a:gd name="connsiteX20" fmla="*/ 1078230 w 1442194"/>
                <a:gd name="connsiteY20" fmla="*/ 64770 h 144780"/>
                <a:gd name="connsiteX21" fmla="*/ 1211580 w 1442194"/>
                <a:gd name="connsiteY21" fmla="*/ 60960 h 144780"/>
                <a:gd name="connsiteX22" fmla="*/ 1268730 w 1442194"/>
                <a:gd name="connsiteY22" fmla="*/ 49530 h 144780"/>
                <a:gd name="connsiteX23" fmla="*/ 1280160 w 1442194"/>
                <a:gd name="connsiteY23" fmla="*/ 45720 h 144780"/>
                <a:gd name="connsiteX24" fmla="*/ 1291590 w 1442194"/>
                <a:gd name="connsiteY24" fmla="*/ 41910 h 144780"/>
                <a:gd name="connsiteX25" fmla="*/ 1375410 w 1442194"/>
                <a:gd name="connsiteY25" fmla="*/ 49530 h 144780"/>
                <a:gd name="connsiteX26" fmla="*/ 1402080 w 1442194"/>
                <a:gd name="connsiteY26" fmla="*/ 45720 h 144780"/>
                <a:gd name="connsiteX27" fmla="*/ 1413510 w 1442194"/>
                <a:gd name="connsiteY27" fmla="*/ 41910 h 144780"/>
                <a:gd name="connsiteX28" fmla="*/ 1434465 w 1442194"/>
                <a:gd name="connsiteY28" fmla="*/ 28575 h 144780"/>
                <a:gd name="connsiteX29" fmla="*/ 1440180 w 1442194"/>
                <a:gd name="connsiteY29" fmla="*/ 0 h 144780"/>
                <a:gd name="connsiteX0" fmla="*/ 0 w 1442194"/>
                <a:gd name="connsiteY0" fmla="*/ 144780 h 144780"/>
                <a:gd name="connsiteX1" fmla="*/ 15240 w 1442194"/>
                <a:gd name="connsiteY1" fmla="*/ 140970 h 144780"/>
                <a:gd name="connsiteX2" fmla="*/ 45720 w 1442194"/>
                <a:gd name="connsiteY2" fmla="*/ 137160 h 144780"/>
                <a:gd name="connsiteX3" fmla="*/ 99060 w 1442194"/>
                <a:gd name="connsiteY3" fmla="*/ 133350 h 144780"/>
                <a:gd name="connsiteX4" fmla="*/ 110490 w 1442194"/>
                <a:gd name="connsiteY4" fmla="*/ 129540 h 144780"/>
                <a:gd name="connsiteX5" fmla="*/ 125730 w 1442194"/>
                <a:gd name="connsiteY5" fmla="*/ 125730 h 144780"/>
                <a:gd name="connsiteX6" fmla="*/ 289560 w 1442194"/>
                <a:gd name="connsiteY6" fmla="*/ 118110 h 144780"/>
                <a:gd name="connsiteX7" fmla="*/ 407670 w 1442194"/>
                <a:gd name="connsiteY7" fmla="*/ 110490 h 144780"/>
                <a:gd name="connsiteX8" fmla="*/ 480060 w 1442194"/>
                <a:gd name="connsiteY8" fmla="*/ 118110 h 144780"/>
                <a:gd name="connsiteX9" fmla="*/ 552450 w 1442194"/>
                <a:gd name="connsiteY9" fmla="*/ 114300 h 144780"/>
                <a:gd name="connsiteX10" fmla="*/ 575310 w 1442194"/>
                <a:gd name="connsiteY10" fmla="*/ 106680 h 144780"/>
                <a:gd name="connsiteX11" fmla="*/ 647700 w 1442194"/>
                <a:gd name="connsiteY11" fmla="*/ 102870 h 144780"/>
                <a:gd name="connsiteX12" fmla="*/ 762000 w 1442194"/>
                <a:gd name="connsiteY12" fmla="*/ 95250 h 144780"/>
                <a:gd name="connsiteX13" fmla="*/ 807720 w 1442194"/>
                <a:gd name="connsiteY13" fmla="*/ 99060 h 144780"/>
                <a:gd name="connsiteX14" fmla="*/ 830580 w 1442194"/>
                <a:gd name="connsiteY14" fmla="*/ 99060 h 144780"/>
                <a:gd name="connsiteX15" fmla="*/ 872490 w 1442194"/>
                <a:gd name="connsiteY15" fmla="*/ 95250 h 144780"/>
                <a:gd name="connsiteX16" fmla="*/ 902970 w 1442194"/>
                <a:gd name="connsiteY16" fmla="*/ 91440 h 144780"/>
                <a:gd name="connsiteX17" fmla="*/ 998220 w 1442194"/>
                <a:gd name="connsiteY17" fmla="*/ 87630 h 144780"/>
                <a:gd name="connsiteX18" fmla="*/ 1055370 w 1442194"/>
                <a:gd name="connsiteY18" fmla="*/ 76200 h 144780"/>
                <a:gd name="connsiteX19" fmla="*/ 1078230 w 1442194"/>
                <a:gd name="connsiteY19" fmla="*/ 64770 h 144780"/>
                <a:gd name="connsiteX20" fmla="*/ 1211580 w 1442194"/>
                <a:gd name="connsiteY20" fmla="*/ 60960 h 144780"/>
                <a:gd name="connsiteX21" fmla="*/ 1268730 w 1442194"/>
                <a:gd name="connsiteY21" fmla="*/ 49530 h 144780"/>
                <a:gd name="connsiteX22" fmla="*/ 1280160 w 1442194"/>
                <a:gd name="connsiteY22" fmla="*/ 45720 h 144780"/>
                <a:gd name="connsiteX23" fmla="*/ 1291590 w 1442194"/>
                <a:gd name="connsiteY23" fmla="*/ 41910 h 144780"/>
                <a:gd name="connsiteX24" fmla="*/ 1375410 w 1442194"/>
                <a:gd name="connsiteY24" fmla="*/ 49530 h 144780"/>
                <a:gd name="connsiteX25" fmla="*/ 1402080 w 1442194"/>
                <a:gd name="connsiteY25" fmla="*/ 45720 h 144780"/>
                <a:gd name="connsiteX26" fmla="*/ 1413510 w 1442194"/>
                <a:gd name="connsiteY26" fmla="*/ 41910 h 144780"/>
                <a:gd name="connsiteX27" fmla="*/ 1434465 w 1442194"/>
                <a:gd name="connsiteY27" fmla="*/ 28575 h 144780"/>
                <a:gd name="connsiteX28" fmla="*/ 1440180 w 1442194"/>
                <a:gd name="connsiteY28" fmla="*/ 0 h 144780"/>
                <a:gd name="connsiteX0" fmla="*/ 0 w 1442194"/>
                <a:gd name="connsiteY0" fmla="*/ 144780 h 144780"/>
                <a:gd name="connsiteX1" fmla="*/ 45720 w 1442194"/>
                <a:gd name="connsiteY1" fmla="*/ 137160 h 144780"/>
                <a:gd name="connsiteX2" fmla="*/ 99060 w 1442194"/>
                <a:gd name="connsiteY2" fmla="*/ 133350 h 144780"/>
                <a:gd name="connsiteX3" fmla="*/ 110490 w 1442194"/>
                <a:gd name="connsiteY3" fmla="*/ 129540 h 144780"/>
                <a:gd name="connsiteX4" fmla="*/ 125730 w 1442194"/>
                <a:gd name="connsiteY4" fmla="*/ 125730 h 144780"/>
                <a:gd name="connsiteX5" fmla="*/ 289560 w 1442194"/>
                <a:gd name="connsiteY5" fmla="*/ 118110 h 144780"/>
                <a:gd name="connsiteX6" fmla="*/ 407670 w 1442194"/>
                <a:gd name="connsiteY6" fmla="*/ 110490 h 144780"/>
                <a:gd name="connsiteX7" fmla="*/ 480060 w 1442194"/>
                <a:gd name="connsiteY7" fmla="*/ 118110 h 144780"/>
                <a:gd name="connsiteX8" fmla="*/ 552450 w 1442194"/>
                <a:gd name="connsiteY8" fmla="*/ 114300 h 144780"/>
                <a:gd name="connsiteX9" fmla="*/ 575310 w 1442194"/>
                <a:gd name="connsiteY9" fmla="*/ 106680 h 144780"/>
                <a:gd name="connsiteX10" fmla="*/ 647700 w 1442194"/>
                <a:gd name="connsiteY10" fmla="*/ 102870 h 144780"/>
                <a:gd name="connsiteX11" fmla="*/ 762000 w 1442194"/>
                <a:gd name="connsiteY11" fmla="*/ 95250 h 144780"/>
                <a:gd name="connsiteX12" fmla="*/ 807720 w 1442194"/>
                <a:gd name="connsiteY12" fmla="*/ 99060 h 144780"/>
                <a:gd name="connsiteX13" fmla="*/ 830580 w 1442194"/>
                <a:gd name="connsiteY13" fmla="*/ 99060 h 144780"/>
                <a:gd name="connsiteX14" fmla="*/ 872490 w 1442194"/>
                <a:gd name="connsiteY14" fmla="*/ 95250 h 144780"/>
                <a:gd name="connsiteX15" fmla="*/ 902970 w 1442194"/>
                <a:gd name="connsiteY15" fmla="*/ 91440 h 144780"/>
                <a:gd name="connsiteX16" fmla="*/ 998220 w 1442194"/>
                <a:gd name="connsiteY16" fmla="*/ 87630 h 144780"/>
                <a:gd name="connsiteX17" fmla="*/ 1055370 w 1442194"/>
                <a:gd name="connsiteY17" fmla="*/ 76200 h 144780"/>
                <a:gd name="connsiteX18" fmla="*/ 1078230 w 1442194"/>
                <a:gd name="connsiteY18" fmla="*/ 64770 h 144780"/>
                <a:gd name="connsiteX19" fmla="*/ 1211580 w 1442194"/>
                <a:gd name="connsiteY19" fmla="*/ 60960 h 144780"/>
                <a:gd name="connsiteX20" fmla="*/ 1268730 w 1442194"/>
                <a:gd name="connsiteY20" fmla="*/ 49530 h 144780"/>
                <a:gd name="connsiteX21" fmla="*/ 1280160 w 1442194"/>
                <a:gd name="connsiteY21" fmla="*/ 45720 h 144780"/>
                <a:gd name="connsiteX22" fmla="*/ 1291590 w 1442194"/>
                <a:gd name="connsiteY22" fmla="*/ 41910 h 144780"/>
                <a:gd name="connsiteX23" fmla="*/ 1375410 w 1442194"/>
                <a:gd name="connsiteY23" fmla="*/ 49530 h 144780"/>
                <a:gd name="connsiteX24" fmla="*/ 1402080 w 1442194"/>
                <a:gd name="connsiteY24" fmla="*/ 45720 h 144780"/>
                <a:gd name="connsiteX25" fmla="*/ 1413510 w 1442194"/>
                <a:gd name="connsiteY25" fmla="*/ 41910 h 144780"/>
                <a:gd name="connsiteX26" fmla="*/ 1434465 w 1442194"/>
                <a:gd name="connsiteY26" fmla="*/ 28575 h 144780"/>
                <a:gd name="connsiteX27" fmla="*/ 1440180 w 1442194"/>
                <a:gd name="connsiteY27" fmla="*/ 0 h 144780"/>
                <a:gd name="connsiteX0" fmla="*/ 0 w 1396474"/>
                <a:gd name="connsiteY0" fmla="*/ 137160 h 137160"/>
                <a:gd name="connsiteX1" fmla="*/ 53340 w 1396474"/>
                <a:gd name="connsiteY1" fmla="*/ 133350 h 137160"/>
                <a:gd name="connsiteX2" fmla="*/ 64770 w 1396474"/>
                <a:gd name="connsiteY2" fmla="*/ 129540 h 137160"/>
                <a:gd name="connsiteX3" fmla="*/ 80010 w 1396474"/>
                <a:gd name="connsiteY3" fmla="*/ 125730 h 137160"/>
                <a:gd name="connsiteX4" fmla="*/ 243840 w 1396474"/>
                <a:gd name="connsiteY4" fmla="*/ 118110 h 137160"/>
                <a:gd name="connsiteX5" fmla="*/ 361950 w 1396474"/>
                <a:gd name="connsiteY5" fmla="*/ 110490 h 137160"/>
                <a:gd name="connsiteX6" fmla="*/ 434340 w 1396474"/>
                <a:gd name="connsiteY6" fmla="*/ 118110 h 137160"/>
                <a:gd name="connsiteX7" fmla="*/ 506730 w 1396474"/>
                <a:gd name="connsiteY7" fmla="*/ 114300 h 137160"/>
                <a:gd name="connsiteX8" fmla="*/ 529590 w 1396474"/>
                <a:gd name="connsiteY8" fmla="*/ 106680 h 137160"/>
                <a:gd name="connsiteX9" fmla="*/ 601980 w 1396474"/>
                <a:gd name="connsiteY9" fmla="*/ 102870 h 137160"/>
                <a:gd name="connsiteX10" fmla="*/ 716280 w 1396474"/>
                <a:gd name="connsiteY10" fmla="*/ 95250 h 137160"/>
                <a:gd name="connsiteX11" fmla="*/ 762000 w 1396474"/>
                <a:gd name="connsiteY11" fmla="*/ 99060 h 137160"/>
                <a:gd name="connsiteX12" fmla="*/ 784860 w 1396474"/>
                <a:gd name="connsiteY12" fmla="*/ 99060 h 137160"/>
                <a:gd name="connsiteX13" fmla="*/ 826770 w 1396474"/>
                <a:gd name="connsiteY13" fmla="*/ 95250 h 137160"/>
                <a:gd name="connsiteX14" fmla="*/ 857250 w 1396474"/>
                <a:gd name="connsiteY14" fmla="*/ 91440 h 137160"/>
                <a:gd name="connsiteX15" fmla="*/ 952500 w 1396474"/>
                <a:gd name="connsiteY15" fmla="*/ 87630 h 137160"/>
                <a:gd name="connsiteX16" fmla="*/ 1009650 w 1396474"/>
                <a:gd name="connsiteY16" fmla="*/ 76200 h 137160"/>
                <a:gd name="connsiteX17" fmla="*/ 1032510 w 1396474"/>
                <a:gd name="connsiteY17" fmla="*/ 64770 h 137160"/>
                <a:gd name="connsiteX18" fmla="*/ 1165860 w 1396474"/>
                <a:gd name="connsiteY18" fmla="*/ 60960 h 137160"/>
                <a:gd name="connsiteX19" fmla="*/ 1223010 w 1396474"/>
                <a:gd name="connsiteY19" fmla="*/ 49530 h 137160"/>
                <a:gd name="connsiteX20" fmla="*/ 1234440 w 1396474"/>
                <a:gd name="connsiteY20" fmla="*/ 45720 h 137160"/>
                <a:gd name="connsiteX21" fmla="*/ 1245870 w 1396474"/>
                <a:gd name="connsiteY21" fmla="*/ 41910 h 137160"/>
                <a:gd name="connsiteX22" fmla="*/ 1329690 w 1396474"/>
                <a:gd name="connsiteY22" fmla="*/ 49530 h 137160"/>
                <a:gd name="connsiteX23" fmla="*/ 1356360 w 1396474"/>
                <a:gd name="connsiteY23" fmla="*/ 45720 h 137160"/>
                <a:gd name="connsiteX24" fmla="*/ 1367790 w 1396474"/>
                <a:gd name="connsiteY24" fmla="*/ 41910 h 137160"/>
                <a:gd name="connsiteX25" fmla="*/ 1388745 w 1396474"/>
                <a:gd name="connsiteY25" fmla="*/ 28575 h 137160"/>
                <a:gd name="connsiteX26" fmla="*/ 1394460 w 1396474"/>
                <a:gd name="connsiteY26" fmla="*/ 0 h 137160"/>
                <a:gd name="connsiteX0" fmla="*/ 0 w 1343134"/>
                <a:gd name="connsiteY0" fmla="*/ 133350 h 133350"/>
                <a:gd name="connsiteX1" fmla="*/ 11430 w 1343134"/>
                <a:gd name="connsiteY1" fmla="*/ 129540 h 133350"/>
                <a:gd name="connsiteX2" fmla="*/ 26670 w 1343134"/>
                <a:gd name="connsiteY2" fmla="*/ 125730 h 133350"/>
                <a:gd name="connsiteX3" fmla="*/ 190500 w 1343134"/>
                <a:gd name="connsiteY3" fmla="*/ 118110 h 133350"/>
                <a:gd name="connsiteX4" fmla="*/ 308610 w 1343134"/>
                <a:gd name="connsiteY4" fmla="*/ 110490 h 133350"/>
                <a:gd name="connsiteX5" fmla="*/ 381000 w 1343134"/>
                <a:gd name="connsiteY5" fmla="*/ 118110 h 133350"/>
                <a:gd name="connsiteX6" fmla="*/ 453390 w 1343134"/>
                <a:gd name="connsiteY6" fmla="*/ 114300 h 133350"/>
                <a:gd name="connsiteX7" fmla="*/ 476250 w 1343134"/>
                <a:gd name="connsiteY7" fmla="*/ 106680 h 133350"/>
                <a:gd name="connsiteX8" fmla="*/ 548640 w 1343134"/>
                <a:gd name="connsiteY8" fmla="*/ 102870 h 133350"/>
                <a:gd name="connsiteX9" fmla="*/ 662940 w 1343134"/>
                <a:gd name="connsiteY9" fmla="*/ 95250 h 133350"/>
                <a:gd name="connsiteX10" fmla="*/ 708660 w 1343134"/>
                <a:gd name="connsiteY10" fmla="*/ 99060 h 133350"/>
                <a:gd name="connsiteX11" fmla="*/ 731520 w 1343134"/>
                <a:gd name="connsiteY11" fmla="*/ 99060 h 133350"/>
                <a:gd name="connsiteX12" fmla="*/ 773430 w 1343134"/>
                <a:gd name="connsiteY12" fmla="*/ 95250 h 133350"/>
                <a:gd name="connsiteX13" fmla="*/ 803910 w 1343134"/>
                <a:gd name="connsiteY13" fmla="*/ 91440 h 133350"/>
                <a:gd name="connsiteX14" fmla="*/ 899160 w 1343134"/>
                <a:gd name="connsiteY14" fmla="*/ 87630 h 133350"/>
                <a:gd name="connsiteX15" fmla="*/ 956310 w 1343134"/>
                <a:gd name="connsiteY15" fmla="*/ 76200 h 133350"/>
                <a:gd name="connsiteX16" fmla="*/ 979170 w 1343134"/>
                <a:gd name="connsiteY16" fmla="*/ 64770 h 133350"/>
                <a:gd name="connsiteX17" fmla="*/ 1112520 w 1343134"/>
                <a:gd name="connsiteY17" fmla="*/ 60960 h 133350"/>
                <a:gd name="connsiteX18" fmla="*/ 1169670 w 1343134"/>
                <a:gd name="connsiteY18" fmla="*/ 49530 h 133350"/>
                <a:gd name="connsiteX19" fmla="*/ 1181100 w 1343134"/>
                <a:gd name="connsiteY19" fmla="*/ 45720 h 133350"/>
                <a:gd name="connsiteX20" fmla="*/ 1192530 w 1343134"/>
                <a:gd name="connsiteY20" fmla="*/ 41910 h 133350"/>
                <a:gd name="connsiteX21" fmla="*/ 1276350 w 1343134"/>
                <a:gd name="connsiteY21" fmla="*/ 49530 h 133350"/>
                <a:gd name="connsiteX22" fmla="*/ 1303020 w 1343134"/>
                <a:gd name="connsiteY22" fmla="*/ 45720 h 133350"/>
                <a:gd name="connsiteX23" fmla="*/ 1314450 w 1343134"/>
                <a:gd name="connsiteY23" fmla="*/ 41910 h 133350"/>
                <a:gd name="connsiteX24" fmla="*/ 1335405 w 1343134"/>
                <a:gd name="connsiteY24" fmla="*/ 28575 h 133350"/>
                <a:gd name="connsiteX25" fmla="*/ 1341120 w 1343134"/>
                <a:gd name="connsiteY25" fmla="*/ 0 h 133350"/>
                <a:gd name="connsiteX0" fmla="*/ 5080 w 1348214"/>
                <a:gd name="connsiteY0" fmla="*/ 133350 h 133350"/>
                <a:gd name="connsiteX1" fmla="*/ 31750 w 1348214"/>
                <a:gd name="connsiteY1" fmla="*/ 125730 h 133350"/>
                <a:gd name="connsiteX2" fmla="*/ 195580 w 1348214"/>
                <a:gd name="connsiteY2" fmla="*/ 118110 h 133350"/>
                <a:gd name="connsiteX3" fmla="*/ 313690 w 1348214"/>
                <a:gd name="connsiteY3" fmla="*/ 110490 h 133350"/>
                <a:gd name="connsiteX4" fmla="*/ 386080 w 1348214"/>
                <a:gd name="connsiteY4" fmla="*/ 118110 h 133350"/>
                <a:gd name="connsiteX5" fmla="*/ 458470 w 1348214"/>
                <a:gd name="connsiteY5" fmla="*/ 114300 h 133350"/>
                <a:gd name="connsiteX6" fmla="*/ 481330 w 1348214"/>
                <a:gd name="connsiteY6" fmla="*/ 106680 h 133350"/>
                <a:gd name="connsiteX7" fmla="*/ 553720 w 1348214"/>
                <a:gd name="connsiteY7" fmla="*/ 102870 h 133350"/>
                <a:gd name="connsiteX8" fmla="*/ 668020 w 1348214"/>
                <a:gd name="connsiteY8" fmla="*/ 95250 h 133350"/>
                <a:gd name="connsiteX9" fmla="*/ 713740 w 1348214"/>
                <a:gd name="connsiteY9" fmla="*/ 99060 h 133350"/>
                <a:gd name="connsiteX10" fmla="*/ 736600 w 1348214"/>
                <a:gd name="connsiteY10" fmla="*/ 99060 h 133350"/>
                <a:gd name="connsiteX11" fmla="*/ 778510 w 1348214"/>
                <a:gd name="connsiteY11" fmla="*/ 95250 h 133350"/>
                <a:gd name="connsiteX12" fmla="*/ 808990 w 1348214"/>
                <a:gd name="connsiteY12" fmla="*/ 91440 h 133350"/>
                <a:gd name="connsiteX13" fmla="*/ 904240 w 1348214"/>
                <a:gd name="connsiteY13" fmla="*/ 87630 h 133350"/>
                <a:gd name="connsiteX14" fmla="*/ 961390 w 1348214"/>
                <a:gd name="connsiteY14" fmla="*/ 76200 h 133350"/>
                <a:gd name="connsiteX15" fmla="*/ 984250 w 1348214"/>
                <a:gd name="connsiteY15" fmla="*/ 64770 h 133350"/>
                <a:gd name="connsiteX16" fmla="*/ 1117600 w 1348214"/>
                <a:gd name="connsiteY16" fmla="*/ 60960 h 133350"/>
                <a:gd name="connsiteX17" fmla="*/ 1174750 w 1348214"/>
                <a:gd name="connsiteY17" fmla="*/ 49530 h 133350"/>
                <a:gd name="connsiteX18" fmla="*/ 1186180 w 1348214"/>
                <a:gd name="connsiteY18" fmla="*/ 45720 h 133350"/>
                <a:gd name="connsiteX19" fmla="*/ 1197610 w 1348214"/>
                <a:gd name="connsiteY19" fmla="*/ 41910 h 133350"/>
                <a:gd name="connsiteX20" fmla="*/ 1281430 w 1348214"/>
                <a:gd name="connsiteY20" fmla="*/ 49530 h 133350"/>
                <a:gd name="connsiteX21" fmla="*/ 1308100 w 1348214"/>
                <a:gd name="connsiteY21" fmla="*/ 45720 h 133350"/>
                <a:gd name="connsiteX22" fmla="*/ 1319530 w 1348214"/>
                <a:gd name="connsiteY22" fmla="*/ 41910 h 133350"/>
                <a:gd name="connsiteX23" fmla="*/ 1340485 w 1348214"/>
                <a:gd name="connsiteY23" fmla="*/ 28575 h 133350"/>
                <a:gd name="connsiteX24" fmla="*/ 1346200 w 1348214"/>
                <a:gd name="connsiteY24" fmla="*/ 0 h 133350"/>
                <a:gd name="connsiteX0" fmla="*/ 0 w 1316464"/>
                <a:gd name="connsiteY0" fmla="*/ 125730 h 125730"/>
                <a:gd name="connsiteX1" fmla="*/ 163830 w 1316464"/>
                <a:gd name="connsiteY1" fmla="*/ 118110 h 125730"/>
                <a:gd name="connsiteX2" fmla="*/ 281940 w 1316464"/>
                <a:gd name="connsiteY2" fmla="*/ 110490 h 125730"/>
                <a:gd name="connsiteX3" fmla="*/ 354330 w 1316464"/>
                <a:gd name="connsiteY3" fmla="*/ 118110 h 125730"/>
                <a:gd name="connsiteX4" fmla="*/ 426720 w 1316464"/>
                <a:gd name="connsiteY4" fmla="*/ 114300 h 125730"/>
                <a:gd name="connsiteX5" fmla="*/ 449580 w 1316464"/>
                <a:gd name="connsiteY5" fmla="*/ 106680 h 125730"/>
                <a:gd name="connsiteX6" fmla="*/ 521970 w 1316464"/>
                <a:gd name="connsiteY6" fmla="*/ 102870 h 125730"/>
                <a:gd name="connsiteX7" fmla="*/ 636270 w 1316464"/>
                <a:gd name="connsiteY7" fmla="*/ 95250 h 125730"/>
                <a:gd name="connsiteX8" fmla="*/ 681990 w 1316464"/>
                <a:gd name="connsiteY8" fmla="*/ 99060 h 125730"/>
                <a:gd name="connsiteX9" fmla="*/ 704850 w 1316464"/>
                <a:gd name="connsiteY9" fmla="*/ 99060 h 125730"/>
                <a:gd name="connsiteX10" fmla="*/ 746760 w 1316464"/>
                <a:gd name="connsiteY10" fmla="*/ 95250 h 125730"/>
                <a:gd name="connsiteX11" fmla="*/ 777240 w 1316464"/>
                <a:gd name="connsiteY11" fmla="*/ 91440 h 125730"/>
                <a:gd name="connsiteX12" fmla="*/ 872490 w 1316464"/>
                <a:gd name="connsiteY12" fmla="*/ 87630 h 125730"/>
                <a:gd name="connsiteX13" fmla="*/ 929640 w 1316464"/>
                <a:gd name="connsiteY13" fmla="*/ 76200 h 125730"/>
                <a:gd name="connsiteX14" fmla="*/ 952500 w 1316464"/>
                <a:gd name="connsiteY14" fmla="*/ 64770 h 125730"/>
                <a:gd name="connsiteX15" fmla="*/ 1085850 w 1316464"/>
                <a:gd name="connsiteY15" fmla="*/ 60960 h 125730"/>
                <a:gd name="connsiteX16" fmla="*/ 1143000 w 1316464"/>
                <a:gd name="connsiteY16" fmla="*/ 49530 h 125730"/>
                <a:gd name="connsiteX17" fmla="*/ 1154430 w 1316464"/>
                <a:gd name="connsiteY17" fmla="*/ 45720 h 125730"/>
                <a:gd name="connsiteX18" fmla="*/ 1165860 w 1316464"/>
                <a:gd name="connsiteY18" fmla="*/ 41910 h 125730"/>
                <a:gd name="connsiteX19" fmla="*/ 1249680 w 1316464"/>
                <a:gd name="connsiteY19" fmla="*/ 49530 h 125730"/>
                <a:gd name="connsiteX20" fmla="*/ 1276350 w 1316464"/>
                <a:gd name="connsiteY20" fmla="*/ 45720 h 125730"/>
                <a:gd name="connsiteX21" fmla="*/ 1287780 w 1316464"/>
                <a:gd name="connsiteY21" fmla="*/ 41910 h 125730"/>
                <a:gd name="connsiteX22" fmla="*/ 1308735 w 1316464"/>
                <a:gd name="connsiteY22" fmla="*/ 28575 h 125730"/>
                <a:gd name="connsiteX23" fmla="*/ 1314450 w 1316464"/>
                <a:gd name="connsiteY23" fmla="*/ 0 h 125730"/>
                <a:gd name="connsiteX0" fmla="*/ 0 w 1152634"/>
                <a:gd name="connsiteY0" fmla="*/ 118110 h 118110"/>
                <a:gd name="connsiteX1" fmla="*/ 118110 w 1152634"/>
                <a:gd name="connsiteY1" fmla="*/ 110490 h 118110"/>
                <a:gd name="connsiteX2" fmla="*/ 190500 w 1152634"/>
                <a:gd name="connsiteY2" fmla="*/ 118110 h 118110"/>
                <a:gd name="connsiteX3" fmla="*/ 262890 w 1152634"/>
                <a:gd name="connsiteY3" fmla="*/ 114300 h 118110"/>
                <a:gd name="connsiteX4" fmla="*/ 285750 w 1152634"/>
                <a:gd name="connsiteY4" fmla="*/ 106680 h 118110"/>
                <a:gd name="connsiteX5" fmla="*/ 358140 w 1152634"/>
                <a:gd name="connsiteY5" fmla="*/ 102870 h 118110"/>
                <a:gd name="connsiteX6" fmla="*/ 472440 w 1152634"/>
                <a:gd name="connsiteY6" fmla="*/ 95250 h 118110"/>
                <a:gd name="connsiteX7" fmla="*/ 518160 w 1152634"/>
                <a:gd name="connsiteY7" fmla="*/ 99060 h 118110"/>
                <a:gd name="connsiteX8" fmla="*/ 541020 w 1152634"/>
                <a:gd name="connsiteY8" fmla="*/ 99060 h 118110"/>
                <a:gd name="connsiteX9" fmla="*/ 582930 w 1152634"/>
                <a:gd name="connsiteY9" fmla="*/ 95250 h 118110"/>
                <a:gd name="connsiteX10" fmla="*/ 613410 w 1152634"/>
                <a:gd name="connsiteY10" fmla="*/ 91440 h 118110"/>
                <a:gd name="connsiteX11" fmla="*/ 708660 w 1152634"/>
                <a:gd name="connsiteY11" fmla="*/ 87630 h 118110"/>
                <a:gd name="connsiteX12" fmla="*/ 765810 w 1152634"/>
                <a:gd name="connsiteY12" fmla="*/ 76200 h 118110"/>
                <a:gd name="connsiteX13" fmla="*/ 788670 w 1152634"/>
                <a:gd name="connsiteY13" fmla="*/ 64770 h 118110"/>
                <a:gd name="connsiteX14" fmla="*/ 922020 w 1152634"/>
                <a:gd name="connsiteY14" fmla="*/ 60960 h 118110"/>
                <a:gd name="connsiteX15" fmla="*/ 979170 w 1152634"/>
                <a:gd name="connsiteY15" fmla="*/ 49530 h 118110"/>
                <a:gd name="connsiteX16" fmla="*/ 990600 w 1152634"/>
                <a:gd name="connsiteY16" fmla="*/ 45720 h 118110"/>
                <a:gd name="connsiteX17" fmla="*/ 1002030 w 1152634"/>
                <a:gd name="connsiteY17" fmla="*/ 41910 h 118110"/>
                <a:gd name="connsiteX18" fmla="*/ 1085850 w 1152634"/>
                <a:gd name="connsiteY18" fmla="*/ 49530 h 118110"/>
                <a:gd name="connsiteX19" fmla="*/ 1112520 w 1152634"/>
                <a:gd name="connsiteY19" fmla="*/ 45720 h 118110"/>
                <a:gd name="connsiteX20" fmla="*/ 1123950 w 1152634"/>
                <a:gd name="connsiteY20" fmla="*/ 41910 h 118110"/>
                <a:gd name="connsiteX21" fmla="*/ 1144905 w 1152634"/>
                <a:gd name="connsiteY21" fmla="*/ 28575 h 118110"/>
                <a:gd name="connsiteX22" fmla="*/ 1150620 w 1152634"/>
                <a:gd name="connsiteY22" fmla="*/ 0 h 118110"/>
                <a:gd name="connsiteX0" fmla="*/ 0 w 1034524"/>
                <a:gd name="connsiteY0" fmla="*/ 110490 h 118110"/>
                <a:gd name="connsiteX1" fmla="*/ 72390 w 1034524"/>
                <a:gd name="connsiteY1" fmla="*/ 118110 h 118110"/>
                <a:gd name="connsiteX2" fmla="*/ 144780 w 1034524"/>
                <a:gd name="connsiteY2" fmla="*/ 114300 h 118110"/>
                <a:gd name="connsiteX3" fmla="*/ 167640 w 1034524"/>
                <a:gd name="connsiteY3" fmla="*/ 106680 h 118110"/>
                <a:gd name="connsiteX4" fmla="*/ 240030 w 1034524"/>
                <a:gd name="connsiteY4" fmla="*/ 102870 h 118110"/>
                <a:gd name="connsiteX5" fmla="*/ 354330 w 1034524"/>
                <a:gd name="connsiteY5" fmla="*/ 95250 h 118110"/>
                <a:gd name="connsiteX6" fmla="*/ 400050 w 1034524"/>
                <a:gd name="connsiteY6" fmla="*/ 99060 h 118110"/>
                <a:gd name="connsiteX7" fmla="*/ 422910 w 1034524"/>
                <a:gd name="connsiteY7" fmla="*/ 99060 h 118110"/>
                <a:gd name="connsiteX8" fmla="*/ 464820 w 1034524"/>
                <a:gd name="connsiteY8" fmla="*/ 95250 h 118110"/>
                <a:gd name="connsiteX9" fmla="*/ 495300 w 1034524"/>
                <a:gd name="connsiteY9" fmla="*/ 91440 h 118110"/>
                <a:gd name="connsiteX10" fmla="*/ 590550 w 1034524"/>
                <a:gd name="connsiteY10" fmla="*/ 87630 h 118110"/>
                <a:gd name="connsiteX11" fmla="*/ 647700 w 1034524"/>
                <a:gd name="connsiteY11" fmla="*/ 76200 h 118110"/>
                <a:gd name="connsiteX12" fmla="*/ 670560 w 1034524"/>
                <a:gd name="connsiteY12" fmla="*/ 64770 h 118110"/>
                <a:gd name="connsiteX13" fmla="*/ 803910 w 1034524"/>
                <a:gd name="connsiteY13" fmla="*/ 60960 h 118110"/>
                <a:gd name="connsiteX14" fmla="*/ 861060 w 1034524"/>
                <a:gd name="connsiteY14" fmla="*/ 49530 h 118110"/>
                <a:gd name="connsiteX15" fmla="*/ 872490 w 1034524"/>
                <a:gd name="connsiteY15" fmla="*/ 45720 h 118110"/>
                <a:gd name="connsiteX16" fmla="*/ 883920 w 1034524"/>
                <a:gd name="connsiteY16" fmla="*/ 41910 h 118110"/>
                <a:gd name="connsiteX17" fmla="*/ 967740 w 1034524"/>
                <a:gd name="connsiteY17" fmla="*/ 49530 h 118110"/>
                <a:gd name="connsiteX18" fmla="*/ 994410 w 1034524"/>
                <a:gd name="connsiteY18" fmla="*/ 45720 h 118110"/>
                <a:gd name="connsiteX19" fmla="*/ 1005840 w 1034524"/>
                <a:gd name="connsiteY19" fmla="*/ 41910 h 118110"/>
                <a:gd name="connsiteX20" fmla="*/ 1026795 w 1034524"/>
                <a:gd name="connsiteY20" fmla="*/ 28575 h 118110"/>
                <a:gd name="connsiteX21" fmla="*/ 1032510 w 1034524"/>
                <a:gd name="connsiteY21" fmla="*/ 0 h 118110"/>
                <a:gd name="connsiteX0" fmla="*/ 0 w 962134"/>
                <a:gd name="connsiteY0" fmla="*/ 118110 h 118110"/>
                <a:gd name="connsiteX1" fmla="*/ 72390 w 962134"/>
                <a:gd name="connsiteY1" fmla="*/ 114300 h 118110"/>
                <a:gd name="connsiteX2" fmla="*/ 95250 w 962134"/>
                <a:gd name="connsiteY2" fmla="*/ 106680 h 118110"/>
                <a:gd name="connsiteX3" fmla="*/ 167640 w 962134"/>
                <a:gd name="connsiteY3" fmla="*/ 102870 h 118110"/>
                <a:gd name="connsiteX4" fmla="*/ 281940 w 962134"/>
                <a:gd name="connsiteY4" fmla="*/ 95250 h 118110"/>
                <a:gd name="connsiteX5" fmla="*/ 327660 w 962134"/>
                <a:gd name="connsiteY5" fmla="*/ 99060 h 118110"/>
                <a:gd name="connsiteX6" fmla="*/ 350520 w 962134"/>
                <a:gd name="connsiteY6" fmla="*/ 99060 h 118110"/>
                <a:gd name="connsiteX7" fmla="*/ 392430 w 962134"/>
                <a:gd name="connsiteY7" fmla="*/ 95250 h 118110"/>
                <a:gd name="connsiteX8" fmla="*/ 422910 w 962134"/>
                <a:gd name="connsiteY8" fmla="*/ 91440 h 118110"/>
                <a:gd name="connsiteX9" fmla="*/ 518160 w 962134"/>
                <a:gd name="connsiteY9" fmla="*/ 87630 h 118110"/>
                <a:gd name="connsiteX10" fmla="*/ 575310 w 962134"/>
                <a:gd name="connsiteY10" fmla="*/ 76200 h 118110"/>
                <a:gd name="connsiteX11" fmla="*/ 598170 w 962134"/>
                <a:gd name="connsiteY11" fmla="*/ 64770 h 118110"/>
                <a:gd name="connsiteX12" fmla="*/ 731520 w 962134"/>
                <a:gd name="connsiteY12" fmla="*/ 60960 h 118110"/>
                <a:gd name="connsiteX13" fmla="*/ 788670 w 962134"/>
                <a:gd name="connsiteY13" fmla="*/ 49530 h 118110"/>
                <a:gd name="connsiteX14" fmla="*/ 800100 w 962134"/>
                <a:gd name="connsiteY14" fmla="*/ 45720 h 118110"/>
                <a:gd name="connsiteX15" fmla="*/ 811530 w 962134"/>
                <a:gd name="connsiteY15" fmla="*/ 41910 h 118110"/>
                <a:gd name="connsiteX16" fmla="*/ 895350 w 962134"/>
                <a:gd name="connsiteY16" fmla="*/ 49530 h 118110"/>
                <a:gd name="connsiteX17" fmla="*/ 922020 w 962134"/>
                <a:gd name="connsiteY17" fmla="*/ 45720 h 118110"/>
                <a:gd name="connsiteX18" fmla="*/ 933450 w 962134"/>
                <a:gd name="connsiteY18" fmla="*/ 41910 h 118110"/>
                <a:gd name="connsiteX19" fmla="*/ 954405 w 962134"/>
                <a:gd name="connsiteY19" fmla="*/ 28575 h 118110"/>
                <a:gd name="connsiteX20" fmla="*/ 960120 w 962134"/>
                <a:gd name="connsiteY20" fmla="*/ 0 h 118110"/>
                <a:gd name="connsiteX0" fmla="*/ 0 w 962134"/>
                <a:gd name="connsiteY0" fmla="*/ 118110 h 118110"/>
                <a:gd name="connsiteX1" fmla="*/ 72390 w 962134"/>
                <a:gd name="connsiteY1" fmla="*/ 114300 h 118110"/>
                <a:gd name="connsiteX2" fmla="*/ 95250 w 962134"/>
                <a:gd name="connsiteY2" fmla="*/ 106680 h 118110"/>
                <a:gd name="connsiteX3" fmla="*/ 167640 w 962134"/>
                <a:gd name="connsiteY3" fmla="*/ 102870 h 118110"/>
                <a:gd name="connsiteX4" fmla="*/ 281940 w 962134"/>
                <a:gd name="connsiteY4" fmla="*/ 95250 h 118110"/>
                <a:gd name="connsiteX5" fmla="*/ 327660 w 962134"/>
                <a:gd name="connsiteY5" fmla="*/ 99060 h 118110"/>
                <a:gd name="connsiteX6" fmla="*/ 350520 w 962134"/>
                <a:gd name="connsiteY6" fmla="*/ 99060 h 118110"/>
                <a:gd name="connsiteX7" fmla="*/ 392430 w 962134"/>
                <a:gd name="connsiteY7" fmla="*/ 95250 h 118110"/>
                <a:gd name="connsiteX8" fmla="*/ 422910 w 962134"/>
                <a:gd name="connsiteY8" fmla="*/ 91440 h 118110"/>
                <a:gd name="connsiteX9" fmla="*/ 518160 w 962134"/>
                <a:gd name="connsiteY9" fmla="*/ 87630 h 118110"/>
                <a:gd name="connsiteX10" fmla="*/ 575310 w 962134"/>
                <a:gd name="connsiteY10" fmla="*/ 76200 h 118110"/>
                <a:gd name="connsiteX11" fmla="*/ 598170 w 962134"/>
                <a:gd name="connsiteY11" fmla="*/ 64770 h 118110"/>
                <a:gd name="connsiteX12" fmla="*/ 731520 w 962134"/>
                <a:gd name="connsiteY12" fmla="*/ 60960 h 118110"/>
                <a:gd name="connsiteX13" fmla="*/ 788670 w 962134"/>
                <a:gd name="connsiteY13" fmla="*/ 49530 h 118110"/>
                <a:gd name="connsiteX14" fmla="*/ 800100 w 962134"/>
                <a:gd name="connsiteY14" fmla="*/ 45720 h 118110"/>
                <a:gd name="connsiteX15" fmla="*/ 811530 w 962134"/>
                <a:gd name="connsiteY15" fmla="*/ 41910 h 118110"/>
                <a:gd name="connsiteX16" fmla="*/ 895350 w 962134"/>
                <a:gd name="connsiteY16" fmla="*/ 49530 h 118110"/>
                <a:gd name="connsiteX17" fmla="*/ 922020 w 962134"/>
                <a:gd name="connsiteY17" fmla="*/ 45720 h 118110"/>
                <a:gd name="connsiteX18" fmla="*/ 933450 w 962134"/>
                <a:gd name="connsiteY18" fmla="*/ 41910 h 118110"/>
                <a:gd name="connsiteX19" fmla="*/ 954405 w 962134"/>
                <a:gd name="connsiteY19" fmla="*/ 28575 h 118110"/>
                <a:gd name="connsiteX20" fmla="*/ 960120 w 962134"/>
                <a:gd name="connsiteY20" fmla="*/ 0 h 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62134" h="118110">
                  <a:moveTo>
                    <a:pt x="0" y="118110"/>
                  </a:moveTo>
                  <a:lnTo>
                    <a:pt x="72390" y="114300"/>
                  </a:lnTo>
                  <a:cubicBezTo>
                    <a:pt x="80365" y="113343"/>
                    <a:pt x="87229" y="107102"/>
                    <a:pt x="95250" y="106680"/>
                  </a:cubicBezTo>
                  <a:lnTo>
                    <a:pt x="167640" y="102870"/>
                  </a:lnTo>
                  <a:cubicBezTo>
                    <a:pt x="214223" y="96215"/>
                    <a:pt x="214739" y="95250"/>
                    <a:pt x="281940" y="95250"/>
                  </a:cubicBezTo>
                  <a:cubicBezTo>
                    <a:pt x="297233" y="95250"/>
                    <a:pt x="312420" y="97790"/>
                    <a:pt x="327660" y="99060"/>
                  </a:cubicBezTo>
                  <a:cubicBezTo>
                    <a:pt x="348996" y="106172"/>
                    <a:pt x="329184" y="102108"/>
                    <a:pt x="350520" y="99060"/>
                  </a:cubicBezTo>
                  <a:cubicBezTo>
                    <a:pt x="364407" y="97076"/>
                    <a:pt x="378479" y="96718"/>
                    <a:pt x="392430" y="95250"/>
                  </a:cubicBezTo>
                  <a:cubicBezTo>
                    <a:pt x="402613" y="94178"/>
                    <a:pt x="412690" y="92059"/>
                    <a:pt x="422910" y="91440"/>
                  </a:cubicBezTo>
                  <a:cubicBezTo>
                    <a:pt x="454627" y="89518"/>
                    <a:pt x="486410" y="88900"/>
                    <a:pt x="518160" y="87630"/>
                  </a:cubicBezTo>
                  <a:cubicBezTo>
                    <a:pt x="531422" y="86156"/>
                    <a:pt x="561802" y="85205"/>
                    <a:pt x="575310" y="76200"/>
                  </a:cubicBezTo>
                  <a:cubicBezTo>
                    <a:pt x="581860" y="71833"/>
                    <a:pt x="589607" y="65221"/>
                    <a:pt x="598170" y="64770"/>
                  </a:cubicBezTo>
                  <a:cubicBezTo>
                    <a:pt x="642577" y="62433"/>
                    <a:pt x="687070" y="62230"/>
                    <a:pt x="731520" y="60960"/>
                  </a:cubicBezTo>
                  <a:cubicBezTo>
                    <a:pt x="773793" y="56263"/>
                    <a:pt x="754900" y="60787"/>
                    <a:pt x="788670" y="49530"/>
                  </a:cubicBezTo>
                  <a:lnTo>
                    <a:pt x="800100" y="45720"/>
                  </a:lnTo>
                  <a:lnTo>
                    <a:pt x="811530" y="41910"/>
                  </a:lnTo>
                  <a:cubicBezTo>
                    <a:pt x="845230" y="50335"/>
                    <a:pt x="837944" y="49530"/>
                    <a:pt x="895350" y="49530"/>
                  </a:cubicBezTo>
                  <a:cubicBezTo>
                    <a:pt x="904330" y="49530"/>
                    <a:pt x="913130" y="46990"/>
                    <a:pt x="922020" y="45720"/>
                  </a:cubicBezTo>
                  <a:cubicBezTo>
                    <a:pt x="925830" y="44450"/>
                    <a:pt x="929939" y="43860"/>
                    <a:pt x="933450" y="41910"/>
                  </a:cubicBezTo>
                  <a:cubicBezTo>
                    <a:pt x="941456" y="37462"/>
                    <a:pt x="954405" y="28575"/>
                    <a:pt x="954405" y="28575"/>
                  </a:cubicBezTo>
                  <a:cubicBezTo>
                    <a:pt x="959113" y="22071"/>
                    <a:pt x="962134" y="26452"/>
                    <a:pt x="960120" y="0"/>
                  </a:cubicBezTo>
                </a:path>
              </a:pathLst>
            </a:custGeom>
            <a:noFill/>
            <a:ln w="38100" cap="flat" cmpd="sng" algn="ctr">
              <a:solidFill>
                <a:schemeClr val="bg1">
                  <a:lumMod val="75000"/>
                </a:schemeClr>
              </a:solidFill>
              <a:prstDash val="solid"/>
              <a:round/>
              <a:headEnd type="none" w="med" len="med"/>
              <a:tailEnd type="none" w="med" len="med"/>
            </a:ln>
            <a:effectLst/>
          </p:spPr>
          <p:txBody>
            <a:bodyPr rtlCol="0" anchor="ctr"/>
            <a:lstStyle/>
            <a:p>
              <a:pPr algn="ctr" eaLnBrk="0" fontAlgn="base" hangingPunct="0">
                <a:spcBef>
                  <a:spcPct val="0"/>
                </a:spcBef>
                <a:spcAft>
                  <a:spcPct val="0"/>
                </a:spcAft>
              </a:pPr>
              <a:endParaRPr kumimoji="1" lang="en-US" sz="2400">
                <a:solidFill>
                  <a:srgbClr val="003366"/>
                </a:solidFill>
              </a:endParaRPr>
            </a:p>
          </p:txBody>
        </p:sp>
        <p:cxnSp>
          <p:nvCxnSpPr>
            <p:cNvPr id="25" name="Straight Arrow Connector 24"/>
            <p:cNvCxnSpPr/>
            <p:nvPr/>
          </p:nvCxnSpPr>
          <p:spPr bwMode="auto">
            <a:xfrm>
              <a:off x="4800062" y="4740259"/>
              <a:ext cx="0" cy="304800"/>
            </a:xfrm>
            <a:prstGeom prst="straightConnector1">
              <a:avLst/>
            </a:prstGeom>
            <a:solidFill>
              <a:schemeClr val="accent1"/>
            </a:solidFill>
            <a:ln w="28575" cap="flat" cmpd="sng" algn="ctr">
              <a:solidFill>
                <a:schemeClr val="tx1">
                  <a:lumMod val="20000"/>
                  <a:lumOff val="80000"/>
                </a:schemeClr>
              </a:solidFill>
              <a:prstDash val="solid"/>
              <a:round/>
              <a:headEnd type="none" w="med" len="med"/>
              <a:tailEnd type="arrow"/>
            </a:ln>
            <a:effectLst/>
          </p:spPr>
        </p:cxnSp>
        <p:cxnSp>
          <p:nvCxnSpPr>
            <p:cNvPr id="26" name="Straight Arrow Connector 25"/>
            <p:cNvCxnSpPr/>
            <p:nvPr/>
          </p:nvCxnSpPr>
          <p:spPr bwMode="auto">
            <a:xfrm>
              <a:off x="4982942" y="4750419"/>
              <a:ext cx="0" cy="304800"/>
            </a:xfrm>
            <a:prstGeom prst="straightConnector1">
              <a:avLst/>
            </a:prstGeom>
            <a:solidFill>
              <a:schemeClr val="accent1"/>
            </a:solidFill>
            <a:ln w="28575" cap="flat" cmpd="sng" algn="ctr">
              <a:solidFill>
                <a:schemeClr val="tx1">
                  <a:lumMod val="20000"/>
                  <a:lumOff val="80000"/>
                </a:schemeClr>
              </a:solidFill>
              <a:prstDash val="solid"/>
              <a:round/>
              <a:headEnd type="none" w="med" len="med"/>
              <a:tailEnd type="arrow"/>
            </a:ln>
            <a:effectLst/>
          </p:spPr>
        </p:cxnSp>
        <p:cxnSp>
          <p:nvCxnSpPr>
            <p:cNvPr id="27" name="Straight Arrow Connector 26"/>
            <p:cNvCxnSpPr/>
            <p:nvPr/>
          </p:nvCxnSpPr>
          <p:spPr bwMode="auto">
            <a:xfrm>
              <a:off x="5165822" y="4770739"/>
              <a:ext cx="0" cy="304800"/>
            </a:xfrm>
            <a:prstGeom prst="straightConnector1">
              <a:avLst/>
            </a:prstGeom>
            <a:solidFill>
              <a:schemeClr val="accent1"/>
            </a:solidFill>
            <a:ln w="28575" cap="flat" cmpd="sng" algn="ctr">
              <a:solidFill>
                <a:schemeClr val="tx1">
                  <a:lumMod val="20000"/>
                  <a:lumOff val="80000"/>
                </a:schemeClr>
              </a:solidFill>
              <a:prstDash val="solid"/>
              <a:round/>
              <a:headEnd type="none" w="med" len="med"/>
              <a:tailEnd type="arrow"/>
            </a:ln>
            <a:effectLst/>
          </p:spPr>
        </p:cxnSp>
        <p:cxnSp>
          <p:nvCxnSpPr>
            <p:cNvPr id="28" name="Straight Arrow Connector 27"/>
            <p:cNvCxnSpPr/>
            <p:nvPr/>
          </p:nvCxnSpPr>
          <p:spPr bwMode="auto">
            <a:xfrm>
              <a:off x="5389342" y="4775819"/>
              <a:ext cx="0" cy="304800"/>
            </a:xfrm>
            <a:prstGeom prst="straightConnector1">
              <a:avLst/>
            </a:prstGeom>
            <a:solidFill>
              <a:schemeClr val="accent1"/>
            </a:solidFill>
            <a:ln w="28575" cap="flat" cmpd="sng" algn="ctr">
              <a:solidFill>
                <a:schemeClr val="tx1">
                  <a:lumMod val="20000"/>
                  <a:lumOff val="80000"/>
                </a:schemeClr>
              </a:solidFill>
              <a:prstDash val="solid"/>
              <a:round/>
              <a:headEnd type="none" w="med" len="med"/>
              <a:tailEnd type="arrow"/>
            </a:ln>
            <a:effectLst/>
          </p:spPr>
        </p:cxnSp>
        <p:cxnSp>
          <p:nvCxnSpPr>
            <p:cNvPr id="29" name="Straight Arrow Connector 28"/>
            <p:cNvCxnSpPr/>
            <p:nvPr/>
          </p:nvCxnSpPr>
          <p:spPr bwMode="auto">
            <a:xfrm flipV="1">
              <a:off x="4800062" y="5375259"/>
              <a:ext cx="0" cy="304800"/>
            </a:xfrm>
            <a:prstGeom prst="straightConnector1">
              <a:avLst/>
            </a:prstGeom>
            <a:solidFill>
              <a:schemeClr val="accent1"/>
            </a:solidFill>
            <a:ln w="28575" cap="flat" cmpd="sng" algn="ctr">
              <a:solidFill>
                <a:schemeClr val="tx1">
                  <a:lumMod val="20000"/>
                  <a:lumOff val="80000"/>
                </a:schemeClr>
              </a:solidFill>
              <a:prstDash val="solid"/>
              <a:round/>
              <a:headEnd type="none" w="med" len="med"/>
              <a:tailEnd type="arrow"/>
            </a:ln>
            <a:effectLst/>
          </p:spPr>
        </p:cxnSp>
        <p:cxnSp>
          <p:nvCxnSpPr>
            <p:cNvPr id="30" name="Straight Arrow Connector 29"/>
            <p:cNvCxnSpPr/>
            <p:nvPr/>
          </p:nvCxnSpPr>
          <p:spPr bwMode="auto">
            <a:xfrm flipV="1">
              <a:off x="4982942" y="5365099"/>
              <a:ext cx="0" cy="304800"/>
            </a:xfrm>
            <a:prstGeom prst="straightConnector1">
              <a:avLst/>
            </a:prstGeom>
            <a:solidFill>
              <a:schemeClr val="accent1"/>
            </a:solidFill>
            <a:ln w="28575" cap="flat" cmpd="sng" algn="ctr">
              <a:solidFill>
                <a:schemeClr val="tx1">
                  <a:lumMod val="20000"/>
                  <a:lumOff val="80000"/>
                </a:schemeClr>
              </a:solidFill>
              <a:prstDash val="solid"/>
              <a:round/>
              <a:headEnd type="none" w="med" len="med"/>
              <a:tailEnd type="arrow"/>
            </a:ln>
            <a:effectLst/>
          </p:spPr>
        </p:cxnSp>
        <p:cxnSp>
          <p:nvCxnSpPr>
            <p:cNvPr id="31" name="Straight Arrow Connector 30"/>
            <p:cNvCxnSpPr/>
            <p:nvPr/>
          </p:nvCxnSpPr>
          <p:spPr bwMode="auto">
            <a:xfrm flipV="1">
              <a:off x="5165822" y="5344779"/>
              <a:ext cx="0" cy="304800"/>
            </a:xfrm>
            <a:prstGeom prst="straightConnector1">
              <a:avLst/>
            </a:prstGeom>
            <a:solidFill>
              <a:schemeClr val="accent1"/>
            </a:solidFill>
            <a:ln w="28575" cap="flat" cmpd="sng" algn="ctr">
              <a:solidFill>
                <a:schemeClr val="tx1">
                  <a:lumMod val="20000"/>
                  <a:lumOff val="80000"/>
                </a:schemeClr>
              </a:solidFill>
              <a:prstDash val="solid"/>
              <a:round/>
              <a:headEnd type="none" w="med" len="med"/>
              <a:tailEnd type="arrow"/>
            </a:ln>
            <a:effectLst/>
          </p:spPr>
        </p:cxnSp>
        <p:cxnSp>
          <p:nvCxnSpPr>
            <p:cNvPr id="32" name="Straight Arrow Connector 31"/>
            <p:cNvCxnSpPr/>
            <p:nvPr/>
          </p:nvCxnSpPr>
          <p:spPr bwMode="auto">
            <a:xfrm flipV="1">
              <a:off x="5389342" y="5339699"/>
              <a:ext cx="0" cy="304800"/>
            </a:xfrm>
            <a:prstGeom prst="straightConnector1">
              <a:avLst/>
            </a:prstGeom>
            <a:solidFill>
              <a:schemeClr val="accent1"/>
            </a:solidFill>
            <a:ln w="28575" cap="flat" cmpd="sng" algn="ctr">
              <a:solidFill>
                <a:schemeClr val="tx1">
                  <a:lumMod val="20000"/>
                  <a:lumOff val="80000"/>
                </a:schemeClr>
              </a:solidFill>
              <a:prstDash val="solid"/>
              <a:round/>
              <a:headEnd type="none" w="med" len="med"/>
              <a:tailEnd type="arrow"/>
            </a:ln>
            <a:effectLst/>
          </p:spPr>
        </p:cxnSp>
        <p:sp>
          <p:nvSpPr>
            <p:cNvPr id="33" name="TextBox 32"/>
            <p:cNvSpPr txBox="1"/>
            <p:nvPr/>
          </p:nvSpPr>
          <p:spPr>
            <a:xfrm>
              <a:off x="6485791" y="4682468"/>
              <a:ext cx="1667610" cy="938719"/>
            </a:xfrm>
            <a:prstGeom prst="rect">
              <a:avLst/>
            </a:prstGeom>
            <a:noFill/>
          </p:spPr>
          <p:txBody>
            <a:bodyPr wrap="square" rtlCol="0">
              <a:spAutoFit/>
            </a:bodyPr>
            <a:lstStyle/>
            <a:p>
              <a:pPr eaLnBrk="0" fontAlgn="base" hangingPunct="0">
                <a:spcBef>
                  <a:spcPct val="0"/>
                </a:spcBef>
                <a:spcAft>
                  <a:spcPct val="0"/>
                </a:spcAft>
              </a:pPr>
              <a:r>
                <a:rPr kumimoji="1" lang="en-US" sz="1100" dirty="0" smtClean="0">
                  <a:solidFill>
                    <a:schemeClr val="tx1"/>
                  </a:solidFill>
                </a:rPr>
                <a:t>New model (</a:t>
              </a:r>
              <a:r>
                <a:rPr kumimoji="1" lang="en-US" sz="1100" dirty="0" err="1" smtClean="0">
                  <a:solidFill>
                    <a:schemeClr val="tx1"/>
                  </a:solidFill>
                </a:rPr>
                <a:t>Lc</a:t>
              </a:r>
              <a:r>
                <a:rPr kumimoji="1" lang="en-US" sz="1100" dirty="0" smtClean="0">
                  <a:solidFill>
                    <a:schemeClr val="tx1"/>
                  </a:solidFill>
                </a:rPr>
                <a:t>/L)</a:t>
              </a:r>
            </a:p>
            <a:p>
              <a:pPr eaLnBrk="0" fontAlgn="base" hangingPunct="0">
                <a:spcBef>
                  <a:spcPct val="0"/>
                </a:spcBef>
                <a:spcAft>
                  <a:spcPct val="0"/>
                </a:spcAft>
              </a:pPr>
              <a:endParaRPr kumimoji="1" lang="en-US" sz="1100" dirty="0" smtClean="0">
                <a:solidFill>
                  <a:schemeClr val="tx1"/>
                </a:solidFill>
              </a:endParaRPr>
            </a:p>
            <a:p>
              <a:pPr eaLnBrk="0" fontAlgn="base" hangingPunct="0">
                <a:spcBef>
                  <a:spcPct val="0"/>
                </a:spcBef>
                <a:spcAft>
                  <a:spcPct val="0"/>
                </a:spcAft>
              </a:pPr>
              <a:r>
                <a:rPr kumimoji="1" lang="en-US" sz="1100" dirty="0" err="1" smtClean="0">
                  <a:solidFill>
                    <a:schemeClr val="tx1"/>
                  </a:solidFill>
                </a:rPr>
                <a:t>Lc</a:t>
              </a:r>
              <a:r>
                <a:rPr kumimoji="1" lang="en-US" sz="1100" dirty="0" smtClean="0">
                  <a:solidFill>
                    <a:schemeClr val="tx1"/>
                  </a:solidFill>
                </a:rPr>
                <a:t> is the clean tunnel length and L the total tunnel length</a:t>
              </a:r>
              <a:endParaRPr kumimoji="1" lang="en-US" sz="1100" dirty="0">
                <a:solidFill>
                  <a:schemeClr val="tx1"/>
                </a:solidFill>
              </a:endParaRPr>
            </a:p>
          </p:txBody>
        </p:sp>
        <p:sp>
          <p:nvSpPr>
            <p:cNvPr id="34" name="Freeform 33"/>
            <p:cNvSpPr/>
            <p:nvPr/>
          </p:nvSpPr>
          <p:spPr bwMode="auto">
            <a:xfrm>
              <a:off x="5374102" y="5111099"/>
              <a:ext cx="909320" cy="193040"/>
            </a:xfrm>
            <a:custGeom>
              <a:avLst/>
              <a:gdLst>
                <a:gd name="connsiteX0" fmla="*/ 0 w 853440"/>
                <a:gd name="connsiteY0" fmla="*/ 193040 h 193040"/>
                <a:gd name="connsiteX1" fmla="*/ 193040 w 853440"/>
                <a:gd name="connsiteY1" fmla="*/ 182880 h 193040"/>
                <a:gd name="connsiteX2" fmla="*/ 406400 w 853440"/>
                <a:gd name="connsiteY2" fmla="*/ 177800 h 193040"/>
                <a:gd name="connsiteX3" fmla="*/ 518160 w 853440"/>
                <a:gd name="connsiteY3" fmla="*/ 157480 h 193040"/>
                <a:gd name="connsiteX4" fmla="*/ 629920 w 853440"/>
                <a:gd name="connsiteY4" fmla="*/ 147320 h 193040"/>
                <a:gd name="connsiteX5" fmla="*/ 706120 w 853440"/>
                <a:gd name="connsiteY5" fmla="*/ 137160 h 193040"/>
                <a:gd name="connsiteX6" fmla="*/ 802640 w 853440"/>
                <a:gd name="connsiteY6" fmla="*/ 137160 h 193040"/>
                <a:gd name="connsiteX7" fmla="*/ 853440 w 853440"/>
                <a:gd name="connsiteY7" fmla="*/ 116840 h 193040"/>
                <a:gd name="connsiteX8" fmla="*/ 838200 w 853440"/>
                <a:gd name="connsiteY8" fmla="*/ 76200 h 193040"/>
                <a:gd name="connsiteX9" fmla="*/ 767080 w 853440"/>
                <a:gd name="connsiteY9" fmla="*/ 50800 h 193040"/>
                <a:gd name="connsiteX10" fmla="*/ 711200 w 853440"/>
                <a:gd name="connsiteY10" fmla="*/ 66040 h 193040"/>
                <a:gd name="connsiteX11" fmla="*/ 619760 w 853440"/>
                <a:gd name="connsiteY11" fmla="*/ 50800 h 193040"/>
                <a:gd name="connsiteX12" fmla="*/ 492760 w 853440"/>
                <a:gd name="connsiteY12" fmla="*/ 50800 h 193040"/>
                <a:gd name="connsiteX13" fmla="*/ 401320 w 853440"/>
                <a:gd name="connsiteY13" fmla="*/ 20320 h 193040"/>
                <a:gd name="connsiteX14" fmla="*/ 248920 w 853440"/>
                <a:gd name="connsiteY14" fmla="*/ 10160 h 193040"/>
                <a:gd name="connsiteX15" fmla="*/ 86360 w 853440"/>
                <a:gd name="connsiteY15" fmla="*/ 15240 h 193040"/>
                <a:gd name="connsiteX16" fmla="*/ 0 w 853440"/>
                <a:gd name="connsiteY16" fmla="*/ 0 h 193040"/>
                <a:gd name="connsiteX17" fmla="*/ 55880 w 853440"/>
                <a:gd name="connsiteY17" fmla="*/ 40640 h 193040"/>
                <a:gd name="connsiteX18" fmla="*/ 76200 w 853440"/>
                <a:gd name="connsiteY18" fmla="*/ 81280 h 193040"/>
                <a:gd name="connsiteX19" fmla="*/ 86360 w 853440"/>
                <a:gd name="connsiteY19" fmla="*/ 121920 h 193040"/>
                <a:gd name="connsiteX20" fmla="*/ 71120 w 853440"/>
                <a:gd name="connsiteY20" fmla="*/ 157480 h 193040"/>
                <a:gd name="connsiteX21" fmla="*/ 0 w 853440"/>
                <a:gd name="connsiteY21" fmla="*/ 193040 h 19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3440" h="193040">
                  <a:moveTo>
                    <a:pt x="0" y="193040"/>
                  </a:moveTo>
                  <a:lnTo>
                    <a:pt x="193040" y="182880"/>
                  </a:lnTo>
                  <a:lnTo>
                    <a:pt x="406400" y="177800"/>
                  </a:lnTo>
                  <a:lnTo>
                    <a:pt x="518160" y="157480"/>
                  </a:lnTo>
                  <a:lnTo>
                    <a:pt x="629920" y="147320"/>
                  </a:lnTo>
                  <a:lnTo>
                    <a:pt x="706120" y="137160"/>
                  </a:lnTo>
                  <a:lnTo>
                    <a:pt x="802640" y="137160"/>
                  </a:lnTo>
                  <a:lnTo>
                    <a:pt x="853440" y="116840"/>
                  </a:lnTo>
                  <a:lnTo>
                    <a:pt x="838200" y="76200"/>
                  </a:lnTo>
                  <a:lnTo>
                    <a:pt x="767080" y="50800"/>
                  </a:lnTo>
                  <a:lnTo>
                    <a:pt x="711200" y="66040"/>
                  </a:lnTo>
                  <a:lnTo>
                    <a:pt x="619760" y="50800"/>
                  </a:lnTo>
                  <a:lnTo>
                    <a:pt x="492760" y="50800"/>
                  </a:lnTo>
                  <a:lnTo>
                    <a:pt x="401320" y="20320"/>
                  </a:lnTo>
                  <a:lnTo>
                    <a:pt x="248920" y="10160"/>
                  </a:lnTo>
                  <a:lnTo>
                    <a:pt x="86360" y="15240"/>
                  </a:lnTo>
                  <a:lnTo>
                    <a:pt x="0" y="0"/>
                  </a:lnTo>
                  <a:lnTo>
                    <a:pt x="55880" y="40640"/>
                  </a:lnTo>
                  <a:lnTo>
                    <a:pt x="76200" y="81280"/>
                  </a:lnTo>
                  <a:lnTo>
                    <a:pt x="86360" y="121920"/>
                  </a:lnTo>
                  <a:lnTo>
                    <a:pt x="71120" y="157480"/>
                  </a:lnTo>
                  <a:lnTo>
                    <a:pt x="0" y="193040"/>
                  </a:lnTo>
                  <a:close/>
                </a:path>
              </a:pathLst>
            </a:cu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kumimoji="1" lang="en-US" sz="2400" smtClean="0">
                <a:solidFill>
                  <a:srgbClr val="003366"/>
                </a:solidFill>
              </a:endParaRPr>
            </a:p>
          </p:txBody>
        </p:sp>
        <p:sp>
          <p:nvSpPr>
            <p:cNvPr id="35" name="Freeform 34"/>
            <p:cNvSpPr/>
            <p:nvPr/>
          </p:nvSpPr>
          <p:spPr bwMode="auto">
            <a:xfrm flipV="1">
              <a:off x="5327112" y="5105384"/>
              <a:ext cx="962134" cy="118110"/>
            </a:xfrm>
            <a:custGeom>
              <a:avLst/>
              <a:gdLst>
                <a:gd name="connsiteX0" fmla="*/ 0 w 1581150"/>
                <a:gd name="connsiteY0" fmla="*/ 133350 h 137160"/>
                <a:gd name="connsiteX1" fmla="*/ 83820 w 1581150"/>
                <a:gd name="connsiteY1" fmla="*/ 129540 h 137160"/>
                <a:gd name="connsiteX2" fmla="*/ 95250 w 1581150"/>
                <a:gd name="connsiteY2" fmla="*/ 125730 h 137160"/>
                <a:gd name="connsiteX3" fmla="*/ 114300 w 1581150"/>
                <a:gd name="connsiteY3" fmla="*/ 129540 h 137160"/>
                <a:gd name="connsiteX4" fmla="*/ 137160 w 1581150"/>
                <a:gd name="connsiteY4" fmla="*/ 137160 h 137160"/>
                <a:gd name="connsiteX5" fmla="*/ 152400 w 1581150"/>
                <a:gd name="connsiteY5" fmla="*/ 133350 h 137160"/>
                <a:gd name="connsiteX6" fmla="*/ 163830 w 1581150"/>
                <a:gd name="connsiteY6" fmla="*/ 125730 h 137160"/>
                <a:gd name="connsiteX7" fmla="*/ 182880 w 1581150"/>
                <a:gd name="connsiteY7" fmla="*/ 129540 h 137160"/>
                <a:gd name="connsiteX8" fmla="*/ 236220 w 1581150"/>
                <a:gd name="connsiteY8" fmla="*/ 125730 h 137160"/>
                <a:gd name="connsiteX9" fmla="*/ 247650 w 1581150"/>
                <a:gd name="connsiteY9" fmla="*/ 121920 h 137160"/>
                <a:gd name="connsiteX10" fmla="*/ 262890 w 1581150"/>
                <a:gd name="connsiteY10" fmla="*/ 118110 h 137160"/>
                <a:gd name="connsiteX11" fmla="*/ 426720 w 1581150"/>
                <a:gd name="connsiteY11" fmla="*/ 110490 h 137160"/>
                <a:gd name="connsiteX12" fmla="*/ 544830 w 1581150"/>
                <a:gd name="connsiteY12" fmla="*/ 102870 h 137160"/>
                <a:gd name="connsiteX13" fmla="*/ 617220 w 1581150"/>
                <a:gd name="connsiteY13" fmla="*/ 110490 h 137160"/>
                <a:gd name="connsiteX14" fmla="*/ 689610 w 1581150"/>
                <a:gd name="connsiteY14" fmla="*/ 106680 h 137160"/>
                <a:gd name="connsiteX15" fmla="*/ 712470 w 1581150"/>
                <a:gd name="connsiteY15" fmla="*/ 99060 h 137160"/>
                <a:gd name="connsiteX16" fmla="*/ 784860 w 1581150"/>
                <a:gd name="connsiteY16" fmla="*/ 95250 h 137160"/>
                <a:gd name="connsiteX17" fmla="*/ 899160 w 1581150"/>
                <a:gd name="connsiteY17" fmla="*/ 87630 h 137160"/>
                <a:gd name="connsiteX18" fmla="*/ 944880 w 1581150"/>
                <a:gd name="connsiteY18" fmla="*/ 91440 h 137160"/>
                <a:gd name="connsiteX19" fmla="*/ 967740 w 1581150"/>
                <a:gd name="connsiteY19" fmla="*/ 91440 h 137160"/>
                <a:gd name="connsiteX20" fmla="*/ 1009650 w 1581150"/>
                <a:gd name="connsiteY20" fmla="*/ 87630 h 137160"/>
                <a:gd name="connsiteX21" fmla="*/ 1040130 w 1581150"/>
                <a:gd name="connsiteY21" fmla="*/ 83820 h 137160"/>
                <a:gd name="connsiteX22" fmla="*/ 1135380 w 1581150"/>
                <a:gd name="connsiteY22" fmla="*/ 80010 h 137160"/>
                <a:gd name="connsiteX23" fmla="*/ 1192530 w 1581150"/>
                <a:gd name="connsiteY23" fmla="*/ 68580 h 137160"/>
                <a:gd name="connsiteX24" fmla="*/ 1215390 w 1581150"/>
                <a:gd name="connsiteY24" fmla="*/ 57150 h 137160"/>
                <a:gd name="connsiteX25" fmla="*/ 1348740 w 1581150"/>
                <a:gd name="connsiteY25" fmla="*/ 53340 h 137160"/>
                <a:gd name="connsiteX26" fmla="*/ 1405890 w 1581150"/>
                <a:gd name="connsiteY26" fmla="*/ 41910 h 137160"/>
                <a:gd name="connsiteX27" fmla="*/ 1417320 w 1581150"/>
                <a:gd name="connsiteY27" fmla="*/ 38100 h 137160"/>
                <a:gd name="connsiteX28" fmla="*/ 1428750 w 1581150"/>
                <a:gd name="connsiteY28" fmla="*/ 34290 h 137160"/>
                <a:gd name="connsiteX29" fmla="*/ 1512570 w 1581150"/>
                <a:gd name="connsiteY29" fmla="*/ 41910 h 137160"/>
                <a:gd name="connsiteX30" fmla="*/ 1539240 w 1581150"/>
                <a:gd name="connsiteY30" fmla="*/ 38100 h 137160"/>
                <a:gd name="connsiteX31" fmla="*/ 1550670 w 1581150"/>
                <a:gd name="connsiteY31" fmla="*/ 34290 h 137160"/>
                <a:gd name="connsiteX32" fmla="*/ 1573530 w 1581150"/>
                <a:gd name="connsiteY32" fmla="*/ 19050 h 137160"/>
                <a:gd name="connsiteX33" fmla="*/ 1581150 w 1581150"/>
                <a:gd name="connsiteY33" fmla="*/ 0 h 137160"/>
                <a:gd name="connsiteX0" fmla="*/ 0 w 1585858"/>
                <a:gd name="connsiteY0" fmla="*/ 133350 h 137160"/>
                <a:gd name="connsiteX1" fmla="*/ 83820 w 1585858"/>
                <a:gd name="connsiteY1" fmla="*/ 129540 h 137160"/>
                <a:gd name="connsiteX2" fmla="*/ 95250 w 1585858"/>
                <a:gd name="connsiteY2" fmla="*/ 125730 h 137160"/>
                <a:gd name="connsiteX3" fmla="*/ 114300 w 1585858"/>
                <a:gd name="connsiteY3" fmla="*/ 129540 h 137160"/>
                <a:gd name="connsiteX4" fmla="*/ 137160 w 1585858"/>
                <a:gd name="connsiteY4" fmla="*/ 137160 h 137160"/>
                <a:gd name="connsiteX5" fmla="*/ 152400 w 1585858"/>
                <a:gd name="connsiteY5" fmla="*/ 133350 h 137160"/>
                <a:gd name="connsiteX6" fmla="*/ 163830 w 1585858"/>
                <a:gd name="connsiteY6" fmla="*/ 125730 h 137160"/>
                <a:gd name="connsiteX7" fmla="*/ 182880 w 1585858"/>
                <a:gd name="connsiteY7" fmla="*/ 129540 h 137160"/>
                <a:gd name="connsiteX8" fmla="*/ 236220 w 1585858"/>
                <a:gd name="connsiteY8" fmla="*/ 125730 h 137160"/>
                <a:gd name="connsiteX9" fmla="*/ 247650 w 1585858"/>
                <a:gd name="connsiteY9" fmla="*/ 121920 h 137160"/>
                <a:gd name="connsiteX10" fmla="*/ 262890 w 1585858"/>
                <a:gd name="connsiteY10" fmla="*/ 118110 h 137160"/>
                <a:gd name="connsiteX11" fmla="*/ 426720 w 1585858"/>
                <a:gd name="connsiteY11" fmla="*/ 110490 h 137160"/>
                <a:gd name="connsiteX12" fmla="*/ 544830 w 1585858"/>
                <a:gd name="connsiteY12" fmla="*/ 102870 h 137160"/>
                <a:gd name="connsiteX13" fmla="*/ 617220 w 1585858"/>
                <a:gd name="connsiteY13" fmla="*/ 110490 h 137160"/>
                <a:gd name="connsiteX14" fmla="*/ 689610 w 1585858"/>
                <a:gd name="connsiteY14" fmla="*/ 106680 h 137160"/>
                <a:gd name="connsiteX15" fmla="*/ 712470 w 1585858"/>
                <a:gd name="connsiteY15" fmla="*/ 99060 h 137160"/>
                <a:gd name="connsiteX16" fmla="*/ 784860 w 1585858"/>
                <a:gd name="connsiteY16" fmla="*/ 95250 h 137160"/>
                <a:gd name="connsiteX17" fmla="*/ 899160 w 1585858"/>
                <a:gd name="connsiteY17" fmla="*/ 87630 h 137160"/>
                <a:gd name="connsiteX18" fmla="*/ 944880 w 1585858"/>
                <a:gd name="connsiteY18" fmla="*/ 91440 h 137160"/>
                <a:gd name="connsiteX19" fmla="*/ 967740 w 1585858"/>
                <a:gd name="connsiteY19" fmla="*/ 91440 h 137160"/>
                <a:gd name="connsiteX20" fmla="*/ 1009650 w 1585858"/>
                <a:gd name="connsiteY20" fmla="*/ 87630 h 137160"/>
                <a:gd name="connsiteX21" fmla="*/ 1040130 w 1585858"/>
                <a:gd name="connsiteY21" fmla="*/ 83820 h 137160"/>
                <a:gd name="connsiteX22" fmla="*/ 1135380 w 1585858"/>
                <a:gd name="connsiteY22" fmla="*/ 80010 h 137160"/>
                <a:gd name="connsiteX23" fmla="*/ 1192530 w 1585858"/>
                <a:gd name="connsiteY23" fmla="*/ 68580 h 137160"/>
                <a:gd name="connsiteX24" fmla="*/ 1215390 w 1585858"/>
                <a:gd name="connsiteY24" fmla="*/ 57150 h 137160"/>
                <a:gd name="connsiteX25" fmla="*/ 1348740 w 1585858"/>
                <a:gd name="connsiteY25" fmla="*/ 53340 h 137160"/>
                <a:gd name="connsiteX26" fmla="*/ 1405890 w 1585858"/>
                <a:gd name="connsiteY26" fmla="*/ 41910 h 137160"/>
                <a:gd name="connsiteX27" fmla="*/ 1417320 w 1585858"/>
                <a:gd name="connsiteY27" fmla="*/ 38100 h 137160"/>
                <a:gd name="connsiteX28" fmla="*/ 1428750 w 1585858"/>
                <a:gd name="connsiteY28" fmla="*/ 34290 h 137160"/>
                <a:gd name="connsiteX29" fmla="*/ 1512570 w 1585858"/>
                <a:gd name="connsiteY29" fmla="*/ 41910 h 137160"/>
                <a:gd name="connsiteX30" fmla="*/ 1539240 w 1585858"/>
                <a:gd name="connsiteY30" fmla="*/ 38100 h 137160"/>
                <a:gd name="connsiteX31" fmla="*/ 1550670 w 1585858"/>
                <a:gd name="connsiteY31" fmla="*/ 34290 h 137160"/>
                <a:gd name="connsiteX32" fmla="*/ 1581150 w 1585858"/>
                <a:gd name="connsiteY32" fmla="*/ 26670 h 137160"/>
                <a:gd name="connsiteX33" fmla="*/ 1581150 w 1585858"/>
                <a:gd name="connsiteY33" fmla="*/ 0 h 137160"/>
                <a:gd name="connsiteX0" fmla="*/ 0 w 1585858"/>
                <a:gd name="connsiteY0" fmla="*/ 140970 h 144780"/>
                <a:gd name="connsiteX1" fmla="*/ 83820 w 1585858"/>
                <a:gd name="connsiteY1" fmla="*/ 137160 h 144780"/>
                <a:gd name="connsiteX2" fmla="*/ 95250 w 1585858"/>
                <a:gd name="connsiteY2" fmla="*/ 133350 h 144780"/>
                <a:gd name="connsiteX3" fmla="*/ 114300 w 1585858"/>
                <a:gd name="connsiteY3" fmla="*/ 137160 h 144780"/>
                <a:gd name="connsiteX4" fmla="*/ 137160 w 1585858"/>
                <a:gd name="connsiteY4" fmla="*/ 144780 h 144780"/>
                <a:gd name="connsiteX5" fmla="*/ 152400 w 1585858"/>
                <a:gd name="connsiteY5" fmla="*/ 140970 h 144780"/>
                <a:gd name="connsiteX6" fmla="*/ 163830 w 1585858"/>
                <a:gd name="connsiteY6" fmla="*/ 133350 h 144780"/>
                <a:gd name="connsiteX7" fmla="*/ 182880 w 1585858"/>
                <a:gd name="connsiteY7" fmla="*/ 137160 h 144780"/>
                <a:gd name="connsiteX8" fmla="*/ 236220 w 1585858"/>
                <a:gd name="connsiteY8" fmla="*/ 133350 h 144780"/>
                <a:gd name="connsiteX9" fmla="*/ 247650 w 1585858"/>
                <a:gd name="connsiteY9" fmla="*/ 129540 h 144780"/>
                <a:gd name="connsiteX10" fmla="*/ 262890 w 1585858"/>
                <a:gd name="connsiteY10" fmla="*/ 125730 h 144780"/>
                <a:gd name="connsiteX11" fmla="*/ 426720 w 1585858"/>
                <a:gd name="connsiteY11" fmla="*/ 118110 h 144780"/>
                <a:gd name="connsiteX12" fmla="*/ 544830 w 1585858"/>
                <a:gd name="connsiteY12" fmla="*/ 110490 h 144780"/>
                <a:gd name="connsiteX13" fmla="*/ 617220 w 1585858"/>
                <a:gd name="connsiteY13" fmla="*/ 118110 h 144780"/>
                <a:gd name="connsiteX14" fmla="*/ 689610 w 1585858"/>
                <a:gd name="connsiteY14" fmla="*/ 114300 h 144780"/>
                <a:gd name="connsiteX15" fmla="*/ 712470 w 1585858"/>
                <a:gd name="connsiteY15" fmla="*/ 106680 h 144780"/>
                <a:gd name="connsiteX16" fmla="*/ 784860 w 1585858"/>
                <a:gd name="connsiteY16" fmla="*/ 102870 h 144780"/>
                <a:gd name="connsiteX17" fmla="*/ 899160 w 1585858"/>
                <a:gd name="connsiteY17" fmla="*/ 95250 h 144780"/>
                <a:gd name="connsiteX18" fmla="*/ 944880 w 1585858"/>
                <a:gd name="connsiteY18" fmla="*/ 99060 h 144780"/>
                <a:gd name="connsiteX19" fmla="*/ 967740 w 1585858"/>
                <a:gd name="connsiteY19" fmla="*/ 99060 h 144780"/>
                <a:gd name="connsiteX20" fmla="*/ 1009650 w 1585858"/>
                <a:gd name="connsiteY20" fmla="*/ 95250 h 144780"/>
                <a:gd name="connsiteX21" fmla="*/ 1040130 w 1585858"/>
                <a:gd name="connsiteY21" fmla="*/ 91440 h 144780"/>
                <a:gd name="connsiteX22" fmla="*/ 1135380 w 1585858"/>
                <a:gd name="connsiteY22" fmla="*/ 87630 h 144780"/>
                <a:gd name="connsiteX23" fmla="*/ 1192530 w 1585858"/>
                <a:gd name="connsiteY23" fmla="*/ 76200 h 144780"/>
                <a:gd name="connsiteX24" fmla="*/ 1215390 w 1585858"/>
                <a:gd name="connsiteY24" fmla="*/ 64770 h 144780"/>
                <a:gd name="connsiteX25" fmla="*/ 1348740 w 1585858"/>
                <a:gd name="connsiteY25" fmla="*/ 60960 h 144780"/>
                <a:gd name="connsiteX26" fmla="*/ 1405890 w 1585858"/>
                <a:gd name="connsiteY26" fmla="*/ 49530 h 144780"/>
                <a:gd name="connsiteX27" fmla="*/ 1417320 w 1585858"/>
                <a:gd name="connsiteY27" fmla="*/ 45720 h 144780"/>
                <a:gd name="connsiteX28" fmla="*/ 1428750 w 1585858"/>
                <a:gd name="connsiteY28" fmla="*/ 41910 h 144780"/>
                <a:gd name="connsiteX29" fmla="*/ 1512570 w 1585858"/>
                <a:gd name="connsiteY29" fmla="*/ 49530 h 144780"/>
                <a:gd name="connsiteX30" fmla="*/ 1539240 w 1585858"/>
                <a:gd name="connsiteY30" fmla="*/ 45720 h 144780"/>
                <a:gd name="connsiteX31" fmla="*/ 1550670 w 1585858"/>
                <a:gd name="connsiteY31" fmla="*/ 41910 h 144780"/>
                <a:gd name="connsiteX32" fmla="*/ 1581150 w 1585858"/>
                <a:gd name="connsiteY32" fmla="*/ 34290 h 144780"/>
                <a:gd name="connsiteX33" fmla="*/ 1577340 w 1585858"/>
                <a:gd name="connsiteY33" fmla="*/ 0 h 144780"/>
                <a:gd name="connsiteX0" fmla="*/ 0 w 1577340"/>
                <a:gd name="connsiteY0" fmla="*/ 140970 h 144780"/>
                <a:gd name="connsiteX1" fmla="*/ 83820 w 1577340"/>
                <a:gd name="connsiteY1" fmla="*/ 137160 h 144780"/>
                <a:gd name="connsiteX2" fmla="*/ 95250 w 1577340"/>
                <a:gd name="connsiteY2" fmla="*/ 133350 h 144780"/>
                <a:gd name="connsiteX3" fmla="*/ 114300 w 1577340"/>
                <a:gd name="connsiteY3" fmla="*/ 137160 h 144780"/>
                <a:gd name="connsiteX4" fmla="*/ 137160 w 1577340"/>
                <a:gd name="connsiteY4" fmla="*/ 144780 h 144780"/>
                <a:gd name="connsiteX5" fmla="*/ 152400 w 1577340"/>
                <a:gd name="connsiteY5" fmla="*/ 140970 h 144780"/>
                <a:gd name="connsiteX6" fmla="*/ 163830 w 1577340"/>
                <a:gd name="connsiteY6" fmla="*/ 133350 h 144780"/>
                <a:gd name="connsiteX7" fmla="*/ 182880 w 1577340"/>
                <a:gd name="connsiteY7" fmla="*/ 137160 h 144780"/>
                <a:gd name="connsiteX8" fmla="*/ 236220 w 1577340"/>
                <a:gd name="connsiteY8" fmla="*/ 133350 h 144780"/>
                <a:gd name="connsiteX9" fmla="*/ 247650 w 1577340"/>
                <a:gd name="connsiteY9" fmla="*/ 129540 h 144780"/>
                <a:gd name="connsiteX10" fmla="*/ 262890 w 1577340"/>
                <a:gd name="connsiteY10" fmla="*/ 125730 h 144780"/>
                <a:gd name="connsiteX11" fmla="*/ 426720 w 1577340"/>
                <a:gd name="connsiteY11" fmla="*/ 118110 h 144780"/>
                <a:gd name="connsiteX12" fmla="*/ 544830 w 1577340"/>
                <a:gd name="connsiteY12" fmla="*/ 110490 h 144780"/>
                <a:gd name="connsiteX13" fmla="*/ 617220 w 1577340"/>
                <a:gd name="connsiteY13" fmla="*/ 118110 h 144780"/>
                <a:gd name="connsiteX14" fmla="*/ 689610 w 1577340"/>
                <a:gd name="connsiteY14" fmla="*/ 114300 h 144780"/>
                <a:gd name="connsiteX15" fmla="*/ 712470 w 1577340"/>
                <a:gd name="connsiteY15" fmla="*/ 106680 h 144780"/>
                <a:gd name="connsiteX16" fmla="*/ 784860 w 1577340"/>
                <a:gd name="connsiteY16" fmla="*/ 102870 h 144780"/>
                <a:gd name="connsiteX17" fmla="*/ 899160 w 1577340"/>
                <a:gd name="connsiteY17" fmla="*/ 95250 h 144780"/>
                <a:gd name="connsiteX18" fmla="*/ 944880 w 1577340"/>
                <a:gd name="connsiteY18" fmla="*/ 99060 h 144780"/>
                <a:gd name="connsiteX19" fmla="*/ 967740 w 1577340"/>
                <a:gd name="connsiteY19" fmla="*/ 99060 h 144780"/>
                <a:gd name="connsiteX20" fmla="*/ 1009650 w 1577340"/>
                <a:gd name="connsiteY20" fmla="*/ 95250 h 144780"/>
                <a:gd name="connsiteX21" fmla="*/ 1040130 w 1577340"/>
                <a:gd name="connsiteY21" fmla="*/ 91440 h 144780"/>
                <a:gd name="connsiteX22" fmla="*/ 1135380 w 1577340"/>
                <a:gd name="connsiteY22" fmla="*/ 87630 h 144780"/>
                <a:gd name="connsiteX23" fmla="*/ 1192530 w 1577340"/>
                <a:gd name="connsiteY23" fmla="*/ 76200 h 144780"/>
                <a:gd name="connsiteX24" fmla="*/ 1215390 w 1577340"/>
                <a:gd name="connsiteY24" fmla="*/ 64770 h 144780"/>
                <a:gd name="connsiteX25" fmla="*/ 1348740 w 1577340"/>
                <a:gd name="connsiteY25" fmla="*/ 60960 h 144780"/>
                <a:gd name="connsiteX26" fmla="*/ 1405890 w 1577340"/>
                <a:gd name="connsiteY26" fmla="*/ 49530 h 144780"/>
                <a:gd name="connsiteX27" fmla="*/ 1417320 w 1577340"/>
                <a:gd name="connsiteY27" fmla="*/ 45720 h 144780"/>
                <a:gd name="connsiteX28" fmla="*/ 1428750 w 1577340"/>
                <a:gd name="connsiteY28" fmla="*/ 41910 h 144780"/>
                <a:gd name="connsiteX29" fmla="*/ 1512570 w 1577340"/>
                <a:gd name="connsiteY29" fmla="*/ 49530 h 144780"/>
                <a:gd name="connsiteX30" fmla="*/ 1539240 w 1577340"/>
                <a:gd name="connsiteY30" fmla="*/ 45720 h 144780"/>
                <a:gd name="connsiteX31" fmla="*/ 1550670 w 1577340"/>
                <a:gd name="connsiteY31" fmla="*/ 41910 h 144780"/>
                <a:gd name="connsiteX32" fmla="*/ 1571625 w 1577340"/>
                <a:gd name="connsiteY32" fmla="*/ 26670 h 144780"/>
                <a:gd name="connsiteX33" fmla="*/ 1577340 w 1577340"/>
                <a:gd name="connsiteY33" fmla="*/ 0 h 144780"/>
                <a:gd name="connsiteX0" fmla="*/ 0 w 1604908"/>
                <a:gd name="connsiteY0" fmla="*/ 140970 h 144780"/>
                <a:gd name="connsiteX1" fmla="*/ 83820 w 1604908"/>
                <a:gd name="connsiteY1" fmla="*/ 137160 h 144780"/>
                <a:gd name="connsiteX2" fmla="*/ 95250 w 1604908"/>
                <a:gd name="connsiteY2" fmla="*/ 133350 h 144780"/>
                <a:gd name="connsiteX3" fmla="*/ 114300 w 1604908"/>
                <a:gd name="connsiteY3" fmla="*/ 137160 h 144780"/>
                <a:gd name="connsiteX4" fmla="*/ 137160 w 1604908"/>
                <a:gd name="connsiteY4" fmla="*/ 144780 h 144780"/>
                <a:gd name="connsiteX5" fmla="*/ 152400 w 1604908"/>
                <a:gd name="connsiteY5" fmla="*/ 140970 h 144780"/>
                <a:gd name="connsiteX6" fmla="*/ 163830 w 1604908"/>
                <a:gd name="connsiteY6" fmla="*/ 133350 h 144780"/>
                <a:gd name="connsiteX7" fmla="*/ 182880 w 1604908"/>
                <a:gd name="connsiteY7" fmla="*/ 137160 h 144780"/>
                <a:gd name="connsiteX8" fmla="*/ 236220 w 1604908"/>
                <a:gd name="connsiteY8" fmla="*/ 133350 h 144780"/>
                <a:gd name="connsiteX9" fmla="*/ 247650 w 1604908"/>
                <a:gd name="connsiteY9" fmla="*/ 129540 h 144780"/>
                <a:gd name="connsiteX10" fmla="*/ 262890 w 1604908"/>
                <a:gd name="connsiteY10" fmla="*/ 125730 h 144780"/>
                <a:gd name="connsiteX11" fmla="*/ 426720 w 1604908"/>
                <a:gd name="connsiteY11" fmla="*/ 118110 h 144780"/>
                <a:gd name="connsiteX12" fmla="*/ 544830 w 1604908"/>
                <a:gd name="connsiteY12" fmla="*/ 110490 h 144780"/>
                <a:gd name="connsiteX13" fmla="*/ 617220 w 1604908"/>
                <a:gd name="connsiteY13" fmla="*/ 118110 h 144780"/>
                <a:gd name="connsiteX14" fmla="*/ 689610 w 1604908"/>
                <a:gd name="connsiteY14" fmla="*/ 114300 h 144780"/>
                <a:gd name="connsiteX15" fmla="*/ 712470 w 1604908"/>
                <a:gd name="connsiteY15" fmla="*/ 106680 h 144780"/>
                <a:gd name="connsiteX16" fmla="*/ 784860 w 1604908"/>
                <a:gd name="connsiteY16" fmla="*/ 102870 h 144780"/>
                <a:gd name="connsiteX17" fmla="*/ 899160 w 1604908"/>
                <a:gd name="connsiteY17" fmla="*/ 95250 h 144780"/>
                <a:gd name="connsiteX18" fmla="*/ 944880 w 1604908"/>
                <a:gd name="connsiteY18" fmla="*/ 99060 h 144780"/>
                <a:gd name="connsiteX19" fmla="*/ 967740 w 1604908"/>
                <a:gd name="connsiteY19" fmla="*/ 99060 h 144780"/>
                <a:gd name="connsiteX20" fmla="*/ 1009650 w 1604908"/>
                <a:gd name="connsiteY20" fmla="*/ 95250 h 144780"/>
                <a:gd name="connsiteX21" fmla="*/ 1040130 w 1604908"/>
                <a:gd name="connsiteY21" fmla="*/ 91440 h 144780"/>
                <a:gd name="connsiteX22" fmla="*/ 1135380 w 1604908"/>
                <a:gd name="connsiteY22" fmla="*/ 87630 h 144780"/>
                <a:gd name="connsiteX23" fmla="*/ 1192530 w 1604908"/>
                <a:gd name="connsiteY23" fmla="*/ 76200 h 144780"/>
                <a:gd name="connsiteX24" fmla="*/ 1215390 w 1604908"/>
                <a:gd name="connsiteY24" fmla="*/ 64770 h 144780"/>
                <a:gd name="connsiteX25" fmla="*/ 1348740 w 1604908"/>
                <a:gd name="connsiteY25" fmla="*/ 60960 h 144780"/>
                <a:gd name="connsiteX26" fmla="*/ 1405890 w 1604908"/>
                <a:gd name="connsiteY26" fmla="*/ 49530 h 144780"/>
                <a:gd name="connsiteX27" fmla="*/ 1417320 w 1604908"/>
                <a:gd name="connsiteY27" fmla="*/ 45720 h 144780"/>
                <a:gd name="connsiteX28" fmla="*/ 1428750 w 1604908"/>
                <a:gd name="connsiteY28" fmla="*/ 41910 h 144780"/>
                <a:gd name="connsiteX29" fmla="*/ 1512570 w 1604908"/>
                <a:gd name="connsiteY29" fmla="*/ 49530 h 144780"/>
                <a:gd name="connsiteX30" fmla="*/ 1539240 w 1604908"/>
                <a:gd name="connsiteY30" fmla="*/ 45720 h 144780"/>
                <a:gd name="connsiteX31" fmla="*/ 1550670 w 1604908"/>
                <a:gd name="connsiteY31" fmla="*/ 41910 h 144780"/>
                <a:gd name="connsiteX32" fmla="*/ 1571625 w 1604908"/>
                <a:gd name="connsiteY32" fmla="*/ 26670 h 144780"/>
                <a:gd name="connsiteX33" fmla="*/ 1577340 w 1604908"/>
                <a:gd name="connsiteY33" fmla="*/ 0 h 144780"/>
                <a:gd name="connsiteX0" fmla="*/ 0 w 1577340"/>
                <a:gd name="connsiteY0" fmla="*/ 140970 h 144780"/>
                <a:gd name="connsiteX1" fmla="*/ 83820 w 1577340"/>
                <a:gd name="connsiteY1" fmla="*/ 137160 h 144780"/>
                <a:gd name="connsiteX2" fmla="*/ 95250 w 1577340"/>
                <a:gd name="connsiteY2" fmla="*/ 133350 h 144780"/>
                <a:gd name="connsiteX3" fmla="*/ 114300 w 1577340"/>
                <a:gd name="connsiteY3" fmla="*/ 137160 h 144780"/>
                <a:gd name="connsiteX4" fmla="*/ 137160 w 1577340"/>
                <a:gd name="connsiteY4" fmla="*/ 144780 h 144780"/>
                <a:gd name="connsiteX5" fmla="*/ 152400 w 1577340"/>
                <a:gd name="connsiteY5" fmla="*/ 140970 h 144780"/>
                <a:gd name="connsiteX6" fmla="*/ 163830 w 1577340"/>
                <a:gd name="connsiteY6" fmla="*/ 133350 h 144780"/>
                <a:gd name="connsiteX7" fmla="*/ 182880 w 1577340"/>
                <a:gd name="connsiteY7" fmla="*/ 137160 h 144780"/>
                <a:gd name="connsiteX8" fmla="*/ 236220 w 1577340"/>
                <a:gd name="connsiteY8" fmla="*/ 133350 h 144780"/>
                <a:gd name="connsiteX9" fmla="*/ 247650 w 1577340"/>
                <a:gd name="connsiteY9" fmla="*/ 129540 h 144780"/>
                <a:gd name="connsiteX10" fmla="*/ 262890 w 1577340"/>
                <a:gd name="connsiteY10" fmla="*/ 125730 h 144780"/>
                <a:gd name="connsiteX11" fmla="*/ 426720 w 1577340"/>
                <a:gd name="connsiteY11" fmla="*/ 118110 h 144780"/>
                <a:gd name="connsiteX12" fmla="*/ 544830 w 1577340"/>
                <a:gd name="connsiteY12" fmla="*/ 110490 h 144780"/>
                <a:gd name="connsiteX13" fmla="*/ 617220 w 1577340"/>
                <a:gd name="connsiteY13" fmla="*/ 118110 h 144780"/>
                <a:gd name="connsiteX14" fmla="*/ 689610 w 1577340"/>
                <a:gd name="connsiteY14" fmla="*/ 114300 h 144780"/>
                <a:gd name="connsiteX15" fmla="*/ 712470 w 1577340"/>
                <a:gd name="connsiteY15" fmla="*/ 106680 h 144780"/>
                <a:gd name="connsiteX16" fmla="*/ 784860 w 1577340"/>
                <a:gd name="connsiteY16" fmla="*/ 102870 h 144780"/>
                <a:gd name="connsiteX17" fmla="*/ 899160 w 1577340"/>
                <a:gd name="connsiteY17" fmla="*/ 95250 h 144780"/>
                <a:gd name="connsiteX18" fmla="*/ 944880 w 1577340"/>
                <a:gd name="connsiteY18" fmla="*/ 99060 h 144780"/>
                <a:gd name="connsiteX19" fmla="*/ 967740 w 1577340"/>
                <a:gd name="connsiteY19" fmla="*/ 99060 h 144780"/>
                <a:gd name="connsiteX20" fmla="*/ 1009650 w 1577340"/>
                <a:gd name="connsiteY20" fmla="*/ 95250 h 144780"/>
                <a:gd name="connsiteX21" fmla="*/ 1040130 w 1577340"/>
                <a:gd name="connsiteY21" fmla="*/ 91440 h 144780"/>
                <a:gd name="connsiteX22" fmla="*/ 1135380 w 1577340"/>
                <a:gd name="connsiteY22" fmla="*/ 87630 h 144780"/>
                <a:gd name="connsiteX23" fmla="*/ 1192530 w 1577340"/>
                <a:gd name="connsiteY23" fmla="*/ 76200 h 144780"/>
                <a:gd name="connsiteX24" fmla="*/ 1215390 w 1577340"/>
                <a:gd name="connsiteY24" fmla="*/ 64770 h 144780"/>
                <a:gd name="connsiteX25" fmla="*/ 1348740 w 1577340"/>
                <a:gd name="connsiteY25" fmla="*/ 60960 h 144780"/>
                <a:gd name="connsiteX26" fmla="*/ 1405890 w 1577340"/>
                <a:gd name="connsiteY26" fmla="*/ 49530 h 144780"/>
                <a:gd name="connsiteX27" fmla="*/ 1417320 w 1577340"/>
                <a:gd name="connsiteY27" fmla="*/ 45720 h 144780"/>
                <a:gd name="connsiteX28" fmla="*/ 1428750 w 1577340"/>
                <a:gd name="connsiteY28" fmla="*/ 41910 h 144780"/>
                <a:gd name="connsiteX29" fmla="*/ 1512570 w 1577340"/>
                <a:gd name="connsiteY29" fmla="*/ 49530 h 144780"/>
                <a:gd name="connsiteX30" fmla="*/ 1539240 w 1577340"/>
                <a:gd name="connsiteY30" fmla="*/ 45720 h 144780"/>
                <a:gd name="connsiteX31" fmla="*/ 1550670 w 1577340"/>
                <a:gd name="connsiteY31" fmla="*/ 41910 h 144780"/>
                <a:gd name="connsiteX32" fmla="*/ 1571625 w 1577340"/>
                <a:gd name="connsiteY32" fmla="*/ 26670 h 144780"/>
                <a:gd name="connsiteX33" fmla="*/ 1577340 w 1577340"/>
                <a:gd name="connsiteY33" fmla="*/ 0 h 144780"/>
                <a:gd name="connsiteX0" fmla="*/ 0 w 1602214"/>
                <a:gd name="connsiteY0" fmla="*/ 140970 h 144780"/>
                <a:gd name="connsiteX1" fmla="*/ 83820 w 1602214"/>
                <a:gd name="connsiteY1" fmla="*/ 137160 h 144780"/>
                <a:gd name="connsiteX2" fmla="*/ 95250 w 1602214"/>
                <a:gd name="connsiteY2" fmla="*/ 133350 h 144780"/>
                <a:gd name="connsiteX3" fmla="*/ 114300 w 1602214"/>
                <a:gd name="connsiteY3" fmla="*/ 137160 h 144780"/>
                <a:gd name="connsiteX4" fmla="*/ 137160 w 1602214"/>
                <a:gd name="connsiteY4" fmla="*/ 144780 h 144780"/>
                <a:gd name="connsiteX5" fmla="*/ 152400 w 1602214"/>
                <a:gd name="connsiteY5" fmla="*/ 140970 h 144780"/>
                <a:gd name="connsiteX6" fmla="*/ 163830 w 1602214"/>
                <a:gd name="connsiteY6" fmla="*/ 133350 h 144780"/>
                <a:gd name="connsiteX7" fmla="*/ 182880 w 1602214"/>
                <a:gd name="connsiteY7" fmla="*/ 137160 h 144780"/>
                <a:gd name="connsiteX8" fmla="*/ 236220 w 1602214"/>
                <a:gd name="connsiteY8" fmla="*/ 133350 h 144780"/>
                <a:gd name="connsiteX9" fmla="*/ 247650 w 1602214"/>
                <a:gd name="connsiteY9" fmla="*/ 129540 h 144780"/>
                <a:gd name="connsiteX10" fmla="*/ 262890 w 1602214"/>
                <a:gd name="connsiteY10" fmla="*/ 125730 h 144780"/>
                <a:gd name="connsiteX11" fmla="*/ 426720 w 1602214"/>
                <a:gd name="connsiteY11" fmla="*/ 118110 h 144780"/>
                <a:gd name="connsiteX12" fmla="*/ 544830 w 1602214"/>
                <a:gd name="connsiteY12" fmla="*/ 110490 h 144780"/>
                <a:gd name="connsiteX13" fmla="*/ 617220 w 1602214"/>
                <a:gd name="connsiteY13" fmla="*/ 118110 h 144780"/>
                <a:gd name="connsiteX14" fmla="*/ 689610 w 1602214"/>
                <a:gd name="connsiteY14" fmla="*/ 114300 h 144780"/>
                <a:gd name="connsiteX15" fmla="*/ 712470 w 1602214"/>
                <a:gd name="connsiteY15" fmla="*/ 106680 h 144780"/>
                <a:gd name="connsiteX16" fmla="*/ 784860 w 1602214"/>
                <a:gd name="connsiteY16" fmla="*/ 102870 h 144780"/>
                <a:gd name="connsiteX17" fmla="*/ 899160 w 1602214"/>
                <a:gd name="connsiteY17" fmla="*/ 95250 h 144780"/>
                <a:gd name="connsiteX18" fmla="*/ 944880 w 1602214"/>
                <a:gd name="connsiteY18" fmla="*/ 99060 h 144780"/>
                <a:gd name="connsiteX19" fmla="*/ 967740 w 1602214"/>
                <a:gd name="connsiteY19" fmla="*/ 99060 h 144780"/>
                <a:gd name="connsiteX20" fmla="*/ 1009650 w 1602214"/>
                <a:gd name="connsiteY20" fmla="*/ 95250 h 144780"/>
                <a:gd name="connsiteX21" fmla="*/ 1040130 w 1602214"/>
                <a:gd name="connsiteY21" fmla="*/ 91440 h 144780"/>
                <a:gd name="connsiteX22" fmla="*/ 1135380 w 1602214"/>
                <a:gd name="connsiteY22" fmla="*/ 87630 h 144780"/>
                <a:gd name="connsiteX23" fmla="*/ 1192530 w 1602214"/>
                <a:gd name="connsiteY23" fmla="*/ 76200 h 144780"/>
                <a:gd name="connsiteX24" fmla="*/ 1215390 w 1602214"/>
                <a:gd name="connsiteY24" fmla="*/ 64770 h 144780"/>
                <a:gd name="connsiteX25" fmla="*/ 1348740 w 1602214"/>
                <a:gd name="connsiteY25" fmla="*/ 60960 h 144780"/>
                <a:gd name="connsiteX26" fmla="*/ 1405890 w 1602214"/>
                <a:gd name="connsiteY26" fmla="*/ 49530 h 144780"/>
                <a:gd name="connsiteX27" fmla="*/ 1417320 w 1602214"/>
                <a:gd name="connsiteY27" fmla="*/ 45720 h 144780"/>
                <a:gd name="connsiteX28" fmla="*/ 1428750 w 1602214"/>
                <a:gd name="connsiteY28" fmla="*/ 41910 h 144780"/>
                <a:gd name="connsiteX29" fmla="*/ 1512570 w 1602214"/>
                <a:gd name="connsiteY29" fmla="*/ 49530 h 144780"/>
                <a:gd name="connsiteX30" fmla="*/ 1539240 w 1602214"/>
                <a:gd name="connsiteY30" fmla="*/ 45720 h 144780"/>
                <a:gd name="connsiteX31" fmla="*/ 1550670 w 1602214"/>
                <a:gd name="connsiteY31" fmla="*/ 41910 h 144780"/>
                <a:gd name="connsiteX32" fmla="*/ 1571625 w 1602214"/>
                <a:gd name="connsiteY32" fmla="*/ 26670 h 144780"/>
                <a:gd name="connsiteX33" fmla="*/ 1577340 w 1602214"/>
                <a:gd name="connsiteY33" fmla="*/ 0 h 144780"/>
                <a:gd name="connsiteX0" fmla="*/ 0 w 1579354"/>
                <a:gd name="connsiteY0" fmla="*/ 140970 h 144780"/>
                <a:gd name="connsiteX1" fmla="*/ 83820 w 1579354"/>
                <a:gd name="connsiteY1" fmla="*/ 137160 h 144780"/>
                <a:gd name="connsiteX2" fmla="*/ 95250 w 1579354"/>
                <a:gd name="connsiteY2" fmla="*/ 133350 h 144780"/>
                <a:gd name="connsiteX3" fmla="*/ 114300 w 1579354"/>
                <a:gd name="connsiteY3" fmla="*/ 137160 h 144780"/>
                <a:gd name="connsiteX4" fmla="*/ 137160 w 1579354"/>
                <a:gd name="connsiteY4" fmla="*/ 144780 h 144780"/>
                <a:gd name="connsiteX5" fmla="*/ 152400 w 1579354"/>
                <a:gd name="connsiteY5" fmla="*/ 140970 h 144780"/>
                <a:gd name="connsiteX6" fmla="*/ 163830 w 1579354"/>
                <a:gd name="connsiteY6" fmla="*/ 133350 h 144780"/>
                <a:gd name="connsiteX7" fmla="*/ 182880 w 1579354"/>
                <a:gd name="connsiteY7" fmla="*/ 137160 h 144780"/>
                <a:gd name="connsiteX8" fmla="*/ 236220 w 1579354"/>
                <a:gd name="connsiteY8" fmla="*/ 133350 h 144780"/>
                <a:gd name="connsiteX9" fmla="*/ 247650 w 1579354"/>
                <a:gd name="connsiteY9" fmla="*/ 129540 h 144780"/>
                <a:gd name="connsiteX10" fmla="*/ 262890 w 1579354"/>
                <a:gd name="connsiteY10" fmla="*/ 125730 h 144780"/>
                <a:gd name="connsiteX11" fmla="*/ 426720 w 1579354"/>
                <a:gd name="connsiteY11" fmla="*/ 118110 h 144780"/>
                <a:gd name="connsiteX12" fmla="*/ 544830 w 1579354"/>
                <a:gd name="connsiteY12" fmla="*/ 110490 h 144780"/>
                <a:gd name="connsiteX13" fmla="*/ 617220 w 1579354"/>
                <a:gd name="connsiteY13" fmla="*/ 118110 h 144780"/>
                <a:gd name="connsiteX14" fmla="*/ 689610 w 1579354"/>
                <a:gd name="connsiteY14" fmla="*/ 114300 h 144780"/>
                <a:gd name="connsiteX15" fmla="*/ 712470 w 1579354"/>
                <a:gd name="connsiteY15" fmla="*/ 106680 h 144780"/>
                <a:gd name="connsiteX16" fmla="*/ 784860 w 1579354"/>
                <a:gd name="connsiteY16" fmla="*/ 102870 h 144780"/>
                <a:gd name="connsiteX17" fmla="*/ 899160 w 1579354"/>
                <a:gd name="connsiteY17" fmla="*/ 95250 h 144780"/>
                <a:gd name="connsiteX18" fmla="*/ 944880 w 1579354"/>
                <a:gd name="connsiteY18" fmla="*/ 99060 h 144780"/>
                <a:gd name="connsiteX19" fmla="*/ 967740 w 1579354"/>
                <a:gd name="connsiteY19" fmla="*/ 99060 h 144780"/>
                <a:gd name="connsiteX20" fmla="*/ 1009650 w 1579354"/>
                <a:gd name="connsiteY20" fmla="*/ 95250 h 144780"/>
                <a:gd name="connsiteX21" fmla="*/ 1040130 w 1579354"/>
                <a:gd name="connsiteY21" fmla="*/ 91440 h 144780"/>
                <a:gd name="connsiteX22" fmla="*/ 1135380 w 1579354"/>
                <a:gd name="connsiteY22" fmla="*/ 87630 h 144780"/>
                <a:gd name="connsiteX23" fmla="*/ 1192530 w 1579354"/>
                <a:gd name="connsiteY23" fmla="*/ 76200 h 144780"/>
                <a:gd name="connsiteX24" fmla="*/ 1215390 w 1579354"/>
                <a:gd name="connsiteY24" fmla="*/ 64770 h 144780"/>
                <a:gd name="connsiteX25" fmla="*/ 1348740 w 1579354"/>
                <a:gd name="connsiteY25" fmla="*/ 60960 h 144780"/>
                <a:gd name="connsiteX26" fmla="*/ 1405890 w 1579354"/>
                <a:gd name="connsiteY26" fmla="*/ 49530 h 144780"/>
                <a:gd name="connsiteX27" fmla="*/ 1417320 w 1579354"/>
                <a:gd name="connsiteY27" fmla="*/ 45720 h 144780"/>
                <a:gd name="connsiteX28" fmla="*/ 1428750 w 1579354"/>
                <a:gd name="connsiteY28" fmla="*/ 41910 h 144780"/>
                <a:gd name="connsiteX29" fmla="*/ 1512570 w 1579354"/>
                <a:gd name="connsiteY29" fmla="*/ 49530 h 144780"/>
                <a:gd name="connsiteX30" fmla="*/ 1539240 w 1579354"/>
                <a:gd name="connsiteY30" fmla="*/ 45720 h 144780"/>
                <a:gd name="connsiteX31" fmla="*/ 1550670 w 1579354"/>
                <a:gd name="connsiteY31" fmla="*/ 41910 h 144780"/>
                <a:gd name="connsiteX32" fmla="*/ 1571625 w 1579354"/>
                <a:gd name="connsiteY32" fmla="*/ 26670 h 144780"/>
                <a:gd name="connsiteX33" fmla="*/ 1577340 w 1579354"/>
                <a:gd name="connsiteY33" fmla="*/ 0 h 144780"/>
                <a:gd name="connsiteX0" fmla="*/ 0 w 1582048"/>
                <a:gd name="connsiteY0" fmla="*/ 140970 h 144780"/>
                <a:gd name="connsiteX1" fmla="*/ 83820 w 1582048"/>
                <a:gd name="connsiteY1" fmla="*/ 137160 h 144780"/>
                <a:gd name="connsiteX2" fmla="*/ 95250 w 1582048"/>
                <a:gd name="connsiteY2" fmla="*/ 133350 h 144780"/>
                <a:gd name="connsiteX3" fmla="*/ 114300 w 1582048"/>
                <a:gd name="connsiteY3" fmla="*/ 137160 h 144780"/>
                <a:gd name="connsiteX4" fmla="*/ 137160 w 1582048"/>
                <a:gd name="connsiteY4" fmla="*/ 144780 h 144780"/>
                <a:gd name="connsiteX5" fmla="*/ 152400 w 1582048"/>
                <a:gd name="connsiteY5" fmla="*/ 140970 h 144780"/>
                <a:gd name="connsiteX6" fmla="*/ 163830 w 1582048"/>
                <a:gd name="connsiteY6" fmla="*/ 133350 h 144780"/>
                <a:gd name="connsiteX7" fmla="*/ 182880 w 1582048"/>
                <a:gd name="connsiteY7" fmla="*/ 137160 h 144780"/>
                <a:gd name="connsiteX8" fmla="*/ 236220 w 1582048"/>
                <a:gd name="connsiteY8" fmla="*/ 133350 h 144780"/>
                <a:gd name="connsiteX9" fmla="*/ 247650 w 1582048"/>
                <a:gd name="connsiteY9" fmla="*/ 129540 h 144780"/>
                <a:gd name="connsiteX10" fmla="*/ 262890 w 1582048"/>
                <a:gd name="connsiteY10" fmla="*/ 125730 h 144780"/>
                <a:gd name="connsiteX11" fmla="*/ 426720 w 1582048"/>
                <a:gd name="connsiteY11" fmla="*/ 118110 h 144780"/>
                <a:gd name="connsiteX12" fmla="*/ 544830 w 1582048"/>
                <a:gd name="connsiteY12" fmla="*/ 110490 h 144780"/>
                <a:gd name="connsiteX13" fmla="*/ 617220 w 1582048"/>
                <a:gd name="connsiteY13" fmla="*/ 118110 h 144780"/>
                <a:gd name="connsiteX14" fmla="*/ 689610 w 1582048"/>
                <a:gd name="connsiteY14" fmla="*/ 114300 h 144780"/>
                <a:gd name="connsiteX15" fmla="*/ 712470 w 1582048"/>
                <a:gd name="connsiteY15" fmla="*/ 106680 h 144780"/>
                <a:gd name="connsiteX16" fmla="*/ 784860 w 1582048"/>
                <a:gd name="connsiteY16" fmla="*/ 102870 h 144780"/>
                <a:gd name="connsiteX17" fmla="*/ 899160 w 1582048"/>
                <a:gd name="connsiteY17" fmla="*/ 95250 h 144780"/>
                <a:gd name="connsiteX18" fmla="*/ 944880 w 1582048"/>
                <a:gd name="connsiteY18" fmla="*/ 99060 h 144780"/>
                <a:gd name="connsiteX19" fmla="*/ 967740 w 1582048"/>
                <a:gd name="connsiteY19" fmla="*/ 99060 h 144780"/>
                <a:gd name="connsiteX20" fmla="*/ 1009650 w 1582048"/>
                <a:gd name="connsiteY20" fmla="*/ 95250 h 144780"/>
                <a:gd name="connsiteX21" fmla="*/ 1040130 w 1582048"/>
                <a:gd name="connsiteY21" fmla="*/ 91440 h 144780"/>
                <a:gd name="connsiteX22" fmla="*/ 1135380 w 1582048"/>
                <a:gd name="connsiteY22" fmla="*/ 87630 h 144780"/>
                <a:gd name="connsiteX23" fmla="*/ 1192530 w 1582048"/>
                <a:gd name="connsiteY23" fmla="*/ 76200 h 144780"/>
                <a:gd name="connsiteX24" fmla="*/ 1215390 w 1582048"/>
                <a:gd name="connsiteY24" fmla="*/ 64770 h 144780"/>
                <a:gd name="connsiteX25" fmla="*/ 1348740 w 1582048"/>
                <a:gd name="connsiteY25" fmla="*/ 60960 h 144780"/>
                <a:gd name="connsiteX26" fmla="*/ 1405890 w 1582048"/>
                <a:gd name="connsiteY26" fmla="*/ 49530 h 144780"/>
                <a:gd name="connsiteX27" fmla="*/ 1417320 w 1582048"/>
                <a:gd name="connsiteY27" fmla="*/ 45720 h 144780"/>
                <a:gd name="connsiteX28" fmla="*/ 1428750 w 1582048"/>
                <a:gd name="connsiteY28" fmla="*/ 41910 h 144780"/>
                <a:gd name="connsiteX29" fmla="*/ 1512570 w 1582048"/>
                <a:gd name="connsiteY29" fmla="*/ 49530 h 144780"/>
                <a:gd name="connsiteX30" fmla="*/ 1539240 w 1582048"/>
                <a:gd name="connsiteY30" fmla="*/ 45720 h 144780"/>
                <a:gd name="connsiteX31" fmla="*/ 1550670 w 1582048"/>
                <a:gd name="connsiteY31" fmla="*/ 41910 h 144780"/>
                <a:gd name="connsiteX32" fmla="*/ 1579245 w 1582048"/>
                <a:gd name="connsiteY32" fmla="*/ 22860 h 144780"/>
                <a:gd name="connsiteX33" fmla="*/ 1577340 w 1582048"/>
                <a:gd name="connsiteY33" fmla="*/ 0 h 144780"/>
                <a:gd name="connsiteX0" fmla="*/ 0 w 1579354"/>
                <a:gd name="connsiteY0" fmla="*/ 140970 h 144780"/>
                <a:gd name="connsiteX1" fmla="*/ 83820 w 1579354"/>
                <a:gd name="connsiteY1" fmla="*/ 137160 h 144780"/>
                <a:gd name="connsiteX2" fmla="*/ 95250 w 1579354"/>
                <a:gd name="connsiteY2" fmla="*/ 133350 h 144780"/>
                <a:gd name="connsiteX3" fmla="*/ 114300 w 1579354"/>
                <a:gd name="connsiteY3" fmla="*/ 137160 h 144780"/>
                <a:gd name="connsiteX4" fmla="*/ 137160 w 1579354"/>
                <a:gd name="connsiteY4" fmla="*/ 144780 h 144780"/>
                <a:gd name="connsiteX5" fmla="*/ 152400 w 1579354"/>
                <a:gd name="connsiteY5" fmla="*/ 140970 h 144780"/>
                <a:gd name="connsiteX6" fmla="*/ 163830 w 1579354"/>
                <a:gd name="connsiteY6" fmla="*/ 133350 h 144780"/>
                <a:gd name="connsiteX7" fmla="*/ 182880 w 1579354"/>
                <a:gd name="connsiteY7" fmla="*/ 137160 h 144780"/>
                <a:gd name="connsiteX8" fmla="*/ 236220 w 1579354"/>
                <a:gd name="connsiteY8" fmla="*/ 133350 h 144780"/>
                <a:gd name="connsiteX9" fmla="*/ 247650 w 1579354"/>
                <a:gd name="connsiteY9" fmla="*/ 129540 h 144780"/>
                <a:gd name="connsiteX10" fmla="*/ 262890 w 1579354"/>
                <a:gd name="connsiteY10" fmla="*/ 125730 h 144780"/>
                <a:gd name="connsiteX11" fmla="*/ 426720 w 1579354"/>
                <a:gd name="connsiteY11" fmla="*/ 118110 h 144780"/>
                <a:gd name="connsiteX12" fmla="*/ 544830 w 1579354"/>
                <a:gd name="connsiteY12" fmla="*/ 110490 h 144780"/>
                <a:gd name="connsiteX13" fmla="*/ 617220 w 1579354"/>
                <a:gd name="connsiteY13" fmla="*/ 118110 h 144780"/>
                <a:gd name="connsiteX14" fmla="*/ 689610 w 1579354"/>
                <a:gd name="connsiteY14" fmla="*/ 114300 h 144780"/>
                <a:gd name="connsiteX15" fmla="*/ 712470 w 1579354"/>
                <a:gd name="connsiteY15" fmla="*/ 106680 h 144780"/>
                <a:gd name="connsiteX16" fmla="*/ 784860 w 1579354"/>
                <a:gd name="connsiteY16" fmla="*/ 102870 h 144780"/>
                <a:gd name="connsiteX17" fmla="*/ 899160 w 1579354"/>
                <a:gd name="connsiteY17" fmla="*/ 95250 h 144780"/>
                <a:gd name="connsiteX18" fmla="*/ 944880 w 1579354"/>
                <a:gd name="connsiteY18" fmla="*/ 99060 h 144780"/>
                <a:gd name="connsiteX19" fmla="*/ 967740 w 1579354"/>
                <a:gd name="connsiteY19" fmla="*/ 99060 h 144780"/>
                <a:gd name="connsiteX20" fmla="*/ 1009650 w 1579354"/>
                <a:gd name="connsiteY20" fmla="*/ 95250 h 144780"/>
                <a:gd name="connsiteX21" fmla="*/ 1040130 w 1579354"/>
                <a:gd name="connsiteY21" fmla="*/ 91440 h 144780"/>
                <a:gd name="connsiteX22" fmla="*/ 1135380 w 1579354"/>
                <a:gd name="connsiteY22" fmla="*/ 87630 h 144780"/>
                <a:gd name="connsiteX23" fmla="*/ 1192530 w 1579354"/>
                <a:gd name="connsiteY23" fmla="*/ 76200 h 144780"/>
                <a:gd name="connsiteX24" fmla="*/ 1215390 w 1579354"/>
                <a:gd name="connsiteY24" fmla="*/ 64770 h 144780"/>
                <a:gd name="connsiteX25" fmla="*/ 1348740 w 1579354"/>
                <a:gd name="connsiteY25" fmla="*/ 60960 h 144780"/>
                <a:gd name="connsiteX26" fmla="*/ 1405890 w 1579354"/>
                <a:gd name="connsiteY26" fmla="*/ 49530 h 144780"/>
                <a:gd name="connsiteX27" fmla="*/ 1417320 w 1579354"/>
                <a:gd name="connsiteY27" fmla="*/ 45720 h 144780"/>
                <a:gd name="connsiteX28" fmla="*/ 1428750 w 1579354"/>
                <a:gd name="connsiteY28" fmla="*/ 41910 h 144780"/>
                <a:gd name="connsiteX29" fmla="*/ 1512570 w 1579354"/>
                <a:gd name="connsiteY29" fmla="*/ 49530 h 144780"/>
                <a:gd name="connsiteX30" fmla="*/ 1539240 w 1579354"/>
                <a:gd name="connsiteY30" fmla="*/ 45720 h 144780"/>
                <a:gd name="connsiteX31" fmla="*/ 1550670 w 1579354"/>
                <a:gd name="connsiteY31" fmla="*/ 41910 h 144780"/>
                <a:gd name="connsiteX32" fmla="*/ 1571625 w 1579354"/>
                <a:gd name="connsiteY32" fmla="*/ 28575 h 144780"/>
                <a:gd name="connsiteX33" fmla="*/ 1577340 w 1579354"/>
                <a:gd name="connsiteY33" fmla="*/ 0 h 144780"/>
                <a:gd name="connsiteX0" fmla="*/ 0 w 1591573"/>
                <a:gd name="connsiteY0" fmla="*/ 140970 h 144780"/>
                <a:gd name="connsiteX1" fmla="*/ 83820 w 1591573"/>
                <a:gd name="connsiteY1" fmla="*/ 137160 h 144780"/>
                <a:gd name="connsiteX2" fmla="*/ 95250 w 1591573"/>
                <a:gd name="connsiteY2" fmla="*/ 133350 h 144780"/>
                <a:gd name="connsiteX3" fmla="*/ 114300 w 1591573"/>
                <a:gd name="connsiteY3" fmla="*/ 137160 h 144780"/>
                <a:gd name="connsiteX4" fmla="*/ 137160 w 1591573"/>
                <a:gd name="connsiteY4" fmla="*/ 144780 h 144780"/>
                <a:gd name="connsiteX5" fmla="*/ 152400 w 1591573"/>
                <a:gd name="connsiteY5" fmla="*/ 140970 h 144780"/>
                <a:gd name="connsiteX6" fmla="*/ 163830 w 1591573"/>
                <a:gd name="connsiteY6" fmla="*/ 133350 h 144780"/>
                <a:gd name="connsiteX7" fmla="*/ 182880 w 1591573"/>
                <a:gd name="connsiteY7" fmla="*/ 137160 h 144780"/>
                <a:gd name="connsiteX8" fmla="*/ 236220 w 1591573"/>
                <a:gd name="connsiteY8" fmla="*/ 133350 h 144780"/>
                <a:gd name="connsiteX9" fmla="*/ 247650 w 1591573"/>
                <a:gd name="connsiteY9" fmla="*/ 129540 h 144780"/>
                <a:gd name="connsiteX10" fmla="*/ 262890 w 1591573"/>
                <a:gd name="connsiteY10" fmla="*/ 125730 h 144780"/>
                <a:gd name="connsiteX11" fmla="*/ 426720 w 1591573"/>
                <a:gd name="connsiteY11" fmla="*/ 118110 h 144780"/>
                <a:gd name="connsiteX12" fmla="*/ 544830 w 1591573"/>
                <a:gd name="connsiteY12" fmla="*/ 110490 h 144780"/>
                <a:gd name="connsiteX13" fmla="*/ 617220 w 1591573"/>
                <a:gd name="connsiteY13" fmla="*/ 118110 h 144780"/>
                <a:gd name="connsiteX14" fmla="*/ 689610 w 1591573"/>
                <a:gd name="connsiteY14" fmla="*/ 114300 h 144780"/>
                <a:gd name="connsiteX15" fmla="*/ 712470 w 1591573"/>
                <a:gd name="connsiteY15" fmla="*/ 106680 h 144780"/>
                <a:gd name="connsiteX16" fmla="*/ 784860 w 1591573"/>
                <a:gd name="connsiteY16" fmla="*/ 102870 h 144780"/>
                <a:gd name="connsiteX17" fmla="*/ 899160 w 1591573"/>
                <a:gd name="connsiteY17" fmla="*/ 95250 h 144780"/>
                <a:gd name="connsiteX18" fmla="*/ 944880 w 1591573"/>
                <a:gd name="connsiteY18" fmla="*/ 99060 h 144780"/>
                <a:gd name="connsiteX19" fmla="*/ 967740 w 1591573"/>
                <a:gd name="connsiteY19" fmla="*/ 99060 h 144780"/>
                <a:gd name="connsiteX20" fmla="*/ 1009650 w 1591573"/>
                <a:gd name="connsiteY20" fmla="*/ 95250 h 144780"/>
                <a:gd name="connsiteX21" fmla="*/ 1040130 w 1591573"/>
                <a:gd name="connsiteY21" fmla="*/ 91440 h 144780"/>
                <a:gd name="connsiteX22" fmla="*/ 1135380 w 1591573"/>
                <a:gd name="connsiteY22" fmla="*/ 87630 h 144780"/>
                <a:gd name="connsiteX23" fmla="*/ 1192530 w 1591573"/>
                <a:gd name="connsiteY23" fmla="*/ 76200 h 144780"/>
                <a:gd name="connsiteX24" fmla="*/ 1215390 w 1591573"/>
                <a:gd name="connsiteY24" fmla="*/ 64770 h 144780"/>
                <a:gd name="connsiteX25" fmla="*/ 1348740 w 1591573"/>
                <a:gd name="connsiteY25" fmla="*/ 60960 h 144780"/>
                <a:gd name="connsiteX26" fmla="*/ 1405890 w 1591573"/>
                <a:gd name="connsiteY26" fmla="*/ 49530 h 144780"/>
                <a:gd name="connsiteX27" fmla="*/ 1417320 w 1591573"/>
                <a:gd name="connsiteY27" fmla="*/ 45720 h 144780"/>
                <a:gd name="connsiteX28" fmla="*/ 1428750 w 1591573"/>
                <a:gd name="connsiteY28" fmla="*/ 41910 h 144780"/>
                <a:gd name="connsiteX29" fmla="*/ 1512570 w 1591573"/>
                <a:gd name="connsiteY29" fmla="*/ 49530 h 144780"/>
                <a:gd name="connsiteX30" fmla="*/ 1539240 w 1591573"/>
                <a:gd name="connsiteY30" fmla="*/ 45720 h 144780"/>
                <a:gd name="connsiteX31" fmla="*/ 1550670 w 1591573"/>
                <a:gd name="connsiteY31" fmla="*/ 41910 h 144780"/>
                <a:gd name="connsiteX32" fmla="*/ 1571625 w 1591573"/>
                <a:gd name="connsiteY32" fmla="*/ 28575 h 144780"/>
                <a:gd name="connsiteX33" fmla="*/ 1577340 w 1591573"/>
                <a:gd name="connsiteY33" fmla="*/ 0 h 144780"/>
                <a:gd name="connsiteX0" fmla="*/ 0 w 1579354"/>
                <a:gd name="connsiteY0" fmla="*/ 140970 h 144780"/>
                <a:gd name="connsiteX1" fmla="*/ 83820 w 1579354"/>
                <a:gd name="connsiteY1" fmla="*/ 137160 h 144780"/>
                <a:gd name="connsiteX2" fmla="*/ 95250 w 1579354"/>
                <a:gd name="connsiteY2" fmla="*/ 133350 h 144780"/>
                <a:gd name="connsiteX3" fmla="*/ 114300 w 1579354"/>
                <a:gd name="connsiteY3" fmla="*/ 137160 h 144780"/>
                <a:gd name="connsiteX4" fmla="*/ 137160 w 1579354"/>
                <a:gd name="connsiteY4" fmla="*/ 144780 h 144780"/>
                <a:gd name="connsiteX5" fmla="*/ 152400 w 1579354"/>
                <a:gd name="connsiteY5" fmla="*/ 140970 h 144780"/>
                <a:gd name="connsiteX6" fmla="*/ 163830 w 1579354"/>
                <a:gd name="connsiteY6" fmla="*/ 133350 h 144780"/>
                <a:gd name="connsiteX7" fmla="*/ 182880 w 1579354"/>
                <a:gd name="connsiteY7" fmla="*/ 137160 h 144780"/>
                <a:gd name="connsiteX8" fmla="*/ 236220 w 1579354"/>
                <a:gd name="connsiteY8" fmla="*/ 133350 h 144780"/>
                <a:gd name="connsiteX9" fmla="*/ 247650 w 1579354"/>
                <a:gd name="connsiteY9" fmla="*/ 129540 h 144780"/>
                <a:gd name="connsiteX10" fmla="*/ 262890 w 1579354"/>
                <a:gd name="connsiteY10" fmla="*/ 125730 h 144780"/>
                <a:gd name="connsiteX11" fmla="*/ 426720 w 1579354"/>
                <a:gd name="connsiteY11" fmla="*/ 118110 h 144780"/>
                <a:gd name="connsiteX12" fmla="*/ 544830 w 1579354"/>
                <a:gd name="connsiteY12" fmla="*/ 110490 h 144780"/>
                <a:gd name="connsiteX13" fmla="*/ 617220 w 1579354"/>
                <a:gd name="connsiteY13" fmla="*/ 118110 h 144780"/>
                <a:gd name="connsiteX14" fmla="*/ 689610 w 1579354"/>
                <a:gd name="connsiteY14" fmla="*/ 114300 h 144780"/>
                <a:gd name="connsiteX15" fmla="*/ 712470 w 1579354"/>
                <a:gd name="connsiteY15" fmla="*/ 106680 h 144780"/>
                <a:gd name="connsiteX16" fmla="*/ 784860 w 1579354"/>
                <a:gd name="connsiteY16" fmla="*/ 102870 h 144780"/>
                <a:gd name="connsiteX17" fmla="*/ 899160 w 1579354"/>
                <a:gd name="connsiteY17" fmla="*/ 95250 h 144780"/>
                <a:gd name="connsiteX18" fmla="*/ 944880 w 1579354"/>
                <a:gd name="connsiteY18" fmla="*/ 99060 h 144780"/>
                <a:gd name="connsiteX19" fmla="*/ 967740 w 1579354"/>
                <a:gd name="connsiteY19" fmla="*/ 99060 h 144780"/>
                <a:gd name="connsiteX20" fmla="*/ 1009650 w 1579354"/>
                <a:gd name="connsiteY20" fmla="*/ 95250 h 144780"/>
                <a:gd name="connsiteX21" fmla="*/ 1040130 w 1579354"/>
                <a:gd name="connsiteY21" fmla="*/ 91440 h 144780"/>
                <a:gd name="connsiteX22" fmla="*/ 1135380 w 1579354"/>
                <a:gd name="connsiteY22" fmla="*/ 87630 h 144780"/>
                <a:gd name="connsiteX23" fmla="*/ 1192530 w 1579354"/>
                <a:gd name="connsiteY23" fmla="*/ 76200 h 144780"/>
                <a:gd name="connsiteX24" fmla="*/ 1215390 w 1579354"/>
                <a:gd name="connsiteY24" fmla="*/ 64770 h 144780"/>
                <a:gd name="connsiteX25" fmla="*/ 1348740 w 1579354"/>
                <a:gd name="connsiteY25" fmla="*/ 60960 h 144780"/>
                <a:gd name="connsiteX26" fmla="*/ 1405890 w 1579354"/>
                <a:gd name="connsiteY26" fmla="*/ 49530 h 144780"/>
                <a:gd name="connsiteX27" fmla="*/ 1417320 w 1579354"/>
                <a:gd name="connsiteY27" fmla="*/ 45720 h 144780"/>
                <a:gd name="connsiteX28" fmla="*/ 1428750 w 1579354"/>
                <a:gd name="connsiteY28" fmla="*/ 41910 h 144780"/>
                <a:gd name="connsiteX29" fmla="*/ 1512570 w 1579354"/>
                <a:gd name="connsiteY29" fmla="*/ 49530 h 144780"/>
                <a:gd name="connsiteX30" fmla="*/ 1539240 w 1579354"/>
                <a:gd name="connsiteY30" fmla="*/ 45720 h 144780"/>
                <a:gd name="connsiteX31" fmla="*/ 1550670 w 1579354"/>
                <a:gd name="connsiteY31" fmla="*/ 41910 h 144780"/>
                <a:gd name="connsiteX32" fmla="*/ 1571625 w 1579354"/>
                <a:gd name="connsiteY32" fmla="*/ 28575 h 144780"/>
                <a:gd name="connsiteX33" fmla="*/ 1577340 w 1579354"/>
                <a:gd name="connsiteY33" fmla="*/ 0 h 144780"/>
                <a:gd name="connsiteX0" fmla="*/ 0 w 1495534"/>
                <a:gd name="connsiteY0" fmla="*/ 137160 h 144780"/>
                <a:gd name="connsiteX1" fmla="*/ 11430 w 1495534"/>
                <a:gd name="connsiteY1" fmla="*/ 133350 h 144780"/>
                <a:gd name="connsiteX2" fmla="*/ 30480 w 1495534"/>
                <a:gd name="connsiteY2" fmla="*/ 137160 h 144780"/>
                <a:gd name="connsiteX3" fmla="*/ 53340 w 1495534"/>
                <a:gd name="connsiteY3" fmla="*/ 144780 h 144780"/>
                <a:gd name="connsiteX4" fmla="*/ 68580 w 1495534"/>
                <a:gd name="connsiteY4" fmla="*/ 140970 h 144780"/>
                <a:gd name="connsiteX5" fmla="*/ 80010 w 1495534"/>
                <a:gd name="connsiteY5" fmla="*/ 133350 h 144780"/>
                <a:gd name="connsiteX6" fmla="*/ 99060 w 1495534"/>
                <a:gd name="connsiteY6" fmla="*/ 137160 h 144780"/>
                <a:gd name="connsiteX7" fmla="*/ 152400 w 1495534"/>
                <a:gd name="connsiteY7" fmla="*/ 133350 h 144780"/>
                <a:gd name="connsiteX8" fmla="*/ 163830 w 1495534"/>
                <a:gd name="connsiteY8" fmla="*/ 129540 h 144780"/>
                <a:gd name="connsiteX9" fmla="*/ 179070 w 1495534"/>
                <a:gd name="connsiteY9" fmla="*/ 125730 h 144780"/>
                <a:gd name="connsiteX10" fmla="*/ 342900 w 1495534"/>
                <a:gd name="connsiteY10" fmla="*/ 118110 h 144780"/>
                <a:gd name="connsiteX11" fmla="*/ 461010 w 1495534"/>
                <a:gd name="connsiteY11" fmla="*/ 110490 h 144780"/>
                <a:gd name="connsiteX12" fmla="*/ 533400 w 1495534"/>
                <a:gd name="connsiteY12" fmla="*/ 118110 h 144780"/>
                <a:gd name="connsiteX13" fmla="*/ 605790 w 1495534"/>
                <a:gd name="connsiteY13" fmla="*/ 114300 h 144780"/>
                <a:gd name="connsiteX14" fmla="*/ 628650 w 1495534"/>
                <a:gd name="connsiteY14" fmla="*/ 106680 h 144780"/>
                <a:gd name="connsiteX15" fmla="*/ 701040 w 1495534"/>
                <a:gd name="connsiteY15" fmla="*/ 102870 h 144780"/>
                <a:gd name="connsiteX16" fmla="*/ 815340 w 1495534"/>
                <a:gd name="connsiteY16" fmla="*/ 95250 h 144780"/>
                <a:gd name="connsiteX17" fmla="*/ 861060 w 1495534"/>
                <a:gd name="connsiteY17" fmla="*/ 99060 h 144780"/>
                <a:gd name="connsiteX18" fmla="*/ 883920 w 1495534"/>
                <a:gd name="connsiteY18" fmla="*/ 99060 h 144780"/>
                <a:gd name="connsiteX19" fmla="*/ 925830 w 1495534"/>
                <a:gd name="connsiteY19" fmla="*/ 95250 h 144780"/>
                <a:gd name="connsiteX20" fmla="*/ 956310 w 1495534"/>
                <a:gd name="connsiteY20" fmla="*/ 91440 h 144780"/>
                <a:gd name="connsiteX21" fmla="*/ 1051560 w 1495534"/>
                <a:gd name="connsiteY21" fmla="*/ 87630 h 144780"/>
                <a:gd name="connsiteX22" fmla="*/ 1108710 w 1495534"/>
                <a:gd name="connsiteY22" fmla="*/ 76200 h 144780"/>
                <a:gd name="connsiteX23" fmla="*/ 1131570 w 1495534"/>
                <a:gd name="connsiteY23" fmla="*/ 64770 h 144780"/>
                <a:gd name="connsiteX24" fmla="*/ 1264920 w 1495534"/>
                <a:gd name="connsiteY24" fmla="*/ 60960 h 144780"/>
                <a:gd name="connsiteX25" fmla="*/ 1322070 w 1495534"/>
                <a:gd name="connsiteY25" fmla="*/ 49530 h 144780"/>
                <a:gd name="connsiteX26" fmla="*/ 1333500 w 1495534"/>
                <a:gd name="connsiteY26" fmla="*/ 45720 h 144780"/>
                <a:gd name="connsiteX27" fmla="*/ 1344930 w 1495534"/>
                <a:gd name="connsiteY27" fmla="*/ 41910 h 144780"/>
                <a:gd name="connsiteX28" fmla="*/ 1428750 w 1495534"/>
                <a:gd name="connsiteY28" fmla="*/ 49530 h 144780"/>
                <a:gd name="connsiteX29" fmla="*/ 1455420 w 1495534"/>
                <a:gd name="connsiteY29" fmla="*/ 45720 h 144780"/>
                <a:gd name="connsiteX30" fmla="*/ 1466850 w 1495534"/>
                <a:gd name="connsiteY30" fmla="*/ 41910 h 144780"/>
                <a:gd name="connsiteX31" fmla="*/ 1487805 w 1495534"/>
                <a:gd name="connsiteY31" fmla="*/ 28575 h 144780"/>
                <a:gd name="connsiteX32" fmla="*/ 1493520 w 1495534"/>
                <a:gd name="connsiteY32" fmla="*/ 0 h 144780"/>
                <a:gd name="connsiteX0" fmla="*/ 0 w 1495534"/>
                <a:gd name="connsiteY0" fmla="*/ 137160 h 144780"/>
                <a:gd name="connsiteX1" fmla="*/ 30480 w 1495534"/>
                <a:gd name="connsiteY1" fmla="*/ 137160 h 144780"/>
                <a:gd name="connsiteX2" fmla="*/ 53340 w 1495534"/>
                <a:gd name="connsiteY2" fmla="*/ 144780 h 144780"/>
                <a:gd name="connsiteX3" fmla="*/ 68580 w 1495534"/>
                <a:gd name="connsiteY3" fmla="*/ 140970 h 144780"/>
                <a:gd name="connsiteX4" fmla="*/ 80010 w 1495534"/>
                <a:gd name="connsiteY4" fmla="*/ 133350 h 144780"/>
                <a:gd name="connsiteX5" fmla="*/ 99060 w 1495534"/>
                <a:gd name="connsiteY5" fmla="*/ 137160 h 144780"/>
                <a:gd name="connsiteX6" fmla="*/ 152400 w 1495534"/>
                <a:gd name="connsiteY6" fmla="*/ 133350 h 144780"/>
                <a:gd name="connsiteX7" fmla="*/ 163830 w 1495534"/>
                <a:gd name="connsiteY7" fmla="*/ 129540 h 144780"/>
                <a:gd name="connsiteX8" fmla="*/ 179070 w 1495534"/>
                <a:gd name="connsiteY8" fmla="*/ 125730 h 144780"/>
                <a:gd name="connsiteX9" fmla="*/ 342900 w 1495534"/>
                <a:gd name="connsiteY9" fmla="*/ 118110 h 144780"/>
                <a:gd name="connsiteX10" fmla="*/ 461010 w 1495534"/>
                <a:gd name="connsiteY10" fmla="*/ 110490 h 144780"/>
                <a:gd name="connsiteX11" fmla="*/ 533400 w 1495534"/>
                <a:gd name="connsiteY11" fmla="*/ 118110 h 144780"/>
                <a:gd name="connsiteX12" fmla="*/ 605790 w 1495534"/>
                <a:gd name="connsiteY12" fmla="*/ 114300 h 144780"/>
                <a:gd name="connsiteX13" fmla="*/ 628650 w 1495534"/>
                <a:gd name="connsiteY13" fmla="*/ 106680 h 144780"/>
                <a:gd name="connsiteX14" fmla="*/ 701040 w 1495534"/>
                <a:gd name="connsiteY14" fmla="*/ 102870 h 144780"/>
                <a:gd name="connsiteX15" fmla="*/ 815340 w 1495534"/>
                <a:gd name="connsiteY15" fmla="*/ 95250 h 144780"/>
                <a:gd name="connsiteX16" fmla="*/ 861060 w 1495534"/>
                <a:gd name="connsiteY16" fmla="*/ 99060 h 144780"/>
                <a:gd name="connsiteX17" fmla="*/ 883920 w 1495534"/>
                <a:gd name="connsiteY17" fmla="*/ 99060 h 144780"/>
                <a:gd name="connsiteX18" fmla="*/ 925830 w 1495534"/>
                <a:gd name="connsiteY18" fmla="*/ 95250 h 144780"/>
                <a:gd name="connsiteX19" fmla="*/ 956310 w 1495534"/>
                <a:gd name="connsiteY19" fmla="*/ 91440 h 144780"/>
                <a:gd name="connsiteX20" fmla="*/ 1051560 w 1495534"/>
                <a:gd name="connsiteY20" fmla="*/ 87630 h 144780"/>
                <a:gd name="connsiteX21" fmla="*/ 1108710 w 1495534"/>
                <a:gd name="connsiteY21" fmla="*/ 76200 h 144780"/>
                <a:gd name="connsiteX22" fmla="*/ 1131570 w 1495534"/>
                <a:gd name="connsiteY22" fmla="*/ 64770 h 144780"/>
                <a:gd name="connsiteX23" fmla="*/ 1264920 w 1495534"/>
                <a:gd name="connsiteY23" fmla="*/ 60960 h 144780"/>
                <a:gd name="connsiteX24" fmla="*/ 1322070 w 1495534"/>
                <a:gd name="connsiteY24" fmla="*/ 49530 h 144780"/>
                <a:gd name="connsiteX25" fmla="*/ 1333500 w 1495534"/>
                <a:gd name="connsiteY25" fmla="*/ 45720 h 144780"/>
                <a:gd name="connsiteX26" fmla="*/ 1344930 w 1495534"/>
                <a:gd name="connsiteY26" fmla="*/ 41910 h 144780"/>
                <a:gd name="connsiteX27" fmla="*/ 1428750 w 1495534"/>
                <a:gd name="connsiteY27" fmla="*/ 49530 h 144780"/>
                <a:gd name="connsiteX28" fmla="*/ 1455420 w 1495534"/>
                <a:gd name="connsiteY28" fmla="*/ 45720 h 144780"/>
                <a:gd name="connsiteX29" fmla="*/ 1466850 w 1495534"/>
                <a:gd name="connsiteY29" fmla="*/ 41910 h 144780"/>
                <a:gd name="connsiteX30" fmla="*/ 1487805 w 1495534"/>
                <a:gd name="connsiteY30" fmla="*/ 28575 h 144780"/>
                <a:gd name="connsiteX31" fmla="*/ 1493520 w 1495534"/>
                <a:gd name="connsiteY31" fmla="*/ 0 h 144780"/>
                <a:gd name="connsiteX0" fmla="*/ 0 w 1495534"/>
                <a:gd name="connsiteY0" fmla="*/ 137160 h 144780"/>
                <a:gd name="connsiteX1" fmla="*/ 53340 w 1495534"/>
                <a:gd name="connsiteY1" fmla="*/ 144780 h 144780"/>
                <a:gd name="connsiteX2" fmla="*/ 68580 w 1495534"/>
                <a:gd name="connsiteY2" fmla="*/ 140970 h 144780"/>
                <a:gd name="connsiteX3" fmla="*/ 80010 w 1495534"/>
                <a:gd name="connsiteY3" fmla="*/ 133350 h 144780"/>
                <a:gd name="connsiteX4" fmla="*/ 99060 w 1495534"/>
                <a:gd name="connsiteY4" fmla="*/ 137160 h 144780"/>
                <a:gd name="connsiteX5" fmla="*/ 152400 w 1495534"/>
                <a:gd name="connsiteY5" fmla="*/ 133350 h 144780"/>
                <a:gd name="connsiteX6" fmla="*/ 163830 w 1495534"/>
                <a:gd name="connsiteY6" fmla="*/ 129540 h 144780"/>
                <a:gd name="connsiteX7" fmla="*/ 179070 w 1495534"/>
                <a:gd name="connsiteY7" fmla="*/ 125730 h 144780"/>
                <a:gd name="connsiteX8" fmla="*/ 342900 w 1495534"/>
                <a:gd name="connsiteY8" fmla="*/ 118110 h 144780"/>
                <a:gd name="connsiteX9" fmla="*/ 461010 w 1495534"/>
                <a:gd name="connsiteY9" fmla="*/ 110490 h 144780"/>
                <a:gd name="connsiteX10" fmla="*/ 533400 w 1495534"/>
                <a:gd name="connsiteY10" fmla="*/ 118110 h 144780"/>
                <a:gd name="connsiteX11" fmla="*/ 605790 w 1495534"/>
                <a:gd name="connsiteY11" fmla="*/ 114300 h 144780"/>
                <a:gd name="connsiteX12" fmla="*/ 628650 w 1495534"/>
                <a:gd name="connsiteY12" fmla="*/ 106680 h 144780"/>
                <a:gd name="connsiteX13" fmla="*/ 701040 w 1495534"/>
                <a:gd name="connsiteY13" fmla="*/ 102870 h 144780"/>
                <a:gd name="connsiteX14" fmla="*/ 815340 w 1495534"/>
                <a:gd name="connsiteY14" fmla="*/ 95250 h 144780"/>
                <a:gd name="connsiteX15" fmla="*/ 861060 w 1495534"/>
                <a:gd name="connsiteY15" fmla="*/ 99060 h 144780"/>
                <a:gd name="connsiteX16" fmla="*/ 883920 w 1495534"/>
                <a:gd name="connsiteY16" fmla="*/ 99060 h 144780"/>
                <a:gd name="connsiteX17" fmla="*/ 925830 w 1495534"/>
                <a:gd name="connsiteY17" fmla="*/ 95250 h 144780"/>
                <a:gd name="connsiteX18" fmla="*/ 956310 w 1495534"/>
                <a:gd name="connsiteY18" fmla="*/ 91440 h 144780"/>
                <a:gd name="connsiteX19" fmla="*/ 1051560 w 1495534"/>
                <a:gd name="connsiteY19" fmla="*/ 87630 h 144780"/>
                <a:gd name="connsiteX20" fmla="*/ 1108710 w 1495534"/>
                <a:gd name="connsiteY20" fmla="*/ 76200 h 144780"/>
                <a:gd name="connsiteX21" fmla="*/ 1131570 w 1495534"/>
                <a:gd name="connsiteY21" fmla="*/ 64770 h 144780"/>
                <a:gd name="connsiteX22" fmla="*/ 1264920 w 1495534"/>
                <a:gd name="connsiteY22" fmla="*/ 60960 h 144780"/>
                <a:gd name="connsiteX23" fmla="*/ 1322070 w 1495534"/>
                <a:gd name="connsiteY23" fmla="*/ 49530 h 144780"/>
                <a:gd name="connsiteX24" fmla="*/ 1333500 w 1495534"/>
                <a:gd name="connsiteY24" fmla="*/ 45720 h 144780"/>
                <a:gd name="connsiteX25" fmla="*/ 1344930 w 1495534"/>
                <a:gd name="connsiteY25" fmla="*/ 41910 h 144780"/>
                <a:gd name="connsiteX26" fmla="*/ 1428750 w 1495534"/>
                <a:gd name="connsiteY26" fmla="*/ 49530 h 144780"/>
                <a:gd name="connsiteX27" fmla="*/ 1455420 w 1495534"/>
                <a:gd name="connsiteY27" fmla="*/ 45720 h 144780"/>
                <a:gd name="connsiteX28" fmla="*/ 1466850 w 1495534"/>
                <a:gd name="connsiteY28" fmla="*/ 41910 h 144780"/>
                <a:gd name="connsiteX29" fmla="*/ 1487805 w 1495534"/>
                <a:gd name="connsiteY29" fmla="*/ 28575 h 144780"/>
                <a:gd name="connsiteX30" fmla="*/ 1493520 w 1495534"/>
                <a:gd name="connsiteY30" fmla="*/ 0 h 144780"/>
                <a:gd name="connsiteX0" fmla="*/ 0 w 1442194"/>
                <a:gd name="connsiteY0" fmla="*/ 144780 h 144780"/>
                <a:gd name="connsiteX1" fmla="*/ 15240 w 1442194"/>
                <a:gd name="connsiteY1" fmla="*/ 140970 h 144780"/>
                <a:gd name="connsiteX2" fmla="*/ 26670 w 1442194"/>
                <a:gd name="connsiteY2" fmla="*/ 133350 h 144780"/>
                <a:gd name="connsiteX3" fmla="*/ 45720 w 1442194"/>
                <a:gd name="connsiteY3" fmla="*/ 137160 h 144780"/>
                <a:gd name="connsiteX4" fmla="*/ 99060 w 1442194"/>
                <a:gd name="connsiteY4" fmla="*/ 133350 h 144780"/>
                <a:gd name="connsiteX5" fmla="*/ 110490 w 1442194"/>
                <a:gd name="connsiteY5" fmla="*/ 129540 h 144780"/>
                <a:gd name="connsiteX6" fmla="*/ 125730 w 1442194"/>
                <a:gd name="connsiteY6" fmla="*/ 125730 h 144780"/>
                <a:gd name="connsiteX7" fmla="*/ 289560 w 1442194"/>
                <a:gd name="connsiteY7" fmla="*/ 118110 h 144780"/>
                <a:gd name="connsiteX8" fmla="*/ 407670 w 1442194"/>
                <a:gd name="connsiteY8" fmla="*/ 110490 h 144780"/>
                <a:gd name="connsiteX9" fmla="*/ 480060 w 1442194"/>
                <a:gd name="connsiteY9" fmla="*/ 118110 h 144780"/>
                <a:gd name="connsiteX10" fmla="*/ 552450 w 1442194"/>
                <a:gd name="connsiteY10" fmla="*/ 114300 h 144780"/>
                <a:gd name="connsiteX11" fmla="*/ 575310 w 1442194"/>
                <a:gd name="connsiteY11" fmla="*/ 106680 h 144780"/>
                <a:gd name="connsiteX12" fmla="*/ 647700 w 1442194"/>
                <a:gd name="connsiteY12" fmla="*/ 102870 h 144780"/>
                <a:gd name="connsiteX13" fmla="*/ 762000 w 1442194"/>
                <a:gd name="connsiteY13" fmla="*/ 95250 h 144780"/>
                <a:gd name="connsiteX14" fmla="*/ 807720 w 1442194"/>
                <a:gd name="connsiteY14" fmla="*/ 99060 h 144780"/>
                <a:gd name="connsiteX15" fmla="*/ 830580 w 1442194"/>
                <a:gd name="connsiteY15" fmla="*/ 99060 h 144780"/>
                <a:gd name="connsiteX16" fmla="*/ 872490 w 1442194"/>
                <a:gd name="connsiteY16" fmla="*/ 95250 h 144780"/>
                <a:gd name="connsiteX17" fmla="*/ 902970 w 1442194"/>
                <a:gd name="connsiteY17" fmla="*/ 91440 h 144780"/>
                <a:gd name="connsiteX18" fmla="*/ 998220 w 1442194"/>
                <a:gd name="connsiteY18" fmla="*/ 87630 h 144780"/>
                <a:gd name="connsiteX19" fmla="*/ 1055370 w 1442194"/>
                <a:gd name="connsiteY19" fmla="*/ 76200 h 144780"/>
                <a:gd name="connsiteX20" fmla="*/ 1078230 w 1442194"/>
                <a:gd name="connsiteY20" fmla="*/ 64770 h 144780"/>
                <a:gd name="connsiteX21" fmla="*/ 1211580 w 1442194"/>
                <a:gd name="connsiteY21" fmla="*/ 60960 h 144780"/>
                <a:gd name="connsiteX22" fmla="*/ 1268730 w 1442194"/>
                <a:gd name="connsiteY22" fmla="*/ 49530 h 144780"/>
                <a:gd name="connsiteX23" fmla="*/ 1280160 w 1442194"/>
                <a:gd name="connsiteY23" fmla="*/ 45720 h 144780"/>
                <a:gd name="connsiteX24" fmla="*/ 1291590 w 1442194"/>
                <a:gd name="connsiteY24" fmla="*/ 41910 h 144780"/>
                <a:gd name="connsiteX25" fmla="*/ 1375410 w 1442194"/>
                <a:gd name="connsiteY25" fmla="*/ 49530 h 144780"/>
                <a:gd name="connsiteX26" fmla="*/ 1402080 w 1442194"/>
                <a:gd name="connsiteY26" fmla="*/ 45720 h 144780"/>
                <a:gd name="connsiteX27" fmla="*/ 1413510 w 1442194"/>
                <a:gd name="connsiteY27" fmla="*/ 41910 h 144780"/>
                <a:gd name="connsiteX28" fmla="*/ 1434465 w 1442194"/>
                <a:gd name="connsiteY28" fmla="*/ 28575 h 144780"/>
                <a:gd name="connsiteX29" fmla="*/ 1440180 w 1442194"/>
                <a:gd name="connsiteY29" fmla="*/ 0 h 144780"/>
                <a:gd name="connsiteX0" fmla="*/ 0 w 1442194"/>
                <a:gd name="connsiteY0" fmla="*/ 144780 h 144780"/>
                <a:gd name="connsiteX1" fmla="*/ 15240 w 1442194"/>
                <a:gd name="connsiteY1" fmla="*/ 140970 h 144780"/>
                <a:gd name="connsiteX2" fmla="*/ 45720 w 1442194"/>
                <a:gd name="connsiteY2" fmla="*/ 137160 h 144780"/>
                <a:gd name="connsiteX3" fmla="*/ 99060 w 1442194"/>
                <a:gd name="connsiteY3" fmla="*/ 133350 h 144780"/>
                <a:gd name="connsiteX4" fmla="*/ 110490 w 1442194"/>
                <a:gd name="connsiteY4" fmla="*/ 129540 h 144780"/>
                <a:gd name="connsiteX5" fmla="*/ 125730 w 1442194"/>
                <a:gd name="connsiteY5" fmla="*/ 125730 h 144780"/>
                <a:gd name="connsiteX6" fmla="*/ 289560 w 1442194"/>
                <a:gd name="connsiteY6" fmla="*/ 118110 h 144780"/>
                <a:gd name="connsiteX7" fmla="*/ 407670 w 1442194"/>
                <a:gd name="connsiteY7" fmla="*/ 110490 h 144780"/>
                <a:gd name="connsiteX8" fmla="*/ 480060 w 1442194"/>
                <a:gd name="connsiteY8" fmla="*/ 118110 h 144780"/>
                <a:gd name="connsiteX9" fmla="*/ 552450 w 1442194"/>
                <a:gd name="connsiteY9" fmla="*/ 114300 h 144780"/>
                <a:gd name="connsiteX10" fmla="*/ 575310 w 1442194"/>
                <a:gd name="connsiteY10" fmla="*/ 106680 h 144780"/>
                <a:gd name="connsiteX11" fmla="*/ 647700 w 1442194"/>
                <a:gd name="connsiteY11" fmla="*/ 102870 h 144780"/>
                <a:gd name="connsiteX12" fmla="*/ 762000 w 1442194"/>
                <a:gd name="connsiteY12" fmla="*/ 95250 h 144780"/>
                <a:gd name="connsiteX13" fmla="*/ 807720 w 1442194"/>
                <a:gd name="connsiteY13" fmla="*/ 99060 h 144780"/>
                <a:gd name="connsiteX14" fmla="*/ 830580 w 1442194"/>
                <a:gd name="connsiteY14" fmla="*/ 99060 h 144780"/>
                <a:gd name="connsiteX15" fmla="*/ 872490 w 1442194"/>
                <a:gd name="connsiteY15" fmla="*/ 95250 h 144780"/>
                <a:gd name="connsiteX16" fmla="*/ 902970 w 1442194"/>
                <a:gd name="connsiteY16" fmla="*/ 91440 h 144780"/>
                <a:gd name="connsiteX17" fmla="*/ 998220 w 1442194"/>
                <a:gd name="connsiteY17" fmla="*/ 87630 h 144780"/>
                <a:gd name="connsiteX18" fmla="*/ 1055370 w 1442194"/>
                <a:gd name="connsiteY18" fmla="*/ 76200 h 144780"/>
                <a:gd name="connsiteX19" fmla="*/ 1078230 w 1442194"/>
                <a:gd name="connsiteY19" fmla="*/ 64770 h 144780"/>
                <a:gd name="connsiteX20" fmla="*/ 1211580 w 1442194"/>
                <a:gd name="connsiteY20" fmla="*/ 60960 h 144780"/>
                <a:gd name="connsiteX21" fmla="*/ 1268730 w 1442194"/>
                <a:gd name="connsiteY21" fmla="*/ 49530 h 144780"/>
                <a:gd name="connsiteX22" fmla="*/ 1280160 w 1442194"/>
                <a:gd name="connsiteY22" fmla="*/ 45720 h 144780"/>
                <a:gd name="connsiteX23" fmla="*/ 1291590 w 1442194"/>
                <a:gd name="connsiteY23" fmla="*/ 41910 h 144780"/>
                <a:gd name="connsiteX24" fmla="*/ 1375410 w 1442194"/>
                <a:gd name="connsiteY24" fmla="*/ 49530 h 144780"/>
                <a:gd name="connsiteX25" fmla="*/ 1402080 w 1442194"/>
                <a:gd name="connsiteY25" fmla="*/ 45720 h 144780"/>
                <a:gd name="connsiteX26" fmla="*/ 1413510 w 1442194"/>
                <a:gd name="connsiteY26" fmla="*/ 41910 h 144780"/>
                <a:gd name="connsiteX27" fmla="*/ 1434465 w 1442194"/>
                <a:gd name="connsiteY27" fmla="*/ 28575 h 144780"/>
                <a:gd name="connsiteX28" fmla="*/ 1440180 w 1442194"/>
                <a:gd name="connsiteY28" fmla="*/ 0 h 144780"/>
                <a:gd name="connsiteX0" fmla="*/ 0 w 1442194"/>
                <a:gd name="connsiteY0" fmla="*/ 144780 h 144780"/>
                <a:gd name="connsiteX1" fmla="*/ 45720 w 1442194"/>
                <a:gd name="connsiteY1" fmla="*/ 137160 h 144780"/>
                <a:gd name="connsiteX2" fmla="*/ 99060 w 1442194"/>
                <a:gd name="connsiteY2" fmla="*/ 133350 h 144780"/>
                <a:gd name="connsiteX3" fmla="*/ 110490 w 1442194"/>
                <a:gd name="connsiteY3" fmla="*/ 129540 h 144780"/>
                <a:gd name="connsiteX4" fmla="*/ 125730 w 1442194"/>
                <a:gd name="connsiteY4" fmla="*/ 125730 h 144780"/>
                <a:gd name="connsiteX5" fmla="*/ 289560 w 1442194"/>
                <a:gd name="connsiteY5" fmla="*/ 118110 h 144780"/>
                <a:gd name="connsiteX6" fmla="*/ 407670 w 1442194"/>
                <a:gd name="connsiteY6" fmla="*/ 110490 h 144780"/>
                <a:gd name="connsiteX7" fmla="*/ 480060 w 1442194"/>
                <a:gd name="connsiteY7" fmla="*/ 118110 h 144780"/>
                <a:gd name="connsiteX8" fmla="*/ 552450 w 1442194"/>
                <a:gd name="connsiteY8" fmla="*/ 114300 h 144780"/>
                <a:gd name="connsiteX9" fmla="*/ 575310 w 1442194"/>
                <a:gd name="connsiteY9" fmla="*/ 106680 h 144780"/>
                <a:gd name="connsiteX10" fmla="*/ 647700 w 1442194"/>
                <a:gd name="connsiteY10" fmla="*/ 102870 h 144780"/>
                <a:gd name="connsiteX11" fmla="*/ 762000 w 1442194"/>
                <a:gd name="connsiteY11" fmla="*/ 95250 h 144780"/>
                <a:gd name="connsiteX12" fmla="*/ 807720 w 1442194"/>
                <a:gd name="connsiteY12" fmla="*/ 99060 h 144780"/>
                <a:gd name="connsiteX13" fmla="*/ 830580 w 1442194"/>
                <a:gd name="connsiteY13" fmla="*/ 99060 h 144780"/>
                <a:gd name="connsiteX14" fmla="*/ 872490 w 1442194"/>
                <a:gd name="connsiteY14" fmla="*/ 95250 h 144780"/>
                <a:gd name="connsiteX15" fmla="*/ 902970 w 1442194"/>
                <a:gd name="connsiteY15" fmla="*/ 91440 h 144780"/>
                <a:gd name="connsiteX16" fmla="*/ 998220 w 1442194"/>
                <a:gd name="connsiteY16" fmla="*/ 87630 h 144780"/>
                <a:gd name="connsiteX17" fmla="*/ 1055370 w 1442194"/>
                <a:gd name="connsiteY17" fmla="*/ 76200 h 144780"/>
                <a:gd name="connsiteX18" fmla="*/ 1078230 w 1442194"/>
                <a:gd name="connsiteY18" fmla="*/ 64770 h 144780"/>
                <a:gd name="connsiteX19" fmla="*/ 1211580 w 1442194"/>
                <a:gd name="connsiteY19" fmla="*/ 60960 h 144780"/>
                <a:gd name="connsiteX20" fmla="*/ 1268730 w 1442194"/>
                <a:gd name="connsiteY20" fmla="*/ 49530 h 144780"/>
                <a:gd name="connsiteX21" fmla="*/ 1280160 w 1442194"/>
                <a:gd name="connsiteY21" fmla="*/ 45720 h 144780"/>
                <a:gd name="connsiteX22" fmla="*/ 1291590 w 1442194"/>
                <a:gd name="connsiteY22" fmla="*/ 41910 h 144780"/>
                <a:gd name="connsiteX23" fmla="*/ 1375410 w 1442194"/>
                <a:gd name="connsiteY23" fmla="*/ 49530 h 144780"/>
                <a:gd name="connsiteX24" fmla="*/ 1402080 w 1442194"/>
                <a:gd name="connsiteY24" fmla="*/ 45720 h 144780"/>
                <a:gd name="connsiteX25" fmla="*/ 1413510 w 1442194"/>
                <a:gd name="connsiteY25" fmla="*/ 41910 h 144780"/>
                <a:gd name="connsiteX26" fmla="*/ 1434465 w 1442194"/>
                <a:gd name="connsiteY26" fmla="*/ 28575 h 144780"/>
                <a:gd name="connsiteX27" fmla="*/ 1440180 w 1442194"/>
                <a:gd name="connsiteY27" fmla="*/ 0 h 144780"/>
                <a:gd name="connsiteX0" fmla="*/ 0 w 1396474"/>
                <a:gd name="connsiteY0" fmla="*/ 137160 h 137160"/>
                <a:gd name="connsiteX1" fmla="*/ 53340 w 1396474"/>
                <a:gd name="connsiteY1" fmla="*/ 133350 h 137160"/>
                <a:gd name="connsiteX2" fmla="*/ 64770 w 1396474"/>
                <a:gd name="connsiteY2" fmla="*/ 129540 h 137160"/>
                <a:gd name="connsiteX3" fmla="*/ 80010 w 1396474"/>
                <a:gd name="connsiteY3" fmla="*/ 125730 h 137160"/>
                <a:gd name="connsiteX4" fmla="*/ 243840 w 1396474"/>
                <a:gd name="connsiteY4" fmla="*/ 118110 h 137160"/>
                <a:gd name="connsiteX5" fmla="*/ 361950 w 1396474"/>
                <a:gd name="connsiteY5" fmla="*/ 110490 h 137160"/>
                <a:gd name="connsiteX6" fmla="*/ 434340 w 1396474"/>
                <a:gd name="connsiteY6" fmla="*/ 118110 h 137160"/>
                <a:gd name="connsiteX7" fmla="*/ 506730 w 1396474"/>
                <a:gd name="connsiteY7" fmla="*/ 114300 h 137160"/>
                <a:gd name="connsiteX8" fmla="*/ 529590 w 1396474"/>
                <a:gd name="connsiteY8" fmla="*/ 106680 h 137160"/>
                <a:gd name="connsiteX9" fmla="*/ 601980 w 1396474"/>
                <a:gd name="connsiteY9" fmla="*/ 102870 h 137160"/>
                <a:gd name="connsiteX10" fmla="*/ 716280 w 1396474"/>
                <a:gd name="connsiteY10" fmla="*/ 95250 h 137160"/>
                <a:gd name="connsiteX11" fmla="*/ 762000 w 1396474"/>
                <a:gd name="connsiteY11" fmla="*/ 99060 h 137160"/>
                <a:gd name="connsiteX12" fmla="*/ 784860 w 1396474"/>
                <a:gd name="connsiteY12" fmla="*/ 99060 h 137160"/>
                <a:gd name="connsiteX13" fmla="*/ 826770 w 1396474"/>
                <a:gd name="connsiteY13" fmla="*/ 95250 h 137160"/>
                <a:gd name="connsiteX14" fmla="*/ 857250 w 1396474"/>
                <a:gd name="connsiteY14" fmla="*/ 91440 h 137160"/>
                <a:gd name="connsiteX15" fmla="*/ 952500 w 1396474"/>
                <a:gd name="connsiteY15" fmla="*/ 87630 h 137160"/>
                <a:gd name="connsiteX16" fmla="*/ 1009650 w 1396474"/>
                <a:gd name="connsiteY16" fmla="*/ 76200 h 137160"/>
                <a:gd name="connsiteX17" fmla="*/ 1032510 w 1396474"/>
                <a:gd name="connsiteY17" fmla="*/ 64770 h 137160"/>
                <a:gd name="connsiteX18" fmla="*/ 1165860 w 1396474"/>
                <a:gd name="connsiteY18" fmla="*/ 60960 h 137160"/>
                <a:gd name="connsiteX19" fmla="*/ 1223010 w 1396474"/>
                <a:gd name="connsiteY19" fmla="*/ 49530 h 137160"/>
                <a:gd name="connsiteX20" fmla="*/ 1234440 w 1396474"/>
                <a:gd name="connsiteY20" fmla="*/ 45720 h 137160"/>
                <a:gd name="connsiteX21" fmla="*/ 1245870 w 1396474"/>
                <a:gd name="connsiteY21" fmla="*/ 41910 h 137160"/>
                <a:gd name="connsiteX22" fmla="*/ 1329690 w 1396474"/>
                <a:gd name="connsiteY22" fmla="*/ 49530 h 137160"/>
                <a:gd name="connsiteX23" fmla="*/ 1356360 w 1396474"/>
                <a:gd name="connsiteY23" fmla="*/ 45720 h 137160"/>
                <a:gd name="connsiteX24" fmla="*/ 1367790 w 1396474"/>
                <a:gd name="connsiteY24" fmla="*/ 41910 h 137160"/>
                <a:gd name="connsiteX25" fmla="*/ 1388745 w 1396474"/>
                <a:gd name="connsiteY25" fmla="*/ 28575 h 137160"/>
                <a:gd name="connsiteX26" fmla="*/ 1394460 w 1396474"/>
                <a:gd name="connsiteY26" fmla="*/ 0 h 137160"/>
                <a:gd name="connsiteX0" fmla="*/ 0 w 1343134"/>
                <a:gd name="connsiteY0" fmla="*/ 133350 h 133350"/>
                <a:gd name="connsiteX1" fmla="*/ 11430 w 1343134"/>
                <a:gd name="connsiteY1" fmla="*/ 129540 h 133350"/>
                <a:gd name="connsiteX2" fmla="*/ 26670 w 1343134"/>
                <a:gd name="connsiteY2" fmla="*/ 125730 h 133350"/>
                <a:gd name="connsiteX3" fmla="*/ 190500 w 1343134"/>
                <a:gd name="connsiteY3" fmla="*/ 118110 h 133350"/>
                <a:gd name="connsiteX4" fmla="*/ 308610 w 1343134"/>
                <a:gd name="connsiteY4" fmla="*/ 110490 h 133350"/>
                <a:gd name="connsiteX5" fmla="*/ 381000 w 1343134"/>
                <a:gd name="connsiteY5" fmla="*/ 118110 h 133350"/>
                <a:gd name="connsiteX6" fmla="*/ 453390 w 1343134"/>
                <a:gd name="connsiteY6" fmla="*/ 114300 h 133350"/>
                <a:gd name="connsiteX7" fmla="*/ 476250 w 1343134"/>
                <a:gd name="connsiteY7" fmla="*/ 106680 h 133350"/>
                <a:gd name="connsiteX8" fmla="*/ 548640 w 1343134"/>
                <a:gd name="connsiteY8" fmla="*/ 102870 h 133350"/>
                <a:gd name="connsiteX9" fmla="*/ 662940 w 1343134"/>
                <a:gd name="connsiteY9" fmla="*/ 95250 h 133350"/>
                <a:gd name="connsiteX10" fmla="*/ 708660 w 1343134"/>
                <a:gd name="connsiteY10" fmla="*/ 99060 h 133350"/>
                <a:gd name="connsiteX11" fmla="*/ 731520 w 1343134"/>
                <a:gd name="connsiteY11" fmla="*/ 99060 h 133350"/>
                <a:gd name="connsiteX12" fmla="*/ 773430 w 1343134"/>
                <a:gd name="connsiteY12" fmla="*/ 95250 h 133350"/>
                <a:gd name="connsiteX13" fmla="*/ 803910 w 1343134"/>
                <a:gd name="connsiteY13" fmla="*/ 91440 h 133350"/>
                <a:gd name="connsiteX14" fmla="*/ 899160 w 1343134"/>
                <a:gd name="connsiteY14" fmla="*/ 87630 h 133350"/>
                <a:gd name="connsiteX15" fmla="*/ 956310 w 1343134"/>
                <a:gd name="connsiteY15" fmla="*/ 76200 h 133350"/>
                <a:gd name="connsiteX16" fmla="*/ 979170 w 1343134"/>
                <a:gd name="connsiteY16" fmla="*/ 64770 h 133350"/>
                <a:gd name="connsiteX17" fmla="*/ 1112520 w 1343134"/>
                <a:gd name="connsiteY17" fmla="*/ 60960 h 133350"/>
                <a:gd name="connsiteX18" fmla="*/ 1169670 w 1343134"/>
                <a:gd name="connsiteY18" fmla="*/ 49530 h 133350"/>
                <a:gd name="connsiteX19" fmla="*/ 1181100 w 1343134"/>
                <a:gd name="connsiteY19" fmla="*/ 45720 h 133350"/>
                <a:gd name="connsiteX20" fmla="*/ 1192530 w 1343134"/>
                <a:gd name="connsiteY20" fmla="*/ 41910 h 133350"/>
                <a:gd name="connsiteX21" fmla="*/ 1276350 w 1343134"/>
                <a:gd name="connsiteY21" fmla="*/ 49530 h 133350"/>
                <a:gd name="connsiteX22" fmla="*/ 1303020 w 1343134"/>
                <a:gd name="connsiteY22" fmla="*/ 45720 h 133350"/>
                <a:gd name="connsiteX23" fmla="*/ 1314450 w 1343134"/>
                <a:gd name="connsiteY23" fmla="*/ 41910 h 133350"/>
                <a:gd name="connsiteX24" fmla="*/ 1335405 w 1343134"/>
                <a:gd name="connsiteY24" fmla="*/ 28575 h 133350"/>
                <a:gd name="connsiteX25" fmla="*/ 1341120 w 1343134"/>
                <a:gd name="connsiteY25" fmla="*/ 0 h 133350"/>
                <a:gd name="connsiteX0" fmla="*/ 5080 w 1348214"/>
                <a:gd name="connsiteY0" fmla="*/ 133350 h 133350"/>
                <a:gd name="connsiteX1" fmla="*/ 31750 w 1348214"/>
                <a:gd name="connsiteY1" fmla="*/ 125730 h 133350"/>
                <a:gd name="connsiteX2" fmla="*/ 195580 w 1348214"/>
                <a:gd name="connsiteY2" fmla="*/ 118110 h 133350"/>
                <a:gd name="connsiteX3" fmla="*/ 313690 w 1348214"/>
                <a:gd name="connsiteY3" fmla="*/ 110490 h 133350"/>
                <a:gd name="connsiteX4" fmla="*/ 386080 w 1348214"/>
                <a:gd name="connsiteY4" fmla="*/ 118110 h 133350"/>
                <a:gd name="connsiteX5" fmla="*/ 458470 w 1348214"/>
                <a:gd name="connsiteY5" fmla="*/ 114300 h 133350"/>
                <a:gd name="connsiteX6" fmla="*/ 481330 w 1348214"/>
                <a:gd name="connsiteY6" fmla="*/ 106680 h 133350"/>
                <a:gd name="connsiteX7" fmla="*/ 553720 w 1348214"/>
                <a:gd name="connsiteY7" fmla="*/ 102870 h 133350"/>
                <a:gd name="connsiteX8" fmla="*/ 668020 w 1348214"/>
                <a:gd name="connsiteY8" fmla="*/ 95250 h 133350"/>
                <a:gd name="connsiteX9" fmla="*/ 713740 w 1348214"/>
                <a:gd name="connsiteY9" fmla="*/ 99060 h 133350"/>
                <a:gd name="connsiteX10" fmla="*/ 736600 w 1348214"/>
                <a:gd name="connsiteY10" fmla="*/ 99060 h 133350"/>
                <a:gd name="connsiteX11" fmla="*/ 778510 w 1348214"/>
                <a:gd name="connsiteY11" fmla="*/ 95250 h 133350"/>
                <a:gd name="connsiteX12" fmla="*/ 808990 w 1348214"/>
                <a:gd name="connsiteY12" fmla="*/ 91440 h 133350"/>
                <a:gd name="connsiteX13" fmla="*/ 904240 w 1348214"/>
                <a:gd name="connsiteY13" fmla="*/ 87630 h 133350"/>
                <a:gd name="connsiteX14" fmla="*/ 961390 w 1348214"/>
                <a:gd name="connsiteY14" fmla="*/ 76200 h 133350"/>
                <a:gd name="connsiteX15" fmla="*/ 984250 w 1348214"/>
                <a:gd name="connsiteY15" fmla="*/ 64770 h 133350"/>
                <a:gd name="connsiteX16" fmla="*/ 1117600 w 1348214"/>
                <a:gd name="connsiteY16" fmla="*/ 60960 h 133350"/>
                <a:gd name="connsiteX17" fmla="*/ 1174750 w 1348214"/>
                <a:gd name="connsiteY17" fmla="*/ 49530 h 133350"/>
                <a:gd name="connsiteX18" fmla="*/ 1186180 w 1348214"/>
                <a:gd name="connsiteY18" fmla="*/ 45720 h 133350"/>
                <a:gd name="connsiteX19" fmla="*/ 1197610 w 1348214"/>
                <a:gd name="connsiteY19" fmla="*/ 41910 h 133350"/>
                <a:gd name="connsiteX20" fmla="*/ 1281430 w 1348214"/>
                <a:gd name="connsiteY20" fmla="*/ 49530 h 133350"/>
                <a:gd name="connsiteX21" fmla="*/ 1308100 w 1348214"/>
                <a:gd name="connsiteY21" fmla="*/ 45720 h 133350"/>
                <a:gd name="connsiteX22" fmla="*/ 1319530 w 1348214"/>
                <a:gd name="connsiteY22" fmla="*/ 41910 h 133350"/>
                <a:gd name="connsiteX23" fmla="*/ 1340485 w 1348214"/>
                <a:gd name="connsiteY23" fmla="*/ 28575 h 133350"/>
                <a:gd name="connsiteX24" fmla="*/ 1346200 w 1348214"/>
                <a:gd name="connsiteY24" fmla="*/ 0 h 133350"/>
                <a:gd name="connsiteX0" fmla="*/ 0 w 1316464"/>
                <a:gd name="connsiteY0" fmla="*/ 125730 h 125730"/>
                <a:gd name="connsiteX1" fmla="*/ 163830 w 1316464"/>
                <a:gd name="connsiteY1" fmla="*/ 118110 h 125730"/>
                <a:gd name="connsiteX2" fmla="*/ 281940 w 1316464"/>
                <a:gd name="connsiteY2" fmla="*/ 110490 h 125730"/>
                <a:gd name="connsiteX3" fmla="*/ 354330 w 1316464"/>
                <a:gd name="connsiteY3" fmla="*/ 118110 h 125730"/>
                <a:gd name="connsiteX4" fmla="*/ 426720 w 1316464"/>
                <a:gd name="connsiteY4" fmla="*/ 114300 h 125730"/>
                <a:gd name="connsiteX5" fmla="*/ 449580 w 1316464"/>
                <a:gd name="connsiteY5" fmla="*/ 106680 h 125730"/>
                <a:gd name="connsiteX6" fmla="*/ 521970 w 1316464"/>
                <a:gd name="connsiteY6" fmla="*/ 102870 h 125730"/>
                <a:gd name="connsiteX7" fmla="*/ 636270 w 1316464"/>
                <a:gd name="connsiteY7" fmla="*/ 95250 h 125730"/>
                <a:gd name="connsiteX8" fmla="*/ 681990 w 1316464"/>
                <a:gd name="connsiteY8" fmla="*/ 99060 h 125730"/>
                <a:gd name="connsiteX9" fmla="*/ 704850 w 1316464"/>
                <a:gd name="connsiteY9" fmla="*/ 99060 h 125730"/>
                <a:gd name="connsiteX10" fmla="*/ 746760 w 1316464"/>
                <a:gd name="connsiteY10" fmla="*/ 95250 h 125730"/>
                <a:gd name="connsiteX11" fmla="*/ 777240 w 1316464"/>
                <a:gd name="connsiteY11" fmla="*/ 91440 h 125730"/>
                <a:gd name="connsiteX12" fmla="*/ 872490 w 1316464"/>
                <a:gd name="connsiteY12" fmla="*/ 87630 h 125730"/>
                <a:gd name="connsiteX13" fmla="*/ 929640 w 1316464"/>
                <a:gd name="connsiteY13" fmla="*/ 76200 h 125730"/>
                <a:gd name="connsiteX14" fmla="*/ 952500 w 1316464"/>
                <a:gd name="connsiteY14" fmla="*/ 64770 h 125730"/>
                <a:gd name="connsiteX15" fmla="*/ 1085850 w 1316464"/>
                <a:gd name="connsiteY15" fmla="*/ 60960 h 125730"/>
                <a:gd name="connsiteX16" fmla="*/ 1143000 w 1316464"/>
                <a:gd name="connsiteY16" fmla="*/ 49530 h 125730"/>
                <a:gd name="connsiteX17" fmla="*/ 1154430 w 1316464"/>
                <a:gd name="connsiteY17" fmla="*/ 45720 h 125730"/>
                <a:gd name="connsiteX18" fmla="*/ 1165860 w 1316464"/>
                <a:gd name="connsiteY18" fmla="*/ 41910 h 125730"/>
                <a:gd name="connsiteX19" fmla="*/ 1249680 w 1316464"/>
                <a:gd name="connsiteY19" fmla="*/ 49530 h 125730"/>
                <a:gd name="connsiteX20" fmla="*/ 1276350 w 1316464"/>
                <a:gd name="connsiteY20" fmla="*/ 45720 h 125730"/>
                <a:gd name="connsiteX21" fmla="*/ 1287780 w 1316464"/>
                <a:gd name="connsiteY21" fmla="*/ 41910 h 125730"/>
                <a:gd name="connsiteX22" fmla="*/ 1308735 w 1316464"/>
                <a:gd name="connsiteY22" fmla="*/ 28575 h 125730"/>
                <a:gd name="connsiteX23" fmla="*/ 1314450 w 1316464"/>
                <a:gd name="connsiteY23" fmla="*/ 0 h 125730"/>
                <a:gd name="connsiteX0" fmla="*/ 0 w 1152634"/>
                <a:gd name="connsiteY0" fmla="*/ 118110 h 118110"/>
                <a:gd name="connsiteX1" fmla="*/ 118110 w 1152634"/>
                <a:gd name="connsiteY1" fmla="*/ 110490 h 118110"/>
                <a:gd name="connsiteX2" fmla="*/ 190500 w 1152634"/>
                <a:gd name="connsiteY2" fmla="*/ 118110 h 118110"/>
                <a:gd name="connsiteX3" fmla="*/ 262890 w 1152634"/>
                <a:gd name="connsiteY3" fmla="*/ 114300 h 118110"/>
                <a:gd name="connsiteX4" fmla="*/ 285750 w 1152634"/>
                <a:gd name="connsiteY4" fmla="*/ 106680 h 118110"/>
                <a:gd name="connsiteX5" fmla="*/ 358140 w 1152634"/>
                <a:gd name="connsiteY5" fmla="*/ 102870 h 118110"/>
                <a:gd name="connsiteX6" fmla="*/ 472440 w 1152634"/>
                <a:gd name="connsiteY6" fmla="*/ 95250 h 118110"/>
                <a:gd name="connsiteX7" fmla="*/ 518160 w 1152634"/>
                <a:gd name="connsiteY7" fmla="*/ 99060 h 118110"/>
                <a:gd name="connsiteX8" fmla="*/ 541020 w 1152634"/>
                <a:gd name="connsiteY8" fmla="*/ 99060 h 118110"/>
                <a:gd name="connsiteX9" fmla="*/ 582930 w 1152634"/>
                <a:gd name="connsiteY9" fmla="*/ 95250 h 118110"/>
                <a:gd name="connsiteX10" fmla="*/ 613410 w 1152634"/>
                <a:gd name="connsiteY10" fmla="*/ 91440 h 118110"/>
                <a:gd name="connsiteX11" fmla="*/ 708660 w 1152634"/>
                <a:gd name="connsiteY11" fmla="*/ 87630 h 118110"/>
                <a:gd name="connsiteX12" fmla="*/ 765810 w 1152634"/>
                <a:gd name="connsiteY12" fmla="*/ 76200 h 118110"/>
                <a:gd name="connsiteX13" fmla="*/ 788670 w 1152634"/>
                <a:gd name="connsiteY13" fmla="*/ 64770 h 118110"/>
                <a:gd name="connsiteX14" fmla="*/ 922020 w 1152634"/>
                <a:gd name="connsiteY14" fmla="*/ 60960 h 118110"/>
                <a:gd name="connsiteX15" fmla="*/ 979170 w 1152634"/>
                <a:gd name="connsiteY15" fmla="*/ 49530 h 118110"/>
                <a:gd name="connsiteX16" fmla="*/ 990600 w 1152634"/>
                <a:gd name="connsiteY16" fmla="*/ 45720 h 118110"/>
                <a:gd name="connsiteX17" fmla="*/ 1002030 w 1152634"/>
                <a:gd name="connsiteY17" fmla="*/ 41910 h 118110"/>
                <a:gd name="connsiteX18" fmla="*/ 1085850 w 1152634"/>
                <a:gd name="connsiteY18" fmla="*/ 49530 h 118110"/>
                <a:gd name="connsiteX19" fmla="*/ 1112520 w 1152634"/>
                <a:gd name="connsiteY19" fmla="*/ 45720 h 118110"/>
                <a:gd name="connsiteX20" fmla="*/ 1123950 w 1152634"/>
                <a:gd name="connsiteY20" fmla="*/ 41910 h 118110"/>
                <a:gd name="connsiteX21" fmla="*/ 1144905 w 1152634"/>
                <a:gd name="connsiteY21" fmla="*/ 28575 h 118110"/>
                <a:gd name="connsiteX22" fmla="*/ 1150620 w 1152634"/>
                <a:gd name="connsiteY22" fmla="*/ 0 h 118110"/>
                <a:gd name="connsiteX0" fmla="*/ 0 w 1034524"/>
                <a:gd name="connsiteY0" fmla="*/ 110490 h 118110"/>
                <a:gd name="connsiteX1" fmla="*/ 72390 w 1034524"/>
                <a:gd name="connsiteY1" fmla="*/ 118110 h 118110"/>
                <a:gd name="connsiteX2" fmla="*/ 144780 w 1034524"/>
                <a:gd name="connsiteY2" fmla="*/ 114300 h 118110"/>
                <a:gd name="connsiteX3" fmla="*/ 167640 w 1034524"/>
                <a:gd name="connsiteY3" fmla="*/ 106680 h 118110"/>
                <a:gd name="connsiteX4" fmla="*/ 240030 w 1034524"/>
                <a:gd name="connsiteY4" fmla="*/ 102870 h 118110"/>
                <a:gd name="connsiteX5" fmla="*/ 354330 w 1034524"/>
                <a:gd name="connsiteY5" fmla="*/ 95250 h 118110"/>
                <a:gd name="connsiteX6" fmla="*/ 400050 w 1034524"/>
                <a:gd name="connsiteY6" fmla="*/ 99060 h 118110"/>
                <a:gd name="connsiteX7" fmla="*/ 422910 w 1034524"/>
                <a:gd name="connsiteY7" fmla="*/ 99060 h 118110"/>
                <a:gd name="connsiteX8" fmla="*/ 464820 w 1034524"/>
                <a:gd name="connsiteY8" fmla="*/ 95250 h 118110"/>
                <a:gd name="connsiteX9" fmla="*/ 495300 w 1034524"/>
                <a:gd name="connsiteY9" fmla="*/ 91440 h 118110"/>
                <a:gd name="connsiteX10" fmla="*/ 590550 w 1034524"/>
                <a:gd name="connsiteY10" fmla="*/ 87630 h 118110"/>
                <a:gd name="connsiteX11" fmla="*/ 647700 w 1034524"/>
                <a:gd name="connsiteY11" fmla="*/ 76200 h 118110"/>
                <a:gd name="connsiteX12" fmla="*/ 670560 w 1034524"/>
                <a:gd name="connsiteY12" fmla="*/ 64770 h 118110"/>
                <a:gd name="connsiteX13" fmla="*/ 803910 w 1034524"/>
                <a:gd name="connsiteY13" fmla="*/ 60960 h 118110"/>
                <a:gd name="connsiteX14" fmla="*/ 861060 w 1034524"/>
                <a:gd name="connsiteY14" fmla="*/ 49530 h 118110"/>
                <a:gd name="connsiteX15" fmla="*/ 872490 w 1034524"/>
                <a:gd name="connsiteY15" fmla="*/ 45720 h 118110"/>
                <a:gd name="connsiteX16" fmla="*/ 883920 w 1034524"/>
                <a:gd name="connsiteY16" fmla="*/ 41910 h 118110"/>
                <a:gd name="connsiteX17" fmla="*/ 967740 w 1034524"/>
                <a:gd name="connsiteY17" fmla="*/ 49530 h 118110"/>
                <a:gd name="connsiteX18" fmla="*/ 994410 w 1034524"/>
                <a:gd name="connsiteY18" fmla="*/ 45720 h 118110"/>
                <a:gd name="connsiteX19" fmla="*/ 1005840 w 1034524"/>
                <a:gd name="connsiteY19" fmla="*/ 41910 h 118110"/>
                <a:gd name="connsiteX20" fmla="*/ 1026795 w 1034524"/>
                <a:gd name="connsiteY20" fmla="*/ 28575 h 118110"/>
                <a:gd name="connsiteX21" fmla="*/ 1032510 w 1034524"/>
                <a:gd name="connsiteY21" fmla="*/ 0 h 118110"/>
                <a:gd name="connsiteX0" fmla="*/ 0 w 962134"/>
                <a:gd name="connsiteY0" fmla="*/ 118110 h 118110"/>
                <a:gd name="connsiteX1" fmla="*/ 72390 w 962134"/>
                <a:gd name="connsiteY1" fmla="*/ 114300 h 118110"/>
                <a:gd name="connsiteX2" fmla="*/ 95250 w 962134"/>
                <a:gd name="connsiteY2" fmla="*/ 106680 h 118110"/>
                <a:gd name="connsiteX3" fmla="*/ 167640 w 962134"/>
                <a:gd name="connsiteY3" fmla="*/ 102870 h 118110"/>
                <a:gd name="connsiteX4" fmla="*/ 281940 w 962134"/>
                <a:gd name="connsiteY4" fmla="*/ 95250 h 118110"/>
                <a:gd name="connsiteX5" fmla="*/ 327660 w 962134"/>
                <a:gd name="connsiteY5" fmla="*/ 99060 h 118110"/>
                <a:gd name="connsiteX6" fmla="*/ 350520 w 962134"/>
                <a:gd name="connsiteY6" fmla="*/ 99060 h 118110"/>
                <a:gd name="connsiteX7" fmla="*/ 392430 w 962134"/>
                <a:gd name="connsiteY7" fmla="*/ 95250 h 118110"/>
                <a:gd name="connsiteX8" fmla="*/ 422910 w 962134"/>
                <a:gd name="connsiteY8" fmla="*/ 91440 h 118110"/>
                <a:gd name="connsiteX9" fmla="*/ 518160 w 962134"/>
                <a:gd name="connsiteY9" fmla="*/ 87630 h 118110"/>
                <a:gd name="connsiteX10" fmla="*/ 575310 w 962134"/>
                <a:gd name="connsiteY10" fmla="*/ 76200 h 118110"/>
                <a:gd name="connsiteX11" fmla="*/ 598170 w 962134"/>
                <a:gd name="connsiteY11" fmla="*/ 64770 h 118110"/>
                <a:gd name="connsiteX12" fmla="*/ 731520 w 962134"/>
                <a:gd name="connsiteY12" fmla="*/ 60960 h 118110"/>
                <a:gd name="connsiteX13" fmla="*/ 788670 w 962134"/>
                <a:gd name="connsiteY13" fmla="*/ 49530 h 118110"/>
                <a:gd name="connsiteX14" fmla="*/ 800100 w 962134"/>
                <a:gd name="connsiteY14" fmla="*/ 45720 h 118110"/>
                <a:gd name="connsiteX15" fmla="*/ 811530 w 962134"/>
                <a:gd name="connsiteY15" fmla="*/ 41910 h 118110"/>
                <a:gd name="connsiteX16" fmla="*/ 895350 w 962134"/>
                <a:gd name="connsiteY16" fmla="*/ 49530 h 118110"/>
                <a:gd name="connsiteX17" fmla="*/ 922020 w 962134"/>
                <a:gd name="connsiteY17" fmla="*/ 45720 h 118110"/>
                <a:gd name="connsiteX18" fmla="*/ 933450 w 962134"/>
                <a:gd name="connsiteY18" fmla="*/ 41910 h 118110"/>
                <a:gd name="connsiteX19" fmla="*/ 954405 w 962134"/>
                <a:gd name="connsiteY19" fmla="*/ 28575 h 118110"/>
                <a:gd name="connsiteX20" fmla="*/ 960120 w 962134"/>
                <a:gd name="connsiteY20" fmla="*/ 0 h 118110"/>
                <a:gd name="connsiteX0" fmla="*/ 0 w 962134"/>
                <a:gd name="connsiteY0" fmla="*/ 118110 h 118110"/>
                <a:gd name="connsiteX1" fmla="*/ 72390 w 962134"/>
                <a:gd name="connsiteY1" fmla="*/ 114300 h 118110"/>
                <a:gd name="connsiteX2" fmla="*/ 95250 w 962134"/>
                <a:gd name="connsiteY2" fmla="*/ 106680 h 118110"/>
                <a:gd name="connsiteX3" fmla="*/ 167640 w 962134"/>
                <a:gd name="connsiteY3" fmla="*/ 102870 h 118110"/>
                <a:gd name="connsiteX4" fmla="*/ 281940 w 962134"/>
                <a:gd name="connsiteY4" fmla="*/ 95250 h 118110"/>
                <a:gd name="connsiteX5" fmla="*/ 327660 w 962134"/>
                <a:gd name="connsiteY5" fmla="*/ 99060 h 118110"/>
                <a:gd name="connsiteX6" fmla="*/ 350520 w 962134"/>
                <a:gd name="connsiteY6" fmla="*/ 99060 h 118110"/>
                <a:gd name="connsiteX7" fmla="*/ 392430 w 962134"/>
                <a:gd name="connsiteY7" fmla="*/ 95250 h 118110"/>
                <a:gd name="connsiteX8" fmla="*/ 422910 w 962134"/>
                <a:gd name="connsiteY8" fmla="*/ 91440 h 118110"/>
                <a:gd name="connsiteX9" fmla="*/ 518160 w 962134"/>
                <a:gd name="connsiteY9" fmla="*/ 87630 h 118110"/>
                <a:gd name="connsiteX10" fmla="*/ 575310 w 962134"/>
                <a:gd name="connsiteY10" fmla="*/ 76200 h 118110"/>
                <a:gd name="connsiteX11" fmla="*/ 598170 w 962134"/>
                <a:gd name="connsiteY11" fmla="*/ 64770 h 118110"/>
                <a:gd name="connsiteX12" fmla="*/ 731520 w 962134"/>
                <a:gd name="connsiteY12" fmla="*/ 60960 h 118110"/>
                <a:gd name="connsiteX13" fmla="*/ 788670 w 962134"/>
                <a:gd name="connsiteY13" fmla="*/ 49530 h 118110"/>
                <a:gd name="connsiteX14" fmla="*/ 800100 w 962134"/>
                <a:gd name="connsiteY14" fmla="*/ 45720 h 118110"/>
                <a:gd name="connsiteX15" fmla="*/ 811530 w 962134"/>
                <a:gd name="connsiteY15" fmla="*/ 41910 h 118110"/>
                <a:gd name="connsiteX16" fmla="*/ 895350 w 962134"/>
                <a:gd name="connsiteY16" fmla="*/ 49530 h 118110"/>
                <a:gd name="connsiteX17" fmla="*/ 922020 w 962134"/>
                <a:gd name="connsiteY17" fmla="*/ 45720 h 118110"/>
                <a:gd name="connsiteX18" fmla="*/ 933450 w 962134"/>
                <a:gd name="connsiteY18" fmla="*/ 41910 h 118110"/>
                <a:gd name="connsiteX19" fmla="*/ 954405 w 962134"/>
                <a:gd name="connsiteY19" fmla="*/ 28575 h 118110"/>
                <a:gd name="connsiteX20" fmla="*/ 960120 w 962134"/>
                <a:gd name="connsiteY20" fmla="*/ 0 h 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62134" h="118110">
                  <a:moveTo>
                    <a:pt x="0" y="118110"/>
                  </a:moveTo>
                  <a:lnTo>
                    <a:pt x="72390" y="114300"/>
                  </a:lnTo>
                  <a:cubicBezTo>
                    <a:pt x="80365" y="113343"/>
                    <a:pt x="87229" y="107102"/>
                    <a:pt x="95250" y="106680"/>
                  </a:cubicBezTo>
                  <a:lnTo>
                    <a:pt x="167640" y="102870"/>
                  </a:lnTo>
                  <a:cubicBezTo>
                    <a:pt x="214223" y="96215"/>
                    <a:pt x="214739" y="95250"/>
                    <a:pt x="281940" y="95250"/>
                  </a:cubicBezTo>
                  <a:cubicBezTo>
                    <a:pt x="297233" y="95250"/>
                    <a:pt x="312420" y="97790"/>
                    <a:pt x="327660" y="99060"/>
                  </a:cubicBezTo>
                  <a:cubicBezTo>
                    <a:pt x="348996" y="106172"/>
                    <a:pt x="329184" y="102108"/>
                    <a:pt x="350520" y="99060"/>
                  </a:cubicBezTo>
                  <a:cubicBezTo>
                    <a:pt x="364407" y="97076"/>
                    <a:pt x="378479" y="96718"/>
                    <a:pt x="392430" y="95250"/>
                  </a:cubicBezTo>
                  <a:cubicBezTo>
                    <a:pt x="402613" y="94178"/>
                    <a:pt x="412690" y="92059"/>
                    <a:pt x="422910" y="91440"/>
                  </a:cubicBezTo>
                  <a:cubicBezTo>
                    <a:pt x="454627" y="89518"/>
                    <a:pt x="486410" y="88900"/>
                    <a:pt x="518160" y="87630"/>
                  </a:cubicBezTo>
                  <a:cubicBezTo>
                    <a:pt x="531422" y="86156"/>
                    <a:pt x="561802" y="85205"/>
                    <a:pt x="575310" y="76200"/>
                  </a:cubicBezTo>
                  <a:cubicBezTo>
                    <a:pt x="581860" y="71833"/>
                    <a:pt x="589607" y="65221"/>
                    <a:pt x="598170" y="64770"/>
                  </a:cubicBezTo>
                  <a:cubicBezTo>
                    <a:pt x="642577" y="62433"/>
                    <a:pt x="687070" y="62230"/>
                    <a:pt x="731520" y="60960"/>
                  </a:cubicBezTo>
                  <a:cubicBezTo>
                    <a:pt x="773793" y="56263"/>
                    <a:pt x="754900" y="60787"/>
                    <a:pt x="788670" y="49530"/>
                  </a:cubicBezTo>
                  <a:lnTo>
                    <a:pt x="800100" y="45720"/>
                  </a:lnTo>
                  <a:lnTo>
                    <a:pt x="811530" y="41910"/>
                  </a:lnTo>
                  <a:cubicBezTo>
                    <a:pt x="845230" y="50335"/>
                    <a:pt x="837944" y="49530"/>
                    <a:pt x="895350" y="49530"/>
                  </a:cubicBezTo>
                  <a:cubicBezTo>
                    <a:pt x="904330" y="49530"/>
                    <a:pt x="913130" y="46990"/>
                    <a:pt x="922020" y="45720"/>
                  </a:cubicBezTo>
                  <a:cubicBezTo>
                    <a:pt x="925830" y="44450"/>
                    <a:pt x="929939" y="43860"/>
                    <a:pt x="933450" y="41910"/>
                  </a:cubicBezTo>
                  <a:cubicBezTo>
                    <a:pt x="941456" y="37462"/>
                    <a:pt x="954405" y="28575"/>
                    <a:pt x="954405" y="28575"/>
                  </a:cubicBezTo>
                  <a:cubicBezTo>
                    <a:pt x="959113" y="22071"/>
                    <a:pt x="962134" y="26452"/>
                    <a:pt x="960120" y="0"/>
                  </a:cubicBezTo>
                </a:path>
              </a:pathLst>
            </a:custGeom>
            <a:noFill/>
            <a:ln w="38100" cap="flat" cmpd="sng" algn="ctr">
              <a:solidFill>
                <a:schemeClr val="bg1">
                  <a:lumMod val="75000"/>
                </a:schemeClr>
              </a:solidFill>
              <a:prstDash val="solid"/>
              <a:round/>
              <a:headEnd type="none" w="med" len="med"/>
              <a:tailEnd type="none" w="med" len="med"/>
            </a:ln>
            <a:effectLst/>
          </p:spPr>
          <p:txBody>
            <a:bodyPr rtlCol="0" anchor="ctr"/>
            <a:lstStyle/>
            <a:p>
              <a:pPr algn="ctr" eaLnBrk="0" fontAlgn="base" hangingPunct="0">
                <a:spcBef>
                  <a:spcPct val="0"/>
                </a:spcBef>
                <a:spcAft>
                  <a:spcPct val="0"/>
                </a:spcAft>
              </a:pPr>
              <a:endParaRPr kumimoji="1" lang="en-US" sz="2400">
                <a:solidFill>
                  <a:srgbClr val="003366"/>
                </a:solidFill>
              </a:endParaRPr>
            </a:p>
          </p:txBody>
        </p:sp>
      </p:grpSp>
      <p:grpSp>
        <p:nvGrpSpPr>
          <p:cNvPr id="4" name="Group 3"/>
          <p:cNvGrpSpPr/>
          <p:nvPr/>
        </p:nvGrpSpPr>
        <p:grpSpPr>
          <a:xfrm>
            <a:off x="4267201" y="1752600"/>
            <a:ext cx="4495800" cy="1828800"/>
            <a:chOff x="4267201" y="1752600"/>
            <a:chExt cx="4495800" cy="1828800"/>
          </a:xfrm>
        </p:grpSpPr>
        <p:sp>
          <p:nvSpPr>
            <p:cNvPr id="3" name="Rectangle 2"/>
            <p:cNvSpPr/>
            <p:nvPr/>
          </p:nvSpPr>
          <p:spPr bwMode="auto">
            <a:xfrm>
              <a:off x="4267201" y="1752600"/>
              <a:ext cx="4495800" cy="1828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Arial" charset="0"/>
                <a:ea typeface="ヒラギノ角ゴ Pro W3" pitchFamily="8" charset="-128"/>
              </a:endParaRPr>
            </a:p>
          </p:txBody>
        </p:sp>
        <p:grpSp>
          <p:nvGrpSpPr>
            <p:cNvPr id="36" name="Group 35"/>
            <p:cNvGrpSpPr/>
            <p:nvPr/>
          </p:nvGrpSpPr>
          <p:grpSpPr>
            <a:xfrm>
              <a:off x="4375354" y="1844749"/>
              <a:ext cx="4301360" cy="1613010"/>
              <a:chOff x="4621419" y="3610848"/>
              <a:chExt cx="4301360" cy="1613010"/>
            </a:xfrm>
          </p:grpSpPr>
          <p:sp>
            <p:nvSpPr>
              <p:cNvPr id="37" name="Rectangle 36"/>
              <p:cNvSpPr/>
              <p:nvPr/>
            </p:nvSpPr>
            <p:spPr bwMode="auto">
              <a:xfrm>
                <a:off x="4967063" y="3610848"/>
                <a:ext cx="3610072" cy="1613010"/>
              </a:xfrm>
              <a:prstGeom prst="rect">
                <a:avLst/>
              </a:prstGeom>
              <a:blipFill>
                <a:blip r:embed="rId3" cstate="print">
                  <a:extLst>
                    <a:ext uri="{28A0092B-C50C-407E-A947-70E740481C1C}">
                      <a14:useLocalDpi xmlns:a14="http://schemas.microsoft.com/office/drawing/2010/main"/>
                    </a:ext>
                  </a:extLst>
                </a:blip>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kumimoji="1" lang="en-US" sz="2400" smtClean="0">
                  <a:solidFill>
                    <a:srgbClr val="003366"/>
                  </a:solidFill>
                </a:endParaRPr>
              </a:p>
            </p:txBody>
          </p:sp>
          <p:sp>
            <p:nvSpPr>
              <p:cNvPr id="38" name="Rectangle 37"/>
              <p:cNvSpPr/>
              <p:nvPr/>
            </p:nvSpPr>
            <p:spPr bwMode="auto">
              <a:xfrm>
                <a:off x="4967063" y="3741303"/>
                <a:ext cx="3529584" cy="1371600"/>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kumimoji="1" lang="en-US" sz="2400" dirty="0" smtClean="0">
                  <a:solidFill>
                    <a:srgbClr val="003366"/>
                  </a:solidFill>
                </a:endParaRPr>
              </a:p>
            </p:txBody>
          </p:sp>
          <p:sp>
            <p:nvSpPr>
              <p:cNvPr id="39" name="Rectangle 38"/>
              <p:cNvSpPr/>
              <p:nvPr/>
            </p:nvSpPr>
            <p:spPr bwMode="auto">
              <a:xfrm>
                <a:off x="4621419" y="3610848"/>
                <a:ext cx="345644" cy="161301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kumimoji="1" lang="en-US" sz="2400" smtClean="0">
                  <a:solidFill>
                    <a:srgbClr val="003366"/>
                  </a:solidFill>
                </a:endParaRPr>
              </a:p>
            </p:txBody>
          </p:sp>
          <p:sp>
            <p:nvSpPr>
              <p:cNvPr id="40" name="Trapezoid 39"/>
              <p:cNvSpPr/>
              <p:nvPr/>
            </p:nvSpPr>
            <p:spPr bwMode="auto">
              <a:xfrm rot="16200000">
                <a:off x="4631021" y="4311739"/>
                <a:ext cx="480064" cy="192024"/>
              </a:xfrm>
              <a:prstGeom prst="trapezoid">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kumimoji="1" lang="en-US" sz="2400" smtClean="0">
                  <a:solidFill>
                    <a:srgbClr val="003366"/>
                  </a:solidFill>
                </a:endParaRPr>
              </a:p>
            </p:txBody>
          </p:sp>
          <p:sp>
            <p:nvSpPr>
              <p:cNvPr id="41" name="Rectangle 40"/>
              <p:cNvSpPr/>
              <p:nvPr/>
            </p:nvSpPr>
            <p:spPr bwMode="auto">
              <a:xfrm>
                <a:off x="8577135" y="3610848"/>
                <a:ext cx="345644" cy="161301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kumimoji="1" lang="en-US" sz="2400" smtClean="0">
                  <a:solidFill>
                    <a:srgbClr val="003366"/>
                  </a:solidFill>
                </a:endParaRPr>
              </a:p>
            </p:txBody>
          </p:sp>
          <p:cxnSp>
            <p:nvCxnSpPr>
              <p:cNvPr id="42" name="Straight Connector 41"/>
              <p:cNvCxnSpPr>
                <a:endCxn id="41" idx="0"/>
              </p:cNvCxnSpPr>
              <p:nvPr/>
            </p:nvCxnSpPr>
            <p:spPr bwMode="auto">
              <a:xfrm>
                <a:off x="4755836" y="3610848"/>
                <a:ext cx="3994121"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43" name="Straight Connector 42"/>
              <p:cNvCxnSpPr>
                <a:endCxn id="41" idx="2"/>
              </p:cNvCxnSpPr>
              <p:nvPr/>
            </p:nvCxnSpPr>
            <p:spPr bwMode="auto">
              <a:xfrm>
                <a:off x="4794241" y="5223858"/>
                <a:ext cx="3955716"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grpSp>
            <p:nvGrpSpPr>
              <p:cNvPr id="44" name="Group 83"/>
              <p:cNvGrpSpPr/>
              <p:nvPr/>
            </p:nvGrpSpPr>
            <p:grpSpPr>
              <a:xfrm>
                <a:off x="4621419" y="4260508"/>
                <a:ext cx="1929903" cy="293661"/>
                <a:chOff x="1997061" y="2556373"/>
                <a:chExt cx="1929903" cy="293661"/>
              </a:xfrm>
            </p:grpSpPr>
            <p:sp>
              <p:nvSpPr>
                <p:cNvPr id="45" name="Freeform 44"/>
                <p:cNvSpPr/>
                <p:nvPr/>
              </p:nvSpPr>
              <p:spPr bwMode="auto">
                <a:xfrm>
                  <a:off x="1997061" y="2703693"/>
                  <a:ext cx="1929903" cy="146341"/>
                </a:xfrm>
                <a:custGeom>
                  <a:avLst/>
                  <a:gdLst>
                    <a:gd name="connsiteX0" fmla="*/ 0 w 1953491"/>
                    <a:gd name="connsiteY0" fmla="*/ 72737 h 171474"/>
                    <a:gd name="connsiteX1" fmla="*/ 124691 w 1953491"/>
                    <a:gd name="connsiteY1" fmla="*/ 62346 h 171474"/>
                    <a:gd name="connsiteX2" fmla="*/ 166255 w 1953491"/>
                    <a:gd name="connsiteY2" fmla="*/ 72737 h 171474"/>
                    <a:gd name="connsiteX3" fmla="*/ 249382 w 1953491"/>
                    <a:gd name="connsiteY3" fmla="*/ 93519 h 171474"/>
                    <a:gd name="connsiteX4" fmla="*/ 280555 w 1953491"/>
                    <a:gd name="connsiteY4" fmla="*/ 114300 h 171474"/>
                    <a:gd name="connsiteX5" fmla="*/ 394855 w 1953491"/>
                    <a:gd name="connsiteY5" fmla="*/ 135082 h 171474"/>
                    <a:gd name="connsiteX6" fmla="*/ 426028 w 1953491"/>
                    <a:gd name="connsiteY6" fmla="*/ 145473 h 171474"/>
                    <a:gd name="connsiteX7" fmla="*/ 945573 w 1953491"/>
                    <a:gd name="connsiteY7" fmla="*/ 145473 h 171474"/>
                    <a:gd name="connsiteX8" fmla="*/ 1153391 w 1953491"/>
                    <a:gd name="connsiteY8" fmla="*/ 114300 h 171474"/>
                    <a:gd name="connsiteX9" fmla="*/ 1226128 w 1953491"/>
                    <a:gd name="connsiteY9" fmla="*/ 103910 h 171474"/>
                    <a:gd name="connsiteX10" fmla="*/ 1517073 w 1953491"/>
                    <a:gd name="connsiteY10" fmla="*/ 83128 h 171474"/>
                    <a:gd name="connsiteX11" fmla="*/ 1631373 w 1953491"/>
                    <a:gd name="connsiteY11" fmla="*/ 62346 h 171474"/>
                    <a:gd name="connsiteX12" fmla="*/ 1693719 w 1953491"/>
                    <a:gd name="connsiteY12" fmla="*/ 41564 h 171474"/>
                    <a:gd name="connsiteX13" fmla="*/ 1839191 w 1953491"/>
                    <a:gd name="connsiteY13" fmla="*/ 31173 h 171474"/>
                    <a:gd name="connsiteX14" fmla="*/ 1901537 w 1953491"/>
                    <a:gd name="connsiteY14" fmla="*/ 20782 h 171474"/>
                    <a:gd name="connsiteX15" fmla="*/ 1953491 w 1953491"/>
                    <a:gd name="connsiteY15" fmla="*/ 0 h 171474"/>
                    <a:gd name="connsiteX0" fmla="*/ 43570 w 1997061"/>
                    <a:gd name="connsiteY0" fmla="*/ 72737 h 171474"/>
                    <a:gd name="connsiteX1" fmla="*/ 20782 w 1997061"/>
                    <a:gd name="connsiteY1" fmla="*/ 67751 h 171474"/>
                    <a:gd name="connsiteX2" fmla="*/ 168261 w 1997061"/>
                    <a:gd name="connsiteY2" fmla="*/ 62346 h 171474"/>
                    <a:gd name="connsiteX3" fmla="*/ 209825 w 1997061"/>
                    <a:gd name="connsiteY3" fmla="*/ 72737 h 171474"/>
                    <a:gd name="connsiteX4" fmla="*/ 292952 w 1997061"/>
                    <a:gd name="connsiteY4" fmla="*/ 93519 h 171474"/>
                    <a:gd name="connsiteX5" fmla="*/ 324125 w 1997061"/>
                    <a:gd name="connsiteY5" fmla="*/ 114300 h 171474"/>
                    <a:gd name="connsiteX6" fmla="*/ 438425 w 1997061"/>
                    <a:gd name="connsiteY6" fmla="*/ 135082 h 171474"/>
                    <a:gd name="connsiteX7" fmla="*/ 469598 w 1997061"/>
                    <a:gd name="connsiteY7" fmla="*/ 145473 h 171474"/>
                    <a:gd name="connsiteX8" fmla="*/ 989143 w 1997061"/>
                    <a:gd name="connsiteY8" fmla="*/ 145473 h 171474"/>
                    <a:gd name="connsiteX9" fmla="*/ 1196961 w 1997061"/>
                    <a:gd name="connsiteY9" fmla="*/ 114300 h 171474"/>
                    <a:gd name="connsiteX10" fmla="*/ 1269698 w 1997061"/>
                    <a:gd name="connsiteY10" fmla="*/ 103910 h 171474"/>
                    <a:gd name="connsiteX11" fmla="*/ 1560643 w 1997061"/>
                    <a:gd name="connsiteY11" fmla="*/ 83128 h 171474"/>
                    <a:gd name="connsiteX12" fmla="*/ 1674943 w 1997061"/>
                    <a:gd name="connsiteY12" fmla="*/ 62346 h 171474"/>
                    <a:gd name="connsiteX13" fmla="*/ 1737289 w 1997061"/>
                    <a:gd name="connsiteY13" fmla="*/ 41564 h 171474"/>
                    <a:gd name="connsiteX14" fmla="*/ 1882761 w 1997061"/>
                    <a:gd name="connsiteY14" fmla="*/ 31173 h 171474"/>
                    <a:gd name="connsiteX15" fmla="*/ 1945107 w 1997061"/>
                    <a:gd name="connsiteY15" fmla="*/ 20782 h 171474"/>
                    <a:gd name="connsiteX16" fmla="*/ 1997061 w 1997061"/>
                    <a:gd name="connsiteY16" fmla="*/ 0 h 171474"/>
                    <a:gd name="connsiteX0" fmla="*/ 3798 w 1957289"/>
                    <a:gd name="connsiteY0" fmla="*/ 72737 h 171474"/>
                    <a:gd name="connsiteX1" fmla="*/ 63987 w 1957289"/>
                    <a:gd name="connsiteY1" fmla="*/ 85737 h 171474"/>
                    <a:gd name="connsiteX2" fmla="*/ 128489 w 1957289"/>
                    <a:gd name="connsiteY2" fmla="*/ 62346 h 171474"/>
                    <a:gd name="connsiteX3" fmla="*/ 170053 w 1957289"/>
                    <a:gd name="connsiteY3" fmla="*/ 72737 h 171474"/>
                    <a:gd name="connsiteX4" fmla="*/ 253180 w 1957289"/>
                    <a:gd name="connsiteY4" fmla="*/ 93519 h 171474"/>
                    <a:gd name="connsiteX5" fmla="*/ 284353 w 1957289"/>
                    <a:gd name="connsiteY5" fmla="*/ 114300 h 171474"/>
                    <a:gd name="connsiteX6" fmla="*/ 398653 w 1957289"/>
                    <a:gd name="connsiteY6" fmla="*/ 135082 h 171474"/>
                    <a:gd name="connsiteX7" fmla="*/ 429826 w 1957289"/>
                    <a:gd name="connsiteY7" fmla="*/ 145473 h 171474"/>
                    <a:gd name="connsiteX8" fmla="*/ 949371 w 1957289"/>
                    <a:gd name="connsiteY8" fmla="*/ 145473 h 171474"/>
                    <a:gd name="connsiteX9" fmla="*/ 1157189 w 1957289"/>
                    <a:gd name="connsiteY9" fmla="*/ 114300 h 171474"/>
                    <a:gd name="connsiteX10" fmla="*/ 1229926 w 1957289"/>
                    <a:gd name="connsiteY10" fmla="*/ 103910 h 171474"/>
                    <a:gd name="connsiteX11" fmla="*/ 1520871 w 1957289"/>
                    <a:gd name="connsiteY11" fmla="*/ 83128 h 171474"/>
                    <a:gd name="connsiteX12" fmla="*/ 1635171 w 1957289"/>
                    <a:gd name="connsiteY12" fmla="*/ 62346 h 171474"/>
                    <a:gd name="connsiteX13" fmla="*/ 1697517 w 1957289"/>
                    <a:gd name="connsiteY13" fmla="*/ 41564 h 171474"/>
                    <a:gd name="connsiteX14" fmla="*/ 1842989 w 1957289"/>
                    <a:gd name="connsiteY14" fmla="*/ 31173 h 171474"/>
                    <a:gd name="connsiteX15" fmla="*/ 1905335 w 1957289"/>
                    <a:gd name="connsiteY15" fmla="*/ 20782 h 171474"/>
                    <a:gd name="connsiteX16" fmla="*/ 1957289 w 1957289"/>
                    <a:gd name="connsiteY16" fmla="*/ 0 h 171474"/>
                    <a:gd name="connsiteX0" fmla="*/ 10750 w 1904052"/>
                    <a:gd name="connsiteY0" fmla="*/ 831 h 197245"/>
                    <a:gd name="connsiteX1" fmla="*/ 10750 w 1904052"/>
                    <a:gd name="connsiteY1" fmla="*/ 111508 h 197245"/>
                    <a:gd name="connsiteX2" fmla="*/ 75252 w 1904052"/>
                    <a:gd name="connsiteY2" fmla="*/ 88117 h 197245"/>
                    <a:gd name="connsiteX3" fmla="*/ 116816 w 1904052"/>
                    <a:gd name="connsiteY3" fmla="*/ 98508 h 197245"/>
                    <a:gd name="connsiteX4" fmla="*/ 199943 w 1904052"/>
                    <a:gd name="connsiteY4" fmla="*/ 119290 h 197245"/>
                    <a:gd name="connsiteX5" fmla="*/ 231116 w 1904052"/>
                    <a:gd name="connsiteY5" fmla="*/ 140071 h 197245"/>
                    <a:gd name="connsiteX6" fmla="*/ 345416 w 1904052"/>
                    <a:gd name="connsiteY6" fmla="*/ 160853 h 197245"/>
                    <a:gd name="connsiteX7" fmla="*/ 376589 w 1904052"/>
                    <a:gd name="connsiteY7" fmla="*/ 171244 h 197245"/>
                    <a:gd name="connsiteX8" fmla="*/ 896134 w 1904052"/>
                    <a:gd name="connsiteY8" fmla="*/ 171244 h 197245"/>
                    <a:gd name="connsiteX9" fmla="*/ 1103952 w 1904052"/>
                    <a:gd name="connsiteY9" fmla="*/ 140071 h 197245"/>
                    <a:gd name="connsiteX10" fmla="*/ 1176689 w 1904052"/>
                    <a:gd name="connsiteY10" fmla="*/ 129681 h 197245"/>
                    <a:gd name="connsiteX11" fmla="*/ 1467634 w 1904052"/>
                    <a:gd name="connsiteY11" fmla="*/ 108899 h 197245"/>
                    <a:gd name="connsiteX12" fmla="*/ 1581934 w 1904052"/>
                    <a:gd name="connsiteY12" fmla="*/ 88117 h 197245"/>
                    <a:gd name="connsiteX13" fmla="*/ 1644280 w 1904052"/>
                    <a:gd name="connsiteY13" fmla="*/ 67335 h 197245"/>
                    <a:gd name="connsiteX14" fmla="*/ 1789752 w 1904052"/>
                    <a:gd name="connsiteY14" fmla="*/ 56944 h 197245"/>
                    <a:gd name="connsiteX15" fmla="*/ 1852098 w 1904052"/>
                    <a:gd name="connsiteY15" fmla="*/ 46553 h 197245"/>
                    <a:gd name="connsiteX16" fmla="*/ 1904052 w 1904052"/>
                    <a:gd name="connsiteY16" fmla="*/ 25771 h 197245"/>
                    <a:gd name="connsiteX0" fmla="*/ 47351 w 1940653"/>
                    <a:gd name="connsiteY0" fmla="*/ 831 h 197245"/>
                    <a:gd name="connsiteX1" fmla="*/ 10750 w 1940653"/>
                    <a:gd name="connsiteY1" fmla="*/ 111509 h 197245"/>
                    <a:gd name="connsiteX2" fmla="*/ 111853 w 1940653"/>
                    <a:gd name="connsiteY2" fmla="*/ 88117 h 197245"/>
                    <a:gd name="connsiteX3" fmla="*/ 153417 w 1940653"/>
                    <a:gd name="connsiteY3" fmla="*/ 98508 h 197245"/>
                    <a:gd name="connsiteX4" fmla="*/ 236544 w 1940653"/>
                    <a:gd name="connsiteY4" fmla="*/ 119290 h 197245"/>
                    <a:gd name="connsiteX5" fmla="*/ 267717 w 1940653"/>
                    <a:gd name="connsiteY5" fmla="*/ 140071 h 197245"/>
                    <a:gd name="connsiteX6" fmla="*/ 382017 w 1940653"/>
                    <a:gd name="connsiteY6" fmla="*/ 160853 h 197245"/>
                    <a:gd name="connsiteX7" fmla="*/ 413190 w 1940653"/>
                    <a:gd name="connsiteY7" fmla="*/ 171244 h 197245"/>
                    <a:gd name="connsiteX8" fmla="*/ 932735 w 1940653"/>
                    <a:gd name="connsiteY8" fmla="*/ 171244 h 197245"/>
                    <a:gd name="connsiteX9" fmla="*/ 1140553 w 1940653"/>
                    <a:gd name="connsiteY9" fmla="*/ 140071 h 197245"/>
                    <a:gd name="connsiteX10" fmla="*/ 1213290 w 1940653"/>
                    <a:gd name="connsiteY10" fmla="*/ 129681 h 197245"/>
                    <a:gd name="connsiteX11" fmla="*/ 1504235 w 1940653"/>
                    <a:gd name="connsiteY11" fmla="*/ 108899 h 197245"/>
                    <a:gd name="connsiteX12" fmla="*/ 1618535 w 1940653"/>
                    <a:gd name="connsiteY12" fmla="*/ 88117 h 197245"/>
                    <a:gd name="connsiteX13" fmla="*/ 1680881 w 1940653"/>
                    <a:gd name="connsiteY13" fmla="*/ 67335 h 197245"/>
                    <a:gd name="connsiteX14" fmla="*/ 1826353 w 1940653"/>
                    <a:gd name="connsiteY14" fmla="*/ 56944 h 197245"/>
                    <a:gd name="connsiteX15" fmla="*/ 1888699 w 1940653"/>
                    <a:gd name="connsiteY15" fmla="*/ 46553 h 197245"/>
                    <a:gd name="connsiteX16" fmla="*/ 1940653 w 1940653"/>
                    <a:gd name="connsiteY16" fmla="*/ 25771 h 197245"/>
                    <a:gd name="connsiteX0" fmla="*/ 55243 w 1948545"/>
                    <a:gd name="connsiteY0" fmla="*/ 19277 h 215691"/>
                    <a:gd name="connsiteX1" fmla="*/ 7892 w 1948545"/>
                    <a:gd name="connsiteY1" fmla="*/ 18446 h 215691"/>
                    <a:gd name="connsiteX2" fmla="*/ 18642 w 1948545"/>
                    <a:gd name="connsiteY2" fmla="*/ 129955 h 215691"/>
                    <a:gd name="connsiteX3" fmla="*/ 119745 w 1948545"/>
                    <a:gd name="connsiteY3" fmla="*/ 106563 h 215691"/>
                    <a:gd name="connsiteX4" fmla="*/ 161309 w 1948545"/>
                    <a:gd name="connsiteY4" fmla="*/ 116954 h 215691"/>
                    <a:gd name="connsiteX5" fmla="*/ 244436 w 1948545"/>
                    <a:gd name="connsiteY5" fmla="*/ 137736 h 215691"/>
                    <a:gd name="connsiteX6" fmla="*/ 275609 w 1948545"/>
                    <a:gd name="connsiteY6" fmla="*/ 158517 h 215691"/>
                    <a:gd name="connsiteX7" fmla="*/ 389909 w 1948545"/>
                    <a:gd name="connsiteY7" fmla="*/ 179299 h 215691"/>
                    <a:gd name="connsiteX8" fmla="*/ 421082 w 1948545"/>
                    <a:gd name="connsiteY8" fmla="*/ 189690 h 215691"/>
                    <a:gd name="connsiteX9" fmla="*/ 940627 w 1948545"/>
                    <a:gd name="connsiteY9" fmla="*/ 189690 h 215691"/>
                    <a:gd name="connsiteX10" fmla="*/ 1148445 w 1948545"/>
                    <a:gd name="connsiteY10" fmla="*/ 158517 h 215691"/>
                    <a:gd name="connsiteX11" fmla="*/ 1221182 w 1948545"/>
                    <a:gd name="connsiteY11" fmla="*/ 148127 h 215691"/>
                    <a:gd name="connsiteX12" fmla="*/ 1512127 w 1948545"/>
                    <a:gd name="connsiteY12" fmla="*/ 127345 h 215691"/>
                    <a:gd name="connsiteX13" fmla="*/ 1626427 w 1948545"/>
                    <a:gd name="connsiteY13" fmla="*/ 106563 h 215691"/>
                    <a:gd name="connsiteX14" fmla="*/ 1688773 w 1948545"/>
                    <a:gd name="connsiteY14" fmla="*/ 85781 h 215691"/>
                    <a:gd name="connsiteX15" fmla="*/ 1834245 w 1948545"/>
                    <a:gd name="connsiteY15" fmla="*/ 75390 h 215691"/>
                    <a:gd name="connsiteX16" fmla="*/ 1896591 w 1948545"/>
                    <a:gd name="connsiteY16" fmla="*/ 64999 h 215691"/>
                    <a:gd name="connsiteX17" fmla="*/ 1948545 w 1948545"/>
                    <a:gd name="connsiteY17" fmla="*/ 44217 h 215691"/>
                    <a:gd name="connsiteX0" fmla="*/ 47351 w 1940653"/>
                    <a:gd name="connsiteY0" fmla="*/ 0 h 196414"/>
                    <a:gd name="connsiteX1" fmla="*/ 10750 w 1940653"/>
                    <a:gd name="connsiteY1" fmla="*/ 110678 h 196414"/>
                    <a:gd name="connsiteX2" fmla="*/ 111853 w 1940653"/>
                    <a:gd name="connsiteY2" fmla="*/ 87286 h 196414"/>
                    <a:gd name="connsiteX3" fmla="*/ 153417 w 1940653"/>
                    <a:gd name="connsiteY3" fmla="*/ 97677 h 196414"/>
                    <a:gd name="connsiteX4" fmla="*/ 236544 w 1940653"/>
                    <a:gd name="connsiteY4" fmla="*/ 118459 h 196414"/>
                    <a:gd name="connsiteX5" fmla="*/ 267717 w 1940653"/>
                    <a:gd name="connsiteY5" fmla="*/ 139240 h 196414"/>
                    <a:gd name="connsiteX6" fmla="*/ 382017 w 1940653"/>
                    <a:gd name="connsiteY6" fmla="*/ 160022 h 196414"/>
                    <a:gd name="connsiteX7" fmla="*/ 413190 w 1940653"/>
                    <a:gd name="connsiteY7" fmla="*/ 170413 h 196414"/>
                    <a:gd name="connsiteX8" fmla="*/ 932735 w 1940653"/>
                    <a:gd name="connsiteY8" fmla="*/ 170413 h 196414"/>
                    <a:gd name="connsiteX9" fmla="*/ 1140553 w 1940653"/>
                    <a:gd name="connsiteY9" fmla="*/ 139240 h 196414"/>
                    <a:gd name="connsiteX10" fmla="*/ 1213290 w 1940653"/>
                    <a:gd name="connsiteY10" fmla="*/ 128850 h 196414"/>
                    <a:gd name="connsiteX11" fmla="*/ 1504235 w 1940653"/>
                    <a:gd name="connsiteY11" fmla="*/ 108068 h 196414"/>
                    <a:gd name="connsiteX12" fmla="*/ 1618535 w 1940653"/>
                    <a:gd name="connsiteY12" fmla="*/ 87286 h 196414"/>
                    <a:gd name="connsiteX13" fmla="*/ 1680881 w 1940653"/>
                    <a:gd name="connsiteY13" fmla="*/ 66504 h 196414"/>
                    <a:gd name="connsiteX14" fmla="*/ 1826353 w 1940653"/>
                    <a:gd name="connsiteY14" fmla="*/ 56113 h 196414"/>
                    <a:gd name="connsiteX15" fmla="*/ 1888699 w 1940653"/>
                    <a:gd name="connsiteY15" fmla="*/ 45722 h 196414"/>
                    <a:gd name="connsiteX16" fmla="*/ 1940653 w 1940653"/>
                    <a:gd name="connsiteY16" fmla="*/ 24940 h 196414"/>
                    <a:gd name="connsiteX0" fmla="*/ 36601 w 1929903"/>
                    <a:gd name="connsiteY0" fmla="*/ 0 h 196414"/>
                    <a:gd name="connsiteX1" fmla="*/ 0 w 1929903"/>
                    <a:gd name="connsiteY1" fmla="*/ 110678 h 196414"/>
                    <a:gd name="connsiteX2" fmla="*/ 101103 w 1929903"/>
                    <a:gd name="connsiteY2" fmla="*/ 8728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24940 h 196414"/>
                    <a:gd name="connsiteX0" fmla="*/ 36601 w 1929903"/>
                    <a:gd name="connsiteY0" fmla="*/ 0 h 196414"/>
                    <a:gd name="connsiteX1" fmla="*/ 0 w 1929903"/>
                    <a:gd name="connsiteY1" fmla="*/ 0 h 196414"/>
                    <a:gd name="connsiteX2" fmla="*/ 0 w 1929903"/>
                    <a:gd name="connsiteY2" fmla="*/ 110678 h 196414"/>
                    <a:gd name="connsiteX3" fmla="*/ 101103 w 1929903"/>
                    <a:gd name="connsiteY3" fmla="*/ 87286 h 196414"/>
                    <a:gd name="connsiteX4" fmla="*/ 142667 w 1929903"/>
                    <a:gd name="connsiteY4" fmla="*/ 97677 h 196414"/>
                    <a:gd name="connsiteX5" fmla="*/ 225794 w 1929903"/>
                    <a:gd name="connsiteY5" fmla="*/ 118459 h 196414"/>
                    <a:gd name="connsiteX6" fmla="*/ 256967 w 1929903"/>
                    <a:gd name="connsiteY6" fmla="*/ 139240 h 196414"/>
                    <a:gd name="connsiteX7" fmla="*/ 371267 w 1929903"/>
                    <a:gd name="connsiteY7" fmla="*/ 160022 h 196414"/>
                    <a:gd name="connsiteX8" fmla="*/ 402440 w 1929903"/>
                    <a:gd name="connsiteY8" fmla="*/ 170413 h 196414"/>
                    <a:gd name="connsiteX9" fmla="*/ 921985 w 1929903"/>
                    <a:gd name="connsiteY9" fmla="*/ 170413 h 196414"/>
                    <a:gd name="connsiteX10" fmla="*/ 1129803 w 1929903"/>
                    <a:gd name="connsiteY10" fmla="*/ 139240 h 196414"/>
                    <a:gd name="connsiteX11" fmla="*/ 1202540 w 1929903"/>
                    <a:gd name="connsiteY11" fmla="*/ 128850 h 196414"/>
                    <a:gd name="connsiteX12" fmla="*/ 1493485 w 1929903"/>
                    <a:gd name="connsiteY12" fmla="*/ 108068 h 196414"/>
                    <a:gd name="connsiteX13" fmla="*/ 1607785 w 1929903"/>
                    <a:gd name="connsiteY13" fmla="*/ 87286 h 196414"/>
                    <a:gd name="connsiteX14" fmla="*/ 1670131 w 1929903"/>
                    <a:gd name="connsiteY14" fmla="*/ 66504 h 196414"/>
                    <a:gd name="connsiteX15" fmla="*/ 1815603 w 1929903"/>
                    <a:gd name="connsiteY15" fmla="*/ 56113 h 196414"/>
                    <a:gd name="connsiteX16" fmla="*/ 1877949 w 1929903"/>
                    <a:gd name="connsiteY16" fmla="*/ 45722 h 196414"/>
                    <a:gd name="connsiteX17" fmla="*/ 1929903 w 1929903"/>
                    <a:gd name="connsiteY17" fmla="*/ 24940 h 196414"/>
                    <a:gd name="connsiteX0" fmla="*/ 36601 w 1929903"/>
                    <a:gd name="connsiteY0" fmla="*/ 0 h 196414"/>
                    <a:gd name="connsiteX1" fmla="*/ 0 w 1929903"/>
                    <a:gd name="connsiteY1" fmla="*/ 110678 h 196414"/>
                    <a:gd name="connsiteX2" fmla="*/ 101103 w 1929903"/>
                    <a:gd name="connsiteY2" fmla="*/ 8728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24940 h 196414"/>
                    <a:gd name="connsiteX0" fmla="*/ 0 w 1929903"/>
                    <a:gd name="connsiteY0" fmla="*/ 0 h 196414"/>
                    <a:gd name="connsiteX1" fmla="*/ 0 w 1929903"/>
                    <a:gd name="connsiteY1" fmla="*/ 110678 h 196414"/>
                    <a:gd name="connsiteX2" fmla="*/ 101103 w 1929903"/>
                    <a:gd name="connsiteY2" fmla="*/ 8728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24940 h 196414"/>
                    <a:gd name="connsiteX0" fmla="*/ 0 w 1929903"/>
                    <a:gd name="connsiteY0" fmla="*/ 0 h 196414"/>
                    <a:gd name="connsiteX1" fmla="*/ 0 w 1929903"/>
                    <a:gd name="connsiteY1" fmla="*/ 110678 h 196414"/>
                    <a:gd name="connsiteX2" fmla="*/ 101103 w 1929903"/>
                    <a:gd name="connsiteY2" fmla="*/ 8728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76810 h 196414"/>
                    <a:gd name="connsiteX2" fmla="*/ 101103 w 1929903"/>
                    <a:gd name="connsiteY2" fmla="*/ 8728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67883 h 196414"/>
                    <a:gd name="connsiteX2" fmla="*/ 101103 w 1929903"/>
                    <a:gd name="connsiteY2" fmla="*/ 8728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67883 h 196414"/>
                    <a:gd name="connsiteX2" fmla="*/ 101103 w 1929903"/>
                    <a:gd name="connsiteY2" fmla="*/ 8728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01103 w 1929903"/>
                    <a:gd name="connsiteY2" fmla="*/ 8728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4417 w 1929903"/>
                    <a:gd name="connsiteY2" fmla="*/ 3401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4417 w 1929903"/>
                    <a:gd name="connsiteY2" fmla="*/ 34016 h 196414"/>
                    <a:gd name="connsiteX3" fmla="*/ 232234 w 1929903"/>
                    <a:gd name="connsiteY3" fmla="*/ 67883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4417 w 1929903"/>
                    <a:gd name="connsiteY2" fmla="*/ 34016 h 196414"/>
                    <a:gd name="connsiteX3" fmla="*/ 193829 w 1929903"/>
                    <a:gd name="connsiteY3" fmla="*/ 34016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4417 w 1929903"/>
                    <a:gd name="connsiteY2" fmla="*/ 34016 h 196414"/>
                    <a:gd name="connsiteX3" fmla="*/ 232234 w 1929903"/>
                    <a:gd name="connsiteY3" fmla="*/ 67883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4417 w 1929903"/>
                    <a:gd name="connsiteY2" fmla="*/ 34016 h 196414"/>
                    <a:gd name="connsiteX3" fmla="*/ 193829 w 1929903"/>
                    <a:gd name="connsiteY3" fmla="*/ 67883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4417 w 1929903"/>
                    <a:gd name="connsiteY2" fmla="*/ 34016 h 196414"/>
                    <a:gd name="connsiteX3" fmla="*/ 193829 w 1929903"/>
                    <a:gd name="connsiteY3" fmla="*/ 67883 h 196414"/>
                    <a:gd name="connsiteX4" fmla="*/ 232234 w 1929903"/>
                    <a:gd name="connsiteY4" fmla="*/ 67883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4417 w 1929903"/>
                    <a:gd name="connsiteY2" fmla="*/ 34016 h 196414"/>
                    <a:gd name="connsiteX3" fmla="*/ 232234 w 1929903"/>
                    <a:gd name="connsiteY3" fmla="*/ 67883 h 196414"/>
                    <a:gd name="connsiteX4" fmla="*/ 232234 w 1929903"/>
                    <a:gd name="connsiteY4" fmla="*/ 67883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2512 w 1929903"/>
                    <a:gd name="connsiteY2" fmla="*/ 45446 h 196414"/>
                    <a:gd name="connsiteX3" fmla="*/ 232234 w 1929903"/>
                    <a:gd name="connsiteY3" fmla="*/ 67883 h 196414"/>
                    <a:gd name="connsiteX4" fmla="*/ 232234 w 1929903"/>
                    <a:gd name="connsiteY4" fmla="*/ 67883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2512 w 1929903"/>
                    <a:gd name="connsiteY2" fmla="*/ 45446 h 196414"/>
                    <a:gd name="connsiteX3" fmla="*/ 232234 w 1929903"/>
                    <a:gd name="connsiteY3" fmla="*/ 67883 h 196414"/>
                    <a:gd name="connsiteX4" fmla="*/ 207469 w 1929903"/>
                    <a:gd name="connsiteY4" fmla="*/ 65978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2512 w 1929903"/>
                    <a:gd name="connsiteY2" fmla="*/ 45446 h 196414"/>
                    <a:gd name="connsiteX3" fmla="*/ 232234 w 1929903"/>
                    <a:gd name="connsiteY3" fmla="*/ 67883 h 196414"/>
                    <a:gd name="connsiteX4" fmla="*/ 207469 w 1929903"/>
                    <a:gd name="connsiteY4" fmla="*/ 65978 h 196414"/>
                    <a:gd name="connsiteX5" fmla="*/ 277922 w 1929903"/>
                    <a:gd name="connsiteY5" fmla="*/ 8209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2512 w 1929903"/>
                    <a:gd name="connsiteY2" fmla="*/ 45446 h 196414"/>
                    <a:gd name="connsiteX3" fmla="*/ 232234 w 1929903"/>
                    <a:gd name="connsiteY3" fmla="*/ 67883 h 196414"/>
                    <a:gd name="connsiteX4" fmla="*/ 207469 w 1929903"/>
                    <a:gd name="connsiteY4" fmla="*/ 65978 h 196414"/>
                    <a:gd name="connsiteX5" fmla="*/ 277922 w 1929903"/>
                    <a:gd name="connsiteY5" fmla="*/ 82090 h 196414"/>
                    <a:gd name="connsiteX6" fmla="*/ 344597 w 1929903"/>
                    <a:gd name="connsiteY6" fmla="*/ 142877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2512 w 1929903"/>
                    <a:gd name="connsiteY2" fmla="*/ 45446 h 196414"/>
                    <a:gd name="connsiteX3" fmla="*/ 232234 w 1929903"/>
                    <a:gd name="connsiteY3" fmla="*/ 67883 h 196414"/>
                    <a:gd name="connsiteX4" fmla="*/ 207469 w 1929903"/>
                    <a:gd name="connsiteY4" fmla="*/ 65978 h 196414"/>
                    <a:gd name="connsiteX5" fmla="*/ 276017 w 1929903"/>
                    <a:gd name="connsiteY5" fmla="*/ 101140 h 196414"/>
                    <a:gd name="connsiteX6" fmla="*/ 344597 w 1929903"/>
                    <a:gd name="connsiteY6" fmla="*/ 142877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74427"/>
                    <a:gd name="connsiteX1" fmla="*/ 0 w 1929903"/>
                    <a:gd name="connsiteY1" fmla="*/ 34016 h 174427"/>
                    <a:gd name="connsiteX2" fmla="*/ 132512 w 1929903"/>
                    <a:gd name="connsiteY2" fmla="*/ 45446 h 174427"/>
                    <a:gd name="connsiteX3" fmla="*/ 232234 w 1929903"/>
                    <a:gd name="connsiteY3" fmla="*/ 67883 h 174427"/>
                    <a:gd name="connsiteX4" fmla="*/ 207469 w 1929903"/>
                    <a:gd name="connsiteY4" fmla="*/ 65978 h 174427"/>
                    <a:gd name="connsiteX5" fmla="*/ 276017 w 1929903"/>
                    <a:gd name="connsiteY5" fmla="*/ 101140 h 174427"/>
                    <a:gd name="connsiteX6" fmla="*/ 344597 w 1929903"/>
                    <a:gd name="connsiteY6" fmla="*/ 142877 h 174427"/>
                    <a:gd name="connsiteX7" fmla="*/ 410060 w 1929903"/>
                    <a:gd name="connsiteY7" fmla="*/ 134218 h 174427"/>
                    <a:gd name="connsiteX8" fmla="*/ 921985 w 1929903"/>
                    <a:gd name="connsiteY8" fmla="*/ 170413 h 174427"/>
                    <a:gd name="connsiteX9" fmla="*/ 1129803 w 1929903"/>
                    <a:gd name="connsiteY9" fmla="*/ 139240 h 174427"/>
                    <a:gd name="connsiteX10" fmla="*/ 1202540 w 1929903"/>
                    <a:gd name="connsiteY10" fmla="*/ 128850 h 174427"/>
                    <a:gd name="connsiteX11" fmla="*/ 1493485 w 1929903"/>
                    <a:gd name="connsiteY11" fmla="*/ 108068 h 174427"/>
                    <a:gd name="connsiteX12" fmla="*/ 1607785 w 1929903"/>
                    <a:gd name="connsiteY12" fmla="*/ 87286 h 174427"/>
                    <a:gd name="connsiteX13" fmla="*/ 1670131 w 1929903"/>
                    <a:gd name="connsiteY13" fmla="*/ 66504 h 174427"/>
                    <a:gd name="connsiteX14" fmla="*/ 1815603 w 1929903"/>
                    <a:gd name="connsiteY14" fmla="*/ 56113 h 174427"/>
                    <a:gd name="connsiteX15" fmla="*/ 1877949 w 1929903"/>
                    <a:gd name="connsiteY15" fmla="*/ 45722 h 174427"/>
                    <a:gd name="connsiteX16" fmla="*/ 1929903 w 1929903"/>
                    <a:gd name="connsiteY16" fmla="*/ 0 h 174427"/>
                    <a:gd name="connsiteX0" fmla="*/ 0 w 1929903"/>
                    <a:gd name="connsiteY0" fmla="*/ 0 h 174427"/>
                    <a:gd name="connsiteX1" fmla="*/ 0 w 1929903"/>
                    <a:gd name="connsiteY1" fmla="*/ 34016 h 174427"/>
                    <a:gd name="connsiteX2" fmla="*/ 132512 w 1929903"/>
                    <a:gd name="connsiteY2" fmla="*/ 45446 h 174427"/>
                    <a:gd name="connsiteX3" fmla="*/ 232234 w 1929903"/>
                    <a:gd name="connsiteY3" fmla="*/ 67883 h 174427"/>
                    <a:gd name="connsiteX4" fmla="*/ 207469 w 1929903"/>
                    <a:gd name="connsiteY4" fmla="*/ 65978 h 174427"/>
                    <a:gd name="connsiteX5" fmla="*/ 276017 w 1929903"/>
                    <a:gd name="connsiteY5" fmla="*/ 101140 h 174427"/>
                    <a:gd name="connsiteX6" fmla="*/ 344597 w 1929903"/>
                    <a:gd name="connsiteY6" fmla="*/ 142877 h 174427"/>
                    <a:gd name="connsiteX7" fmla="*/ 490070 w 1929903"/>
                    <a:gd name="connsiteY7" fmla="*/ 134218 h 174427"/>
                    <a:gd name="connsiteX8" fmla="*/ 921985 w 1929903"/>
                    <a:gd name="connsiteY8" fmla="*/ 170413 h 174427"/>
                    <a:gd name="connsiteX9" fmla="*/ 1129803 w 1929903"/>
                    <a:gd name="connsiteY9" fmla="*/ 139240 h 174427"/>
                    <a:gd name="connsiteX10" fmla="*/ 1202540 w 1929903"/>
                    <a:gd name="connsiteY10" fmla="*/ 128850 h 174427"/>
                    <a:gd name="connsiteX11" fmla="*/ 1493485 w 1929903"/>
                    <a:gd name="connsiteY11" fmla="*/ 108068 h 174427"/>
                    <a:gd name="connsiteX12" fmla="*/ 1607785 w 1929903"/>
                    <a:gd name="connsiteY12" fmla="*/ 87286 h 174427"/>
                    <a:gd name="connsiteX13" fmla="*/ 1670131 w 1929903"/>
                    <a:gd name="connsiteY13" fmla="*/ 66504 h 174427"/>
                    <a:gd name="connsiteX14" fmla="*/ 1815603 w 1929903"/>
                    <a:gd name="connsiteY14" fmla="*/ 56113 h 174427"/>
                    <a:gd name="connsiteX15" fmla="*/ 1877949 w 1929903"/>
                    <a:gd name="connsiteY15" fmla="*/ 45722 h 174427"/>
                    <a:gd name="connsiteX16" fmla="*/ 1929903 w 1929903"/>
                    <a:gd name="connsiteY16" fmla="*/ 0 h 174427"/>
                    <a:gd name="connsiteX0" fmla="*/ 0 w 1929903"/>
                    <a:gd name="connsiteY0" fmla="*/ 0 h 174427"/>
                    <a:gd name="connsiteX1" fmla="*/ 0 w 1929903"/>
                    <a:gd name="connsiteY1" fmla="*/ 34016 h 174427"/>
                    <a:gd name="connsiteX2" fmla="*/ 132512 w 1929903"/>
                    <a:gd name="connsiteY2" fmla="*/ 45446 h 174427"/>
                    <a:gd name="connsiteX3" fmla="*/ 232234 w 1929903"/>
                    <a:gd name="connsiteY3" fmla="*/ 67883 h 174427"/>
                    <a:gd name="connsiteX4" fmla="*/ 207469 w 1929903"/>
                    <a:gd name="connsiteY4" fmla="*/ 65978 h 174427"/>
                    <a:gd name="connsiteX5" fmla="*/ 276017 w 1929903"/>
                    <a:gd name="connsiteY5" fmla="*/ 101140 h 174427"/>
                    <a:gd name="connsiteX6" fmla="*/ 344597 w 1929903"/>
                    <a:gd name="connsiteY6" fmla="*/ 142877 h 174427"/>
                    <a:gd name="connsiteX7" fmla="*/ 490070 w 1929903"/>
                    <a:gd name="connsiteY7" fmla="*/ 134218 h 174427"/>
                    <a:gd name="connsiteX8" fmla="*/ 921985 w 1929903"/>
                    <a:gd name="connsiteY8" fmla="*/ 170413 h 174427"/>
                    <a:gd name="connsiteX9" fmla="*/ 1129803 w 1929903"/>
                    <a:gd name="connsiteY9" fmla="*/ 139240 h 174427"/>
                    <a:gd name="connsiteX10" fmla="*/ 1202540 w 1929903"/>
                    <a:gd name="connsiteY10" fmla="*/ 128850 h 174427"/>
                    <a:gd name="connsiteX11" fmla="*/ 1493485 w 1929903"/>
                    <a:gd name="connsiteY11" fmla="*/ 108068 h 174427"/>
                    <a:gd name="connsiteX12" fmla="*/ 1607785 w 1929903"/>
                    <a:gd name="connsiteY12" fmla="*/ 87286 h 174427"/>
                    <a:gd name="connsiteX13" fmla="*/ 1670131 w 1929903"/>
                    <a:gd name="connsiteY13" fmla="*/ 66504 h 174427"/>
                    <a:gd name="connsiteX14" fmla="*/ 1815603 w 1929903"/>
                    <a:gd name="connsiteY14" fmla="*/ 56113 h 174427"/>
                    <a:gd name="connsiteX15" fmla="*/ 1877949 w 1929903"/>
                    <a:gd name="connsiteY15" fmla="*/ 45722 h 174427"/>
                    <a:gd name="connsiteX16" fmla="*/ 1929903 w 1929903"/>
                    <a:gd name="connsiteY16" fmla="*/ 0 h 174427"/>
                    <a:gd name="connsiteX0" fmla="*/ 0 w 1929903"/>
                    <a:gd name="connsiteY0" fmla="*/ 0 h 174427"/>
                    <a:gd name="connsiteX1" fmla="*/ 0 w 1929903"/>
                    <a:gd name="connsiteY1" fmla="*/ 34016 h 174427"/>
                    <a:gd name="connsiteX2" fmla="*/ 132512 w 1929903"/>
                    <a:gd name="connsiteY2" fmla="*/ 45446 h 174427"/>
                    <a:gd name="connsiteX3" fmla="*/ 232234 w 1929903"/>
                    <a:gd name="connsiteY3" fmla="*/ 67883 h 174427"/>
                    <a:gd name="connsiteX4" fmla="*/ 207469 w 1929903"/>
                    <a:gd name="connsiteY4" fmla="*/ 65978 h 174427"/>
                    <a:gd name="connsiteX5" fmla="*/ 276017 w 1929903"/>
                    <a:gd name="connsiteY5" fmla="*/ 101140 h 174427"/>
                    <a:gd name="connsiteX6" fmla="*/ 344597 w 1929903"/>
                    <a:gd name="connsiteY6" fmla="*/ 142877 h 174427"/>
                    <a:gd name="connsiteX7" fmla="*/ 490070 w 1929903"/>
                    <a:gd name="connsiteY7" fmla="*/ 134218 h 174427"/>
                    <a:gd name="connsiteX8" fmla="*/ 921985 w 1929903"/>
                    <a:gd name="connsiteY8" fmla="*/ 170413 h 174427"/>
                    <a:gd name="connsiteX9" fmla="*/ 1129803 w 1929903"/>
                    <a:gd name="connsiteY9" fmla="*/ 139240 h 174427"/>
                    <a:gd name="connsiteX10" fmla="*/ 1202540 w 1929903"/>
                    <a:gd name="connsiteY10" fmla="*/ 128850 h 174427"/>
                    <a:gd name="connsiteX11" fmla="*/ 1493485 w 1929903"/>
                    <a:gd name="connsiteY11" fmla="*/ 108068 h 174427"/>
                    <a:gd name="connsiteX12" fmla="*/ 1607785 w 1929903"/>
                    <a:gd name="connsiteY12" fmla="*/ 87286 h 174427"/>
                    <a:gd name="connsiteX13" fmla="*/ 1670131 w 1929903"/>
                    <a:gd name="connsiteY13" fmla="*/ 66504 h 174427"/>
                    <a:gd name="connsiteX14" fmla="*/ 1815603 w 1929903"/>
                    <a:gd name="connsiteY14" fmla="*/ 56113 h 174427"/>
                    <a:gd name="connsiteX15" fmla="*/ 1877949 w 1929903"/>
                    <a:gd name="connsiteY15" fmla="*/ 45722 h 174427"/>
                    <a:gd name="connsiteX16" fmla="*/ 1929903 w 1929903"/>
                    <a:gd name="connsiteY16" fmla="*/ 0 h 174427"/>
                    <a:gd name="connsiteX0" fmla="*/ 0 w 1929903"/>
                    <a:gd name="connsiteY0" fmla="*/ 0 h 174427"/>
                    <a:gd name="connsiteX1" fmla="*/ 0 w 1929903"/>
                    <a:gd name="connsiteY1" fmla="*/ 34016 h 174427"/>
                    <a:gd name="connsiteX2" fmla="*/ 132512 w 1929903"/>
                    <a:gd name="connsiteY2" fmla="*/ 45446 h 174427"/>
                    <a:gd name="connsiteX3" fmla="*/ 232234 w 1929903"/>
                    <a:gd name="connsiteY3" fmla="*/ 67883 h 174427"/>
                    <a:gd name="connsiteX4" fmla="*/ 207469 w 1929903"/>
                    <a:gd name="connsiteY4" fmla="*/ 65978 h 174427"/>
                    <a:gd name="connsiteX5" fmla="*/ 276017 w 1929903"/>
                    <a:gd name="connsiteY5" fmla="*/ 101140 h 174427"/>
                    <a:gd name="connsiteX6" fmla="*/ 344597 w 1929903"/>
                    <a:gd name="connsiteY6" fmla="*/ 142877 h 174427"/>
                    <a:gd name="connsiteX7" fmla="*/ 490070 w 1929903"/>
                    <a:gd name="connsiteY7" fmla="*/ 134218 h 174427"/>
                    <a:gd name="connsiteX8" fmla="*/ 921985 w 1929903"/>
                    <a:gd name="connsiteY8" fmla="*/ 170413 h 174427"/>
                    <a:gd name="connsiteX9" fmla="*/ 1129803 w 1929903"/>
                    <a:gd name="connsiteY9" fmla="*/ 139240 h 174427"/>
                    <a:gd name="connsiteX10" fmla="*/ 1202540 w 1929903"/>
                    <a:gd name="connsiteY10" fmla="*/ 128850 h 174427"/>
                    <a:gd name="connsiteX11" fmla="*/ 1493485 w 1929903"/>
                    <a:gd name="connsiteY11" fmla="*/ 108068 h 174427"/>
                    <a:gd name="connsiteX12" fmla="*/ 1607785 w 1929903"/>
                    <a:gd name="connsiteY12" fmla="*/ 87286 h 174427"/>
                    <a:gd name="connsiteX13" fmla="*/ 1670131 w 1929903"/>
                    <a:gd name="connsiteY13" fmla="*/ 66504 h 174427"/>
                    <a:gd name="connsiteX14" fmla="*/ 1815603 w 1929903"/>
                    <a:gd name="connsiteY14" fmla="*/ 56113 h 174427"/>
                    <a:gd name="connsiteX15" fmla="*/ 1877949 w 1929903"/>
                    <a:gd name="connsiteY15" fmla="*/ 45722 h 174427"/>
                    <a:gd name="connsiteX16" fmla="*/ 1929903 w 1929903"/>
                    <a:gd name="connsiteY16" fmla="*/ 0 h 174427"/>
                    <a:gd name="connsiteX0" fmla="*/ 0 w 1929903"/>
                    <a:gd name="connsiteY0" fmla="*/ 0 h 174427"/>
                    <a:gd name="connsiteX1" fmla="*/ 0 w 1929903"/>
                    <a:gd name="connsiteY1" fmla="*/ 34016 h 174427"/>
                    <a:gd name="connsiteX2" fmla="*/ 132512 w 1929903"/>
                    <a:gd name="connsiteY2" fmla="*/ 45446 h 174427"/>
                    <a:gd name="connsiteX3" fmla="*/ 232234 w 1929903"/>
                    <a:gd name="connsiteY3" fmla="*/ 67883 h 174427"/>
                    <a:gd name="connsiteX4" fmla="*/ 207469 w 1929903"/>
                    <a:gd name="connsiteY4" fmla="*/ 65978 h 174427"/>
                    <a:gd name="connsiteX5" fmla="*/ 276017 w 1929903"/>
                    <a:gd name="connsiteY5" fmla="*/ 101140 h 174427"/>
                    <a:gd name="connsiteX6" fmla="*/ 344597 w 1929903"/>
                    <a:gd name="connsiteY6" fmla="*/ 142877 h 174427"/>
                    <a:gd name="connsiteX7" fmla="*/ 490070 w 1929903"/>
                    <a:gd name="connsiteY7" fmla="*/ 134218 h 174427"/>
                    <a:gd name="connsiteX8" fmla="*/ 921985 w 1929903"/>
                    <a:gd name="connsiteY8" fmla="*/ 170413 h 174427"/>
                    <a:gd name="connsiteX9" fmla="*/ 1129803 w 1929903"/>
                    <a:gd name="connsiteY9" fmla="*/ 139240 h 174427"/>
                    <a:gd name="connsiteX10" fmla="*/ 1202540 w 1929903"/>
                    <a:gd name="connsiteY10" fmla="*/ 128850 h 174427"/>
                    <a:gd name="connsiteX11" fmla="*/ 1493485 w 1929903"/>
                    <a:gd name="connsiteY11" fmla="*/ 108068 h 174427"/>
                    <a:gd name="connsiteX12" fmla="*/ 1607785 w 1929903"/>
                    <a:gd name="connsiteY12" fmla="*/ 87286 h 174427"/>
                    <a:gd name="connsiteX13" fmla="*/ 1670131 w 1929903"/>
                    <a:gd name="connsiteY13" fmla="*/ 66504 h 174427"/>
                    <a:gd name="connsiteX14" fmla="*/ 1815603 w 1929903"/>
                    <a:gd name="connsiteY14" fmla="*/ 56113 h 174427"/>
                    <a:gd name="connsiteX15" fmla="*/ 1877949 w 1929903"/>
                    <a:gd name="connsiteY15" fmla="*/ 45722 h 174427"/>
                    <a:gd name="connsiteX16" fmla="*/ 1929903 w 1929903"/>
                    <a:gd name="connsiteY16" fmla="*/ 0 h 174427"/>
                    <a:gd name="connsiteX0" fmla="*/ 0 w 1929903"/>
                    <a:gd name="connsiteY0" fmla="*/ 0 h 157803"/>
                    <a:gd name="connsiteX1" fmla="*/ 0 w 1929903"/>
                    <a:gd name="connsiteY1" fmla="*/ 34016 h 157803"/>
                    <a:gd name="connsiteX2" fmla="*/ 132512 w 1929903"/>
                    <a:gd name="connsiteY2" fmla="*/ 45446 h 157803"/>
                    <a:gd name="connsiteX3" fmla="*/ 232234 w 1929903"/>
                    <a:gd name="connsiteY3" fmla="*/ 67883 h 157803"/>
                    <a:gd name="connsiteX4" fmla="*/ 207469 w 1929903"/>
                    <a:gd name="connsiteY4" fmla="*/ 65978 h 157803"/>
                    <a:gd name="connsiteX5" fmla="*/ 276017 w 1929903"/>
                    <a:gd name="connsiteY5" fmla="*/ 101140 h 157803"/>
                    <a:gd name="connsiteX6" fmla="*/ 344597 w 1929903"/>
                    <a:gd name="connsiteY6" fmla="*/ 142877 h 157803"/>
                    <a:gd name="connsiteX7" fmla="*/ 490070 w 1929903"/>
                    <a:gd name="connsiteY7" fmla="*/ 134218 h 157803"/>
                    <a:gd name="connsiteX8" fmla="*/ 805780 w 1929903"/>
                    <a:gd name="connsiteY8" fmla="*/ 126598 h 157803"/>
                    <a:gd name="connsiteX9" fmla="*/ 1129803 w 1929903"/>
                    <a:gd name="connsiteY9" fmla="*/ 139240 h 157803"/>
                    <a:gd name="connsiteX10" fmla="*/ 1202540 w 1929903"/>
                    <a:gd name="connsiteY10" fmla="*/ 128850 h 157803"/>
                    <a:gd name="connsiteX11" fmla="*/ 1493485 w 1929903"/>
                    <a:gd name="connsiteY11" fmla="*/ 108068 h 157803"/>
                    <a:gd name="connsiteX12" fmla="*/ 1607785 w 1929903"/>
                    <a:gd name="connsiteY12" fmla="*/ 87286 h 157803"/>
                    <a:gd name="connsiteX13" fmla="*/ 1670131 w 1929903"/>
                    <a:gd name="connsiteY13" fmla="*/ 66504 h 157803"/>
                    <a:gd name="connsiteX14" fmla="*/ 1815603 w 1929903"/>
                    <a:gd name="connsiteY14" fmla="*/ 56113 h 157803"/>
                    <a:gd name="connsiteX15" fmla="*/ 1877949 w 1929903"/>
                    <a:gd name="connsiteY15" fmla="*/ 45722 h 157803"/>
                    <a:gd name="connsiteX16" fmla="*/ 1929903 w 1929903"/>
                    <a:gd name="connsiteY16" fmla="*/ 0 h 157803"/>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118285 h 146341"/>
                    <a:gd name="connsiteX10" fmla="*/ 1202540 w 1929903"/>
                    <a:gd name="connsiteY10" fmla="*/ 128850 h 146341"/>
                    <a:gd name="connsiteX11" fmla="*/ 1493485 w 1929903"/>
                    <a:gd name="connsiteY11" fmla="*/ 108068 h 146341"/>
                    <a:gd name="connsiteX12" fmla="*/ 1607785 w 1929903"/>
                    <a:gd name="connsiteY12" fmla="*/ 87286 h 146341"/>
                    <a:gd name="connsiteX13" fmla="*/ 1670131 w 1929903"/>
                    <a:gd name="connsiteY13" fmla="*/ 66504 h 146341"/>
                    <a:gd name="connsiteX14" fmla="*/ 1815603 w 1929903"/>
                    <a:gd name="connsiteY14" fmla="*/ 56113 h 146341"/>
                    <a:gd name="connsiteX15" fmla="*/ 1877949 w 1929903"/>
                    <a:gd name="connsiteY15" fmla="*/ 45722 h 146341"/>
                    <a:gd name="connsiteX16" fmla="*/ 1929903 w 1929903"/>
                    <a:gd name="connsiteY16"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2540 w 1929903"/>
                    <a:gd name="connsiteY10" fmla="*/ 128850 h 146341"/>
                    <a:gd name="connsiteX11" fmla="*/ 1493485 w 1929903"/>
                    <a:gd name="connsiteY11" fmla="*/ 108068 h 146341"/>
                    <a:gd name="connsiteX12" fmla="*/ 1607785 w 1929903"/>
                    <a:gd name="connsiteY12" fmla="*/ 87286 h 146341"/>
                    <a:gd name="connsiteX13" fmla="*/ 1670131 w 1929903"/>
                    <a:gd name="connsiteY13" fmla="*/ 66504 h 146341"/>
                    <a:gd name="connsiteX14" fmla="*/ 1815603 w 1929903"/>
                    <a:gd name="connsiteY14" fmla="*/ 56113 h 146341"/>
                    <a:gd name="connsiteX15" fmla="*/ 1877949 w 1929903"/>
                    <a:gd name="connsiteY15" fmla="*/ 45722 h 146341"/>
                    <a:gd name="connsiteX16" fmla="*/ 1929903 w 1929903"/>
                    <a:gd name="connsiteY16"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19685 w 1929903"/>
                    <a:gd name="connsiteY10" fmla="*/ 109800 h 146341"/>
                    <a:gd name="connsiteX11" fmla="*/ 1493485 w 1929903"/>
                    <a:gd name="connsiteY11" fmla="*/ 108068 h 146341"/>
                    <a:gd name="connsiteX12" fmla="*/ 1607785 w 1929903"/>
                    <a:gd name="connsiteY12" fmla="*/ 87286 h 146341"/>
                    <a:gd name="connsiteX13" fmla="*/ 1670131 w 1929903"/>
                    <a:gd name="connsiteY13" fmla="*/ 66504 h 146341"/>
                    <a:gd name="connsiteX14" fmla="*/ 1815603 w 1929903"/>
                    <a:gd name="connsiteY14" fmla="*/ 56113 h 146341"/>
                    <a:gd name="connsiteX15" fmla="*/ 1877949 w 1929903"/>
                    <a:gd name="connsiteY15" fmla="*/ 45722 h 146341"/>
                    <a:gd name="connsiteX16" fmla="*/ 1929903 w 1929903"/>
                    <a:gd name="connsiteY16"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19685 w 1929903"/>
                    <a:gd name="connsiteY10" fmla="*/ 109800 h 146341"/>
                    <a:gd name="connsiteX11" fmla="*/ 1247154 w 1929903"/>
                    <a:gd name="connsiteY11" fmla="*/ 96657 h 146341"/>
                    <a:gd name="connsiteX12" fmla="*/ 1493485 w 1929903"/>
                    <a:gd name="connsiteY12" fmla="*/ 108068 h 146341"/>
                    <a:gd name="connsiteX13" fmla="*/ 1607785 w 1929903"/>
                    <a:gd name="connsiteY13" fmla="*/ 87286 h 146341"/>
                    <a:gd name="connsiteX14" fmla="*/ 1670131 w 1929903"/>
                    <a:gd name="connsiteY14" fmla="*/ 66504 h 146341"/>
                    <a:gd name="connsiteX15" fmla="*/ 1815603 w 1929903"/>
                    <a:gd name="connsiteY15" fmla="*/ 56113 h 146341"/>
                    <a:gd name="connsiteX16" fmla="*/ 1877949 w 1929903"/>
                    <a:gd name="connsiteY16" fmla="*/ 45722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93485 w 1929903"/>
                    <a:gd name="connsiteY12" fmla="*/ 108068 h 146341"/>
                    <a:gd name="connsiteX13" fmla="*/ 1607785 w 1929903"/>
                    <a:gd name="connsiteY13" fmla="*/ 87286 h 146341"/>
                    <a:gd name="connsiteX14" fmla="*/ 1670131 w 1929903"/>
                    <a:gd name="connsiteY14" fmla="*/ 66504 h 146341"/>
                    <a:gd name="connsiteX15" fmla="*/ 1815603 w 1929903"/>
                    <a:gd name="connsiteY15" fmla="*/ 56113 h 146341"/>
                    <a:gd name="connsiteX16" fmla="*/ 1877949 w 1929903"/>
                    <a:gd name="connsiteY16" fmla="*/ 45722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607785 w 1929903"/>
                    <a:gd name="connsiteY13" fmla="*/ 87286 h 146341"/>
                    <a:gd name="connsiteX14" fmla="*/ 1670131 w 1929903"/>
                    <a:gd name="connsiteY14" fmla="*/ 66504 h 146341"/>
                    <a:gd name="connsiteX15" fmla="*/ 1815603 w 1929903"/>
                    <a:gd name="connsiteY15" fmla="*/ 56113 h 146341"/>
                    <a:gd name="connsiteX16" fmla="*/ 1877949 w 1929903"/>
                    <a:gd name="connsiteY16" fmla="*/ 45722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70131 w 1929903"/>
                    <a:gd name="connsiteY14" fmla="*/ 66504 h 146341"/>
                    <a:gd name="connsiteX15" fmla="*/ 1815603 w 1929903"/>
                    <a:gd name="connsiteY15" fmla="*/ 56113 h 146341"/>
                    <a:gd name="connsiteX16" fmla="*/ 1877949 w 1929903"/>
                    <a:gd name="connsiteY16" fmla="*/ 45722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15603 w 1929903"/>
                    <a:gd name="connsiteY15" fmla="*/ 56113 h 146341"/>
                    <a:gd name="connsiteX16" fmla="*/ 1877949 w 1929903"/>
                    <a:gd name="connsiteY16" fmla="*/ 45722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877949 w 1929903"/>
                    <a:gd name="connsiteY16" fmla="*/ 45722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866519 w 1929903"/>
                    <a:gd name="connsiteY16" fmla="*/ 30482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902714 w 1929903"/>
                    <a:gd name="connsiteY16" fmla="*/ 34292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900809 w 1929903"/>
                    <a:gd name="connsiteY16" fmla="*/ 40007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900809 w 1929903"/>
                    <a:gd name="connsiteY16" fmla="*/ 40007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893189 w 1929903"/>
                    <a:gd name="connsiteY16" fmla="*/ 32387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790540 w 1929903"/>
                    <a:gd name="connsiteY8" fmla="*/ 113263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893189 w 1929903"/>
                    <a:gd name="connsiteY16" fmla="*/ 32387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790540 w 1929903"/>
                    <a:gd name="connsiteY8" fmla="*/ 113263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893189 w 1929903"/>
                    <a:gd name="connsiteY16" fmla="*/ 32387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790540 w 1929903"/>
                    <a:gd name="connsiteY8" fmla="*/ 113263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893189 w 1929903"/>
                    <a:gd name="connsiteY16" fmla="*/ 32387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07469 w 1929903"/>
                    <a:gd name="connsiteY3" fmla="*/ 65978 h 146341"/>
                    <a:gd name="connsiteX4" fmla="*/ 276017 w 1929903"/>
                    <a:gd name="connsiteY4" fmla="*/ 101140 h 146341"/>
                    <a:gd name="connsiteX5" fmla="*/ 344597 w 1929903"/>
                    <a:gd name="connsiteY5" fmla="*/ 142877 h 146341"/>
                    <a:gd name="connsiteX6" fmla="*/ 490070 w 1929903"/>
                    <a:gd name="connsiteY6" fmla="*/ 134218 h 146341"/>
                    <a:gd name="connsiteX7" fmla="*/ 790540 w 1929903"/>
                    <a:gd name="connsiteY7" fmla="*/ 113263 h 146341"/>
                    <a:gd name="connsiteX8" fmla="*/ 1122183 w 1929903"/>
                    <a:gd name="connsiteY8" fmla="*/ 99235 h 146341"/>
                    <a:gd name="connsiteX9" fmla="*/ 1208255 w 1929903"/>
                    <a:gd name="connsiteY9" fmla="*/ 96465 h 146341"/>
                    <a:gd name="connsiteX10" fmla="*/ 1247154 w 1929903"/>
                    <a:gd name="connsiteY10" fmla="*/ 96657 h 146341"/>
                    <a:gd name="connsiteX11" fmla="*/ 1426810 w 1929903"/>
                    <a:gd name="connsiteY11" fmla="*/ 90923 h 146341"/>
                    <a:gd name="connsiteX12" fmla="*/ 1573495 w 1929903"/>
                    <a:gd name="connsiteY12" fmla="*/ 70141 h 146341"/>
                    <a:gd name="connsiteX13" fmla="*/ 1660606 w 1929903"/>
                    <a:gd name="connsiteY13" fmla="*/ 56979 h 146341"/>
                    <a:gd name="connsiteX14" fmla="*/ 1800363 w 1929903"/>
                    <a:gd name="connsiteY14" fmla="*/ 46588 h 146341"/>
                    <a:gd name="connsiteX15" fmla="*/ 1893189 w 1929903"/>
                    <a:gd name="connsiteY15" fmla="*/ 32387 h 146341"/>
                    <a:gd name="connsiteX16" fmla="*/ 1929903 w 1929903"/>
                    <a:gd name="connsiteY16" fmla="*/ 0 h 14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9903" h="146341">
                      <a:moveTo>
                        <a:pt x="0" y="0"/>
                      </a:moveTo>
                      <a:lnTo>
                        <a:pt x="0" y="34016"/>
                      </a:lnTo>
                      <a:cubicBezTo>
                        <a:pt x="18642" y="48702"/>
                        <a:pt x="101005" y="44615"/>
                        <a:pt x="132512" y="45446"/>
                      </a:cubicBezTo>
                      <a:cubicBezTo>
                        <a:pt x="167090" y="50773"/>
                        <a:pt x="183552" y="56696"/>
                        <a:pt x="207469" y="65978"/>
                      </a:cubicBezTo>
                      <a:cubicBezTo>
                        <a:pt x="218639" y="71563"/>
                        <a:pt x="264847" y="95555"/>
                        <a:pt x="276017" y="101140"/>
                      </a:cubicBezTo>
                      <a:cubicBezTo>
                        <a:pt x="308054" y="117158"/>
                        <a:pt x="315938" y="139295"/>
                        <a:pt x="344597" y="142877"/>
                      </a:cubicBezTo>
                      <a:cubicBezTo>
                        <a:pt x="354988" y="146341"/>
                        <a:pt x="427809" y="126837"/>
                        <a:pt x="490070" y="134218"/>
                      </a:cubicBezTo>
                      <a:cubicBezTo>
                        <a:pt x="544777" y="141169"/>
                        <a:pt x="649012" y="128707"/>
                        <a:pt x="790540" y="113263"/>
                      </a:cubicBezTo>
                      <a:cubicBezTo>
                        <a:pt x="914776" y="103159"/>
                        <a:pt x="945830" y="117798"/>
                        <a:pt x="1122183" y="99235"/>
                      </a:cubicBezTo>
                      <a:cubicBezTo>
                        <a:pt x="1146540" y="96671"/>
                        <a:pt x="1183913" y="99170"/>
                        <a:pt x="1208255" y="96465"/>
                      </a:cubicBezTo>
                      <a:cubicBezTo>
                        <a:pt x="1226543" y="97940"/>
                        <a:pt x="1210728" y="97581"/>
                        <a:pt x="1247154" y="96657"/>
                      </a:cubicBezTo>
                      <a:cubicBezTo>
                        <a:pt x="1283580" y="95733"/>
                        <a:pt x="1364165" y="94390"/>
                        <a:pt x="1426810" y="90923"/>
                      </a:cubicBezTo>
                      <a:cubicBezTo>
                        <a:pt x="1478041" y="83604"/>
                        <a:pt x="1528955" y="83503"/>
                        <a:pt x="1573495" y="70141"/>
                      </a:cubicBezTo>
                      <a:cubicBezTo>
                        <a:pt x="1594477" y="63846"/>
                        <a:pt x="1638756" y="58540"/>
                        <a:pt x="1660606" y="56979"/>
                      </a:cubicBezTo>
                      <a:lnTo>
                        <a:pt x="1800363" y="46588"/>
                      </a:lnTo>
                      <a:cubicBezTo>
                        <a:pt x="1821145" y="43124"/>
                        <a:pt x="1872622" y="36957"/>
                        <a:pt x="1893189" y="32387"/>
                      </a:cubicBezTo>
                      <a:cubicBezTo>
                        <a:pt x="1916302" y="27251"/>
                        <a:pt x="1925459" y="17462"/>
                        <a:pt x="1929903" y="0"/>
                      </a:cubicBezTo>
                    </a:path>
                  </a:pathLst>
                </a:custGeom>
                <a:solidFill>
                  <a:schemeClr val="bg1"/>
                </a:solidFill>
                <a:ln w="9525" cap="flat" cmpd="sng" algn="ctr">
                  <a:noFill/>
                  <a:prstDash val="solid"/>
                  <a:round/>
                  <a:headEnd type="none" w="med" len="med"/>
                  <a:tailEnd type="none" w="med" len="med"/>
                </a:ln>
                <a:effectLst/>
              </p:spPr>
              <p:txBody>
                <a:bodyPr rtlCol="0" anchor="ctr"/>
                <a:lstStyle/>
                <a:p>
                  <a:pPr algn="ctr" eaLnBrk="0" fontAlgn="base" hangingPunct="0">
                    <a:spcBef>
                      <a:spcPct val="0"/>
                    </a:spcBef>
                    <a:spcAft>
                      <a:spcPct val="0"/>
                    </a:spcAft>
                  </a:pPr>
                  <a:endParaRPr kumimoji="1" lang="en-US" sz="2400">
                    <a:solidFill>
                      <a:srgbClr val="003366"/>
                    </a:solidFill>
                  </a:endParaRPr>
                </a:p>
              </p:txBody>
            </p:sp>
            <p:sp>
              <p:nvSpPr>
                <p:cNvPr id="46" name="Freeform 45"/>
                <p:cNvSpPr/>
                <p:nvPr/>
              </p:nvSpPr>
              <p:spPr bwMode="auto">
                <a:xfrm flipV="1">
                  <a:off x="1997061" y="2556373"/>
                  <a:ext cx="1929903" cy="146341"/>
                </a:xfrm>
                <a:custGeom>
                  <a:avLst/>
                  <a:gdLst>
                    <a:gd name="connsiteX0" fmla="*/ 0 w 1953491"/>
                    <a:gd name="connsiteY0" fmla="*/ 72737 h 171474"/>
                    <a:gd name="connsiteX1" fmla="*/ 124691 w 1953491"/>
                    <a:gd name="connsiteY1" fmla="*/ 62346 h 171474"/>
                    <a:gd name="connsiteX2" fmla="*/ 166255 w 1953491"/>
                    <a:gd name="connsiteY2" fmla="*/ 72737 h 171474"/>
                    <a:gd name="connsiteX3" fmla="*/ 249382 w 1953491"/>
                    <a:gd name="connsiteY3" fmla="*/ 93519 h 171474"/>
                    <a:gd name="connsiteX4" fmla="*/ 280555 w 1953491"/>
                    <a:gd name="connsiteY4" fmla="*/ 114300 h 171474"/>
                    <a:gd name="connsiteX5" fmla="*/ 394855 w 1953491"/>
                    <a:gd name="connsiteY5" fmla="*/ 135082 h 171474"/>
                    <a:gd name="connsiteX6" fmla="*/ 426028 w 1953491"/>
                    <a:gd name="connsiteY6" fmla="*/ 145473 h 171474"/>
                    <a:gd name="connsiteX7" fmla="*/ 945573 w 1953491"/>
                    <a:gd name="connsiteY7" fmla="*/ 145473 h 171474"/>
                    <a:gd name="connsiteX8" fmla="*/ 1153391 w 1953491"/>
                    <a:gd name="connsiteY8" fmla="*/ 114300 h 171474"/>
                    <a:gd name="connsiteX9" fmla="*/ 1226128 w 1953491"/>
                    <a:gd name="connsiteY9" fmla="*/ 103910 h 171474"/>
                    <a:gd name="connsiteX10" fmla="*/ 1517073 w 1953491"/>
                    <a:gd name="connsiteY10" fmla="*/ 83128 h 171474"/>
                    <a:gd name="connsiteX11" fmla="*/ 1631373 w 1953491"/>
                    <a:gd name="connsiteY11" fmla="*/ 62346 h 171474"/>
                    <a:gd name="connsiteX12" fmla="*/ 1693719 w 1953491"/>
                    <a:gd name="connsiteY12" fmla="*/ 41564 h 171474"/>
                    <a:gd name="connsiteX13" fmla="*/ 1839191 w 1953491"/>
                    <a:gd name="connsiteY13" fmla="*/ 31173 h 171474"/>
                    <a:gd name="connsiteX14" fmla="*/ 1901537 w 1953491"/>
                    <a:gd name="connsiteY14" fmla="*/ 20782 h 171474"/>
                    <a:gd name="connsiteX15" fmla="*/ 1953491 w 1953491"/>
                    <a:gd name="connsiteY15" fmla="*/ 0 h 171474"/>
                    <a:gd name="connsiteX0" fmla="*/ 43570 w 1997061"/>
                    <a:gd name="connsiteY0" fmla="*/ 72737 h 171474"/>
                    <a:gd name="connsiteX1" fmla="*/ 20782 w 1997061"/>
                    <a:gd name="connsiteY1" fmla="*/ 67751 h 171474"/>
                    <a:gd name="connsiteX2" fmla="*/ 168261 w 1997061"/>
                    <a:gd name="connsiteY2" fmla="*/ 62346 h 171474"/>
                    <a:gd name="connsiteX3" fmla="*/ 209825 w 1997061"/>
                    <a:gd name="connsiteY3" fmla="*/ 72737 h 171474"/>
                    <a:gd name="connsiteX4" fmla="*/ 292952 w 1997061"/>
                    <a:gd name="connsiteY4" fmla="*/ 93519 h 171474"/>
                    <a:gd name="connsiteX5" fmla="*/ 324125 w 1997061"/>
                    <a:gd name="connsiteY5" fmla="*/ 114300 h 171474"/>
                    <a:gd name="connsiteX6" fmla="*/ 438425 w 1997061"/>
                    <a:gd name="connsiteY6" fmla="*/ 135082 h 171474"/>
                    <a:gd name="connsiteX7" fmla="*/ 469598 w 1997061"/>
                    <a:gd name="connsiteY7" fmla="*/ 145473 h 171474"/>
                    <a:gd name="connsiteX8" fmla="*/ 989143 w 1997061"/>
                    <a:gd name="connsiteY8" fmla="*/ 145473 h 171474"/>
                    <a:gd name="connsiteX9" fmla="*/ 1196961 w 1997061"/>
                    <a:gd name="connsiteY9" fmla="*/ 114300 h 171474"/>
                    <a:gd name="connsiteX10" fmla="*/ 1269698 w 1997061"/>
                    <a:gd name="connsiteY10" fmla="*/ 103910 h 171474"/>
                    <a:gd name="connsiteX11" fmla="*/ 1560643 w 1997061"/>
                    <a:gd name="connsiteY11" fmla="*/ 83128 h 171474"/>
                    <a:gd name="connsiteX12" fmla="*/ 1674943 w 1997061"/>
                    <a:gd name="connsiteY12" fmla="*/ 62346 h 171474"/>
                    <a:gd name="connsiteX13" fmla="*/ 1737289 w 1997061"/>
                    <a:gd name="connsiteY13" fmla="*/ 41564 h 171474"/>
                    <a:gd name="connsiteX14" fmla="*/ 1882761 w 1997061"/>
                    <a:gd name="connsiteY14" fmla="*/ 31173 h 171474"/>
                    <a:gd name="connsiteX15" fmla="*/ 1945107 w 1997061"/>
                    <a:gd name="connsiteY15" fmla="*/ 20782 h 171474"/>
                    <a:gd name="connsiteX16" fmla="*/ 1997061 w 1997061"/>
                    <a:gd name="connsiteY16" fmla="*/ 0 h 171474"/>
                    <a:gd name="connsiteX0" fmla="*/ 3798 w 1957289"/>
                    <a:gd name="connsiteY0" fmla="*/ 72737 h 171474"/>
                    <a:gd name="connsiteX1" fmla="*/ 63987 w 1957289"/>
                    <a:gd name="connsiteY1" fmla="*/ 85737 h 171474"/>
                    <a:gd name="connsiteX2" fmla="*/ 128489 w 1957289"/>
                    <a:gd name="connsiteY2" fmla="*/ 62346 h 171474"/>
                    <a:gd name="connsiteX3" fmla="*/ 170053 w 1957289"/>
                    <a:gd name="connsiteY3" fmla="*/ 72737 h 171474"/>
                    <a:gd name="connsiteX4" fmla="*/ 253180 w 1957289"/>
                    <a:gd name="connsiteY4" fmla="*/ 93519 h 171474"/>
                    <a:gd name="connsiteX5" fmla="*/ 284353 w 1957289"/>
                    <a:gd name="connsiteY5" fmla="*/ 114300 h 171474"/>
                    <a:gd name="connsiteX6" fmla="*/ 398653 w 1957289"/>
                    <a:gd name="connsiteY6" fmla="*/ 135082 h 171474"/>
                    <a:gd name="connsiteX7" fmla="*/ 429826 w 1957289"/>
                    <a:gd name="connsiteY7" fmla="*/ 145473 h 171474"/>
                    <a:gd name="connsiteX8" fmla="*/ 949371 w 1957289"/>
                    <a:gd name="connsiteY8" fmla="*/ 145473 h 171474"/>
                    <a:gd name="connsiteX9" fmla="*/ 1157189 w 1957289"/>
                    <a:gd name="connsiteY9" fmla="*/ 114300 h 171474"/>
                    <a:gd name="connsiteX10" fmla="*/ 1229926 w 1957289"/>
                    <a:gd name="connsiteY10" fmla="*/ 103910 h 171474"/>
                    <a:gd name="connsiteX11" fmla="*/ 1520871 w 1957289"/>
                    <a:gd name="connsiteY11" fmla="*/ 83128 h 171474"/>
                    <a:gd name="connsiteX12" fmla="*/ 1635171 w 1957289"/>
                    <a:gd name="connsiteY12" fmla="*/ 62346 h 171474"/>
                    <a:gd name="connsiteX13" fmla="*/ 1697517 w 1957289"/>
                    <a:gd name="connsiteY13" fmla="*/ 41564 h 171474"/>
                    <a:gd name="connsiteX14" fmla="*/ 1842989 w 1957289"/>
                    <a:gd name="connsiteY14" fmla="*/ 31173 h 171474"/>
                    <a:gd name="connsiteX15" fmla="*/ 1905335 w 1957289"/>
                    <a:gd name="connsiteY15" fmla="*/ 20782 h 171474"/>
                    <a:gd name="connsiteX16" fmla="*/ 1957289 w 1957289"/>
                    <a:gd name="connsiteY16" fmla="*/ 0 h 171474"/>
                    <a:gd name="connsiteX0" fmla="*/ 10750 w 1904052"/>
                    <a:gd name="connsiteY0" fmla="*/ 831 h 197245"/>
                    <a:gd name="connsiteX1" fmla="*/ 10750 w 1904052"/>
                    <a:gd name="connsiteY1" fmla="*/ 111508 h 197245"/>
                    <a:gd name="connsiteX2" fmla="*/ 75252 w 1904052"/>
                    <a:gd name="connsiteY2" fmla="*/ 88117 h 197245"/>
                    <a:gd name="connsiteX3" fmla="*/ 116816 w 1904052"/>
                    <a:gd name="connsiteY3" fmla="*/ 98508 h 197245"/>
                    <a:gd name="connsiteX4" fmla="*/ 199943 w 1904052"/>
                    <a:gd name="connsiteY4" fmla="*/ 119290 h 197245"/>
                    <a:gd name="connsiteX5" fmla="*/ 231116 w 1904052"/>
                    <a:gd name="connsiteY5" fmla="*/ 140071 h 197245"/>
                    <a:gd name="connsiteX6" fmla="*/ 345416 w 1904052"/>
                    <a:gd name="connsiteY6" fmla="*/ 160853 h 197245"/>
                    <a:gd name="connsiteX7" fmla="*/ 376589 w 1904052"/>
                    <a:gd name="connsiteY7" fmla="*/ 171244 h 197245"/>
                    <a:gd name="connsiteX8" fmla="*/ 896134 w 1904052"/>
                    <a:gd name="connsiteY8" fmla="*/ 171244 h 197245"/>
                    <a:gd name="connsiteX9" fmla="*/ 1103952 w 1904052"/>
                    <a:gd name="connsiteY9" fmla="*/ 140071 h 197245"/>
                    <a:gd name="connsiteX10" fmla="*/ 1176689 w 1904052"/>
                    <a:gd name="connsiteY10" fmla="*/ 129681 h 197245"/>
                    <a:gd name="connsiteX11" fmla="*/ 1467634 w 1904052"/>
                    <a:gd name="connsiteY11" fmla="*/ 108899 h 197245"/>
                    <a:gd name="connsiteX12" fmla="*/ 1581934 w 1904052"/>
                    <a:gd name="connsiteY12" fmla="*/ 88117 h 197245"/>
                    <a:gd name="connsiteX13" fmla="*/ 1644280 w 1904052"/>
                    <a:gd name="connsiteY13" fmla="*/ 67335 h 197245"/>
                    <a:gd name="connsiteX14" fmla="*/ 1789752 w 1904052"/>
                    <a:gd name="connsiteY14" fmla="*/ 56944 h 197245"/>
                    <a:gd name="connsiteX15" fmla="*/ 1852098 w 1904052"/>
                    <a:gd name="connsiteY15" fmla="*/ 46553 h 197245"/>
                    <a:gd name="connsiteX16" fmla="*/ 1904052 w 1904052"/>
                    <a:gd name="connsiteY16" fmla="*/ 25771 h 197245"/>
                    <a:gd name="connsiteX0" fmla="*/ 47351 w 1940653"/>
                    <a:gd name="connsiteY0" fmla="*/ 831 h 197245"/>
                    <a:gd name="connsiteX1" fmla="*/ 10750 w 1940653"/>
                    <a:gd name="connsiteY1" fmla="*/ 111509 h 197245"/>
                    <a:gd name="connsiteX2" fmla="*/ 111853 w 1940653"/>
                    <a:gd name="connsiteY2" fmla="*/ 88117 h 197245"/>
                    <a:gd name="connsiteX3" fmla="*/ 153417 w 1940653"/>
                    <a:gd name="connsiteY3" fmla="*/ 98508 h 197245"/>
                    <a:gd name="connsiteX4" fmla="*/ 236544 w 1940653"/>
                    <a:gd name="connsiteY4" fmla="*/ 119290 h 197245"/>
                    <a:gd name="connsiteX5" fmla="*/ 267717 w 1940653"/>
                    <a:gd name="connsiteY5" fmla="*/ 140071 h 197245"/>
                    <a:gd name="connsiteX6" fmla="*/ 382017 w 1940653"/>
                    <a:gd name="connsiteY6" fmla="*/ 160853 h 197245"/>
                    <a:gd name="connsiteX7" fmla="*/ 413190 w 1940653"/>
                    <a:gd name="connsiteY7" fmla="*/ 171244 h 197245"/>
                    <a:gd name="connsiteX8" fmla="*/ 932735 w 1940653"/>
                    <a:gd name="connsiteY8" fmla="*/ 171244 h 197245"/>
                    <a:gd name="connsiteX9" fmla="*/ 1140553 w 1940653"/>
                    <a:gd name="connsiteY9" fmla="*/ 140071 h 197245"/>
                    <a:gd name="connsiteX10" fmla="*/ 1213290 w 1940653"/>
                    <a:gd name="connsiteY10" fmla="*/ 129681 h 197245"/>
                    <a:gd name="connsiteX11" fmla="*/ 1504235 w 1940653"/>
                    <a:gd name="connsiteY11" fmla="*/ 108899 h 197245"/>
                    <a:gd name="connsiteX12" fmla="*/ 1618535 w 1940653"/>
                    <a:gd name="connsiteY12" fmla="*/ 88117 h 197245"/>
                    <a:gd name="connsiteX13" fmla="*/ 1680881 w 1940653"/>
                    <a:gd name="connsiteY13" fmla="*/ 67335 h 197245"/>
                    <a:gd name="connsiteX14" fmla="*/ 1826353 w 1940653"/>
                    <a:gd name="connsiteY14" fmla="*/ 56944 h 197245"/>
                    <a:gd name="connsiteX15" fmla="*/ 1888699 w 1940653"/>
                    <a:gd name="connsiteY15" fmla="*/ 46553 h 197245"/>
                    <a:gd name="connsiteX16" fmla="*/ 1940653 w 1940653"/>
                    <a:gd name="connsiteY16" fmla="*/ 25771 h 197245"/>
                    <a:gd name="connsiteX0" fmla="*/ 55243 w 1948545"/>
                    <a:gd name="connsiteY0" fmla="*/ 19277 h 215691"/>
                    <a:gd name="connsiteX1" fmla="*/ 7892 w 1948545"/>
                    <a:gd name="connsiteY1" fmla="*/ 18446 h 215691"/>
                    <a:gd name="connsiteX2" fmla="*/ 18642 w 1948545"/>
                    <a:gd name="connsiteY2" fmla="*/ 129955 h 215691"/>
                    <a:gd name="connsiteX3" fmla="*/ 119745 w 1948545"/>
                    <a:gd name="connsiteY3" fmla="*/ 106563 h 215691"/>
                    <a:gd name="connsiteX4" fmla="*/ 161309 w 1948545"/>
                    <a:gd name="connsiteY4" fmla="*/ 116954 h 215691"/>
                    <a:gd name="connsiteX5" fmla="*/ 244436 w 1948545"/>
                    <a:gd name="connsiteY5" fmla="*/ 137736 h 215691"/>
                    <a:gd name="connsiteX6" fmla="*/ 275609 w 1948545"/>
                    <a:gd name="connsiteY6" fmla="*/ 158517 h 215691"/>
                    <a:gd name="connsiteX7" fmla="*/ 389909 w 1948545"/>
                    <a:gd name="connsiteY7" fmla="*/ 179299 h 215691"/>
                    <a:gd name="connsiteX8" fmla="*/ 421082 w 1948545"/>
                    <a:gd name="connsiteY8" fmla="*/ 189690 h 215691"/>
                    <a:gd name="connsiteX9" fmla="*/ 940627 w 1948545"/>
                    <a:gd name="connsiteY9" fmla="*/ 189690 h 215691"/>
                    <a:gd name="connsiteX10" fmla="*/ 1148445 w 1948545"/>
                    <a:gd name="connsiteY10" fmla="*/ 158517 h 215691"/>
                    <a:gd name="connsiteX11" fmla="*/ 1221182 w 1948545"/>
                    <a:gd name="connsiteY11" fmla="*/ 148127 h 215691"/>
                    <a:gd name="connsiteX12" fmla="*/ 1512127 w 1948545"/>
                    <a:gd name="connsiteY12" fmla="*/ 127345 h 215691"/>
                    <a:gd name="connsiteX13" fmla="*/ 1626427 w 1948545"/>
                    <a:gd name="connsiteY13" fmla="*/ 106563 h 215691"/>
                    <a:gd name="connsiteX14" fmla="*/ 1688773 w 1948545"/>
                    <a:gd name="connsiteY14" fmla="*/ 85781 h 215691"/>
                    <a:gd name="connsiteX15" fmla="*/ 1834245 w 1948545"/>
                    <a:gd name="connsiteY15" fmla="*/ 75390 h 215691"/>
                    <a:gd name="connsiteX16" fmla="*/ 1896591 w 1948545"/>
                    <a:gd name="connsiteY16" fmla="*/ 64999 h 215691"/>
                    <a:gd name="connsiteX17" fmla="*/ 1948545 w 1948545"/>
                    <a:gd name="connsiteY17" fmla="*/ 44217 h 215691"/>
                    <a:gd name="connsiteX0" fmla="*/ 47351 w 1940653"/>
                    <a:gd name="connsiteY0" fmla="*/ 0 h 196414"/>
                    <a:gd name="connsiteX1" fmla="*/ 10750 w 1940653"/>
                    <a:gd name="connsiteY1" fmla="*/ 110678 h 196414"/>
                    <a:gd name="connsiteX2" fmla="*/ 111853 w 1940653"/>
                    <a:gd name="connsiteY2" fmla="*/ 87286 h 196414"/>
                    <a:gd name="connsiteX3" fmla="*/ 153417 w 1940653"/>
                    <a:gd name="connsiteY3" fmla="*/ 97677 h 196414"/>
                    <a:gd name="connsiteX4" fmla="*/ 236544 w 1940653"/>
                    <a:gd name="connsiteY4" fmla="*/ 118459 h 196414"/>
                    <a:gd name="connsiteX5" fmla="*/ 267717 w 1940653"/>
                    <a:gd name="connsiteY5" fmla="*/ 139240 h 196414"/>
                    <a:gd name="connsiteX6" fmla="*/ 382017 w 1940653"/>
                    <a:gd name="connsiteY6" fmla="*/ 160022 h 196414"/>
                    <a:gd name="connsiteX7" fmla="*/ 413190 w 1940653"/>
                    <a:gd name="connsiteY7" fmla="*/ 170413 h 196414"/>
                    <a:gd name="connsiteX8" fmla="*/ 932735 w 1940653"/>
                    <a:gd name="connsiteY8" fmla="*/ 170413 h 196414"/>
                    <a:gd name="connsiteX9" fmla="*/ 1140553 w 1940653"/>
                    <a:gd name="connsiteY9" fmla="*/ 139240 h 196414"/>
                    <a:gd name="connsiteX10" fmla="*/ 1213290 w 1940653"/>
                    <a:gd name="connsiteY10" fmla="*/ 128850 h 196414"/>
                    <a:gd name="connsiteX11" fmla="*/ 1504235 w 1940653"/>
                    <a:gd name="connsiteY11" fmla="*/ 108068 h 196414"/>
                    <a:gd name="connsiteX12" fmla="*/ 1618535 w 1940653"/>
                    <a:gd name="connsiteY12" fmla="*/ 87286 h 196414"/>
                    <a:gd name="connsiteX13" fmla="*/ 1680881 w 1940653"/>
                    <a:gd name="connsiteY13" fmla="*/ 66504 h 196414"/>
                    <a:gd name="connsiteX14" fmla="*/ 1826353 w 1940653"/>
                    <a:gd name="connsiteY14" fmla="*/ 56113 h 196414"/>
                    <a:gd name="connsiteX15" fmla="*/ 1888699 w 1940653"/>
                    <a:gd name="connsiteY15" fmla="*/ 45722 h 196414"/>
                    <a:gd name="connsiteX16" fmla="*/ 1940653 w 1940653"/>
                    <a:gd name="connsiteY16" fmla="*/ 24940 h 196414"/>
                    <a:gd name="connsiteX0" fmla="*/ 36601 w 1929903"/>
                    <a:gd name="connsiteY0" fmla="*/ 0 h 196414"/>
                    <a:gd name="connsiteX1" fmla="*/ 0 w 1929903"/>
                    <a:gd name="connsiteY1" fmla="*/ 110678 h 196414"/>
                    <a:gd name="connsiteX2" fmla="*/ 101103 w 1929903"/>
                    <a:gd name="connsiteY2" fmla="*/ 8728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24940 h 196414"/>
                    <a:gd name="connsiteX0" fmla="*/ 36601 w 1929903"/>
                    <a:gd name="connsiteY0" fmla="*/ 0 h 196414"/>
                    <a:gd name="connsiteX1" fmla="*/ 0 w 1929903"/>
                    <a:gd name="connsiteY1" fmla="*/ 0 h 196414"/>
                    <a:gd name="connsiteX2" fmla="*/ 0 w 1929903"/>
                    <a:gd name="connsiteY2" fmla="*/ 110678 h 196414"/>
                    <a:gd name="connsiteX3" fmla="*/ 101103 w 1929903"/>
                    <a:gd name="connsiteY3" fmla="*/ 87286 h 196414"/>
                    <a:gd name="connsiteX4" fmla="*/ 142667 w 1929903"/>
                    <a:gd name="connsiteY4" fmla="*/ 97677 h 196414"/>
                    <a:gd name="connsiteX5" fmla="*/ 225794 w 1929903"/>
                    <a:gd name="connsiteY5" fmla="*/ 118459 h 196414"/>
                    <a:gd name="connsiteX6" fmla="*/ 256967 w 1929903"/>
                    <a:gd name="connsiteY6" fmla="*/ 139240 h 196414"/>
                    <a:gd name="connsiteX7" fmla="*/ 371267 w 1929903"/>
                    <a:gd name="connsiteY7" fmla="*/ 160022 h 196414"/>
                    <a:gd name="connsiteX8" fmla="*/ 402440 w 1929903"/>
                    <a:gd name="connsiteY8" fmla="*/ 170413 h 196414"/>
                    <a:gd name="connsiteX9" fmla="*/ 921985 w 1929903"/>
                    <a:gd name="connsiteY9" fmla="*/ 170413 h 196414"/>
                    <a:gd name="connsiteX10" fmla="*/ 1129803 w 1929903"/>
                    <a:gd name="connsiteY10" fmla="*/ 139240 h 196414"/>
                    <a:gd name="connsiteX11" fmla="*/ 1202540 w 1929903"/>
                    <a:gd name="connsiteY11" fmla="*/ 128850 h 196414"/>
                    <a:gd name="connsiteX12" fmla="*/ 1493485 w 1929903"/>
                    <a:gd name="connsiteY12" fmla="*/ 108068 h 196414"/>
                    <a:gd name="connsiteX13" fmla="*/ 1607785 w 1929903"/>
                    <a:gd name="connsiteY13" fmla="*/ 87286 h 196414"/>
                    <a:gd name="connsiteX14" fmla="*/ 1670131 w 1929903"/>
                    <a:gd name="connsiteY14" fmla="*/ 66504 h 196414"/>
                    <a:gd name="connsiteX15" fmla="*/ 1815603 w 1929903"/>
                    <a:gd name="connsiteY15" fmla="*/ 56113 h 196414"/>
                    <a:gd name="connsiteX16" fmla="*/ 1877949 w 1929903"/>
                    <a:gd name="connsiteY16" fmla="*/ 45722 h 196414"/>
                    <a:gd name="connsiteX17" fmla="*/ 1929903 w 1929903"/>
                    <a:gd name="connsiteY17" fmla="*/ 24940 h 196414"/>
                    <a:gd name="connsiteX0" fmla="*/ 36601 w 1929903"/>
                    <a:gd name="connsiteY0" fmla="*/ 0 h 196414"/>
                    <a:gd name="connsiteX1" fmla="*/ 0 w 1929903"/>
                    <a:gd name="connsiteY1" fmla="*/ 110678 h 196414"/>
                    <a:gd name="connsiteX2" fmla="*/ 101103 w 1929903"/>
                    <a:gd name="connsiteY2" fmla="*/ 8728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24940 h 196414"/>
                    <a:gd name="connsiteX0" fmla="*/ 0 w 1929903"/>
                    <a:gd name="connsiteY0" fmla="*/ 0 h 196414"/>
                    <a:gd name="connsiteX1" fmla="*/ 0 w 1929903"/>
                    <a:gd name="connsiteY1" fmla="*/ 110678 h 196414"/>
                    <a:gd name="connsiteX2" fmla="*/ 101103 w 1929903"/>
                    <a:gd name="connsiteY2" fmla="*/ 8728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24940 h 196414"/>
                    <a:gd name="connsiteX0" fmla="*/ 0 w 1929903"/>
                    <a:gd name="connsiteY0" fmla="*/ 0 h 196414"/>
                    <a:gd name="connsiteX1" fmla="*/ 0 w 1929903"/>
                    <a:gd name="connsiteY1" fmla="*/ 110678 h 196414"/>
                    <a:gd name="connsiteX2" fmla="*/ 101103 w 1929903"/>
                    <a:gd name="connsiteY2" fmla="*/ 8728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76810 h 196414"/>
                    <a:gd name="connsiteX2" fmla="*/ 101103 w 1929903"/>
                    <a:gd name="connsiteY2" fmla="*/ 8728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67883 h 196414"/>
                    <a:gd name="connsiteX2" fmla="*/ 101103 w 1929903"/>
                    <a:gd name="connsiteY2" fmla="*/ 8728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67883 h 196414"/>
                    <a:gd name="connsiteX2" fmla="*/ 101103 w 1929903"/>
                    <a:gd name="connsiteY2" fmla="*/ 8728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01103 w 1929903"/>
                    <a:gd name="connsiteY2" fmla="*/ 8728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4417 w 1929903"/>
                    <a:gd name="connsiteY2" fmla="*/ 34016 h 196414"/>
                    <a:gd name="connsiteX3" fmla="*/ 142667 w 1929903"/>
                    <a:gd name="connsiteY3" fmla="*/ 97677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4417 w 1929903"/>
                    <a:gd name="connsiteY2" fmla="*/ 34016 h 196414"/>
                    <a:gd name="connsiteX3" fmla="*/ 232234 w 1929903"/>
                    <a:gd name="connsiteY3" fmla="*/ 67883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4417 w 1929903"/>
                    <a:gd name="connsiteY2" fmla="*/ 34016 h 196414"/>
                    <a:gd name="connsiteX3" fmla="*/ 193829 w 1929903"/>
                    <a:gd name="connsiteY3" fmla="*/ 34016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4417 w 1929903"/>
                    <a:gd name="connsiteY2" fmla="*/ 34016 h 196414"/>
                    <a:gd name="connsiteX3" fmla="*/ 232234 w 1929903"/>
                    <a:gd name="connsiteY3" fmla="*/ 67883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4417 w 1929903"/>
                    <a:gd name="connsiteY2" fmla="*/ 34016 h 196414"/>
                    <a:gd name="connsiteX3" fmla="*/ 193829 w 1929903"/>
                    <a:gd name="connsiteY3" fmla="*/ 67883 h 196414"/>
                    <a:gd name="connsiteX4" fmla="*/ 225794 w 1929903"/>
                    <a:gd name="connsiteY4" fmla="*/ 118459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4417 w 1929903"/>
                    <a:gd name="connsiteY2" fmla="*/ 34016 h 196414"/>
                    <a:gd name="connsiteX3" fmla="*/ 193829 w 1929903"/>
                    <a:gd name="connsiteY3" fmla="*/ 67883 h 196414"/>
                    <a:gd name="connsiteX4" fmla="*/ 232234 w 1929903"/>
                    <a:gd name="connsiteY4" fmla="*/ 67883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4417 w 1929903"/>
                    <a:gd name="connsiteY2" fmla="*/ 34016 h 196414"/>
                    <a:gd name="connsiteX3" fmla="*/ 232234 w 1929903"/>
                    <a:gd name="connsiteY3" fmla="*/ 67883 h 196414"/>
                    <a:gd name="connsiteX4" fmla="*/ 232234 w 1929903"/>
                    <a:gd name="connsiteY4" fmla="*/ 67883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2512 w 1929903"/>
                    <a:gd name="connsiteY2" fmla="*/ 45446 h 196414"/>
                    <a:gd name="connsiteX3" fmla="*/ 232234 w 1929903"/>
                    <a:gd name="connsiteY3" fmla="*/ 67883 h 196414"/>
                    <a:gd name="connsiteX4" fmla="*/ 232234 w 1929903"/>
                    <a:gd name="connsiteY4" fmla="*/ 67883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2512 w 1929903"/>
                    <a:gd name="connsiteY2" fmla="*/ 45446 h 196414"/>
                    <a:gd name="connsiteX3" fmla="*/ 232234 w 1929903"/>
                    <a:gd name="connsiteY3" fmla="*/ 67883 h 196414"/>
                    <a:gd name="connsiteX4" fmla="*/ 207469 w 1929903"/>
                    <a:gd name="connsiteY4" fmla="*/ 65978 h 196414"/>
                    <a:gd name="connsiteX5" fmla="*/ 256967 w 1929903"/>
                    <a:gd name="connsiteY5" fmla="*/ 13924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2512 w 1929903"/>
                    <a:gd name="connsiteY2" fmla="*/ 45446 h 196414"/>
                    <a:gd name="connsiteX3" fmla="*/ 232234 w 1929903"/>
                    <a:gd name="connsiteY3" fmla="*/ 67883 h 196414"/>
                    <a:gd name="connsiteX4" fmla="*/ 207469 w 1929903"/>
                    <a:gd name="connsiteY4" fmla="*/ 65978 h 196414"/>
                    <a:gd name="connsiteX5" fmla="*/ 277922 w 1929903"/>
                    <a:gd name="connsiteY5" fmla="*/ 82090 h 196414"/>
                    <a:gd name="connsiteX6" fmla="*/ 371267 w 1929903"/>
                    <a:gd name="connsiteY6" fmla="*/ 160022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2512 w 1929903"/>
                    <a:gd name="connsiteY2" fmla="*/ 45446 h 196414"/>
                    <a:gd name="connsiteX3" fmla="*/ 232234 w 1929903"/>
                    <a:gd name="connsiteY3" fmla="*/ 67883 h 196414"/>
                    <a:gd name="connsiteX4" fmla="*/ 207469 w 1929903"/>
                    <a:gd name="connsiteY4" fmla="*/ 65978 h 196414"/>
                    <a:gd name="connsiteX5" fmla="*/ 277922 w 1929903"/>
                    <a:gd name="connsiteY5" fmla="*/ 82090 h 196414"/>
                    <a:gd name="connsiteX6" fmla="*/ 344597 w 1929903"/>
                    <a:gd name="connsiteY6" fmla="*/ 142877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96414"/>
                    <a:gd name="connsiteX1" fmla="*/ 0 w 1929903"/>
                    <a:gd name="connsiteY1" fmla="*/ 34016 h 196414"/>
                    <a:gd name="connsiteX2" fmla="*/ 132512 w 1929903"/>
                    <a:gd name="connsiteY2" fmla="*/ 45446 h 196414"/>
                    <a:gd name="connsiteX3" fmla="*/ 232234 w 1929903"/>
                    <a:gd name="connsiteY3" fmla="*/ 67883 h 196414"/>
                    <a:gd name="connsiteX4" fmla="*/ 207469 w 1929903"/>
                    <a:gd name="connsiteY4" fmla="*/ 65978 h 196414"/>
                    <a:gd name="connsiteX5" fmla="*/ 276017 w 1929903"/>
                    <a:gd name="connsiteY5" fmla="*/ 101140 h 196414"/>
                    <a:gd name="connsiteX6" fmla="*/ 344597 w 1929903"/>
                    <a:gd name="connsiteY6" fmla="*/ 142877 h 196414"/>
                    <a:gd name="connsiteX7" fmla="*/ 402440 w 1929903"/>
                    <a:gd name="connsiteY7" fmla="*/ 170413 h 196414"/>
                    <a:gd name="connsiteX8" fmla="*/ 921985 w 1929903"/>
                    <a:gd name="connsiteY8" fmla="*/ 170413 h 196414"/>
                    <a:gd name="connsiteX9" fmla="*/ 1129803 w 1929903"/>
                    <a:gd name="connsiteY9" fmla="*/ 139240 h 196414"/>
                    <a:gd name="connsiteX10" fmla="*/ 1202540 w 1929903"/>
                    <a:gd name="connsiteY10" fmla="*/ 128850 h 196414"/>
                    <a:gd name="connsiteX11" fmla="*/ 1493485 w 1929903"/>
                    <a:gd name="connsiteY11" fmla="*/ 108068 h 196414"/>
                    <a:gd name="connsiteX12" fmla="*/ 1607785 w 1929903"/>
                    <a:gd name="connsiteY12" fmla="*/ 87286 h 196414"/>
                    <a:gd name="connsiteX13" fmla="*/ 1670131 w 1929903"/>
                    <a:gd name="connsiteY13" fmla="*/ 66504 h 196414"/>
                    <a:gd name="connsiteX14" fmla="*/ 1815603 w 1929903"/>
                    <a:gd name="connsiteY14" fmla="*/ 56113 h 196414"/>
                    <a:gd name="connsiteX15" fmla="*/ 1877949 w 1929903"/>
                    <a:gd name="connsiteY15" fmla="*/ 45722 h 196414"/>
                    <a:gd name="connsiteX16" fmla="*/ 1929903 w 1929903"/>
                    <a:gd name="connsiteY16" fmla="*/ 0 h 196414"/>
                    <a:gd name="connsiteX0" fmla="*/ 0 w 1929903"/>
                    <a:gd name="connsiteY0" fmla="*/ 0 h 174427"/>
                    <a:gd name="connsiteX1" fmla="*/ 0 w 1929903"/>
                    <a:gd name="connsiteY1" fmla="*/ 34016 h 174427"/>
                    <a:gd name="connsiteX2" fmla="*/ 132512 w 1929903"/>
                    <a:gd name="connsiteY2" fmla="*/ 45446 h 174427"/>
                    <a:gd name="connsiteX3" fmla="*/ 232234 w 1929903"/>
                    <a:gd name="connsiteY3" fmla="*/ 67883 h 174427"/>
                    <a:gd name="connsiteX4" fmla="*/ 207469 w 1929903"/>
                    <a:gd name="connsiteY4" fmla="*/ 65978 h 174427"/>
                    <a:gd name="connsiteX5" fmla="*/ 276017 w 1929903"/>
                    <a:gd name="connsiteY5" fmla="*/ 101140 h 174427"/>
                    <a:gd name="connsiteX6" fmla="*/ 344597 w 1929903"/>
                    <a:gd name="connsiteY6" fmla="*/ 142877 h 174427"/>
                    <a:gd name="connsiteX7" fmla="*/ 410060 w 1929903"/>
                    <a:gd name="connsiteY7" fmla="*/ 134218 h 174427"/>
                    <a:gd name="connsiteX8" fmla="*/ 921985 w 1929903"/>
                    <a:gd name="connsiteY8" fmla="*/ 170413 h 174427"/>
                    <a:gd name="connsiteX9" fmla="*/ 1129803 w 1929903"/>
                    <a:gd name="connsiteY9" fmla="*/ 139240 h 174427"/>
                    <a:gd name="connsiteX10" fmla="*/ 1202540 w 1929903"/>
                    <a:gd name="connsiteY10" fmla="*/ 128850 h 174427"/>
                    <a:gd name="connsiteX11" fmla="*/ 1493485 w 1929903"/>
                    <a:gd name="connsiteY11" fmla="*/ 108068 h 174427"/>
                    <a:gd name="connsiteX12" fmla="*/ 1607785 w 1929903"/>
                    <a:gd name="connsiteY12" fmla="*/ 87286 h 174427"/>
                    <a:gd name="connsiteX13" fmla="*/ 1670131 w 1929903"/>
                    <a:gd name="connsiteY13" fmla="*/ 66504 h 174427"/>
                    <a:gd name="connsiteX14" fmla="*/ 1815603 w 1929903"/>
                    <a:gd name="connsiteY14" fmla="*/ 56113 h 174427"/>
                    <a:gd name="connsiteX15" fmla="*/ 1877949 w 1929903"/>
                    <a:gd name="connsiteY15" fmla="*/ 45722 h 174427"/>
                    <a:gd name="connsiteX16" fmla="*/ 1929903 w 1929903"/>
                    <a:gd name="connsiteY16" fmla="*/ 0 h 174427"/>
                    <a:gd name="connsiteX0" fmla="*/ 0 w 1929903"/>
                    <a:gd name="connsiteY0" fmla="*/ 0 h 174427"/>
                    <a:gd name="connsiteX1" fmla="*/ 0 w 1929903"/>
                    <a:gd name="connsiteY1" fmla="*/ 34016 h 174427"/>
                    <a:gd name="connsiteX2" fmla="*/ 132512 w 1929903"/>
                    <a:gd name="connsiteY2" fmla="*/ 45446 h 174427"/>
                    <a:gd name="connsiteX3" fmla="*/ 232234 w 1929903"/>
                    <a:gd name="connsiteY3" fmla="*/ 67883 h 174427"/>
                    <a:gd name="connsiteX4" fmla="*/ 207469 w 1929903"/>
                    <a:gd name="connsiteY4" fmla="*/ 65978 h 174427"/>
                    <a:gd name="connsiteX5" fmla="*/ 276017 w 1929903"/>
                    <a:gd name="connsiteY5" fmla="*/ 101140 h 174427"/>
                    <a:gd name="connsiteX6" fmla="*/ 344597 w 1929903"/>
                    <a:gd name="connsiteY6" fmla="*/ 142877 h 174427"/>
                    <a:gd name="connsiteX7" fmla="*/ 490070 w 1929903"/>
                    <a:gd name="connsiteY7" fmla="*/ 134218 h 174427"/>
                    <a:gd name="connsiteX8" fmla="*/ 921985 w 1929903"/>
                    <a:gd name="connsiteY8" fmla="*/ 170413 h 174427"/>
                    <a:gd name="connsiteX9" fmla="*/ 1129803 w 1929903"/>
                    <a:gd name="connsiteY9" fmla="*/ 139240 h 174427"/>
                    <a:gd name="connsiteX10" fmla="*/ 1202540 w 1929903"/>
                    <a:gd name="connsiteY10" fmla="*/ 128850 h 174427"/>
                    <a:gd name="connsiteX11" fmla="*/ 1493485 w 1929903"/>
                    <a:gd name="connsiteY11" fmla="*/ 108068 h 174427"/>
                    <a:gd name="connsiteX12" fmla="*/ 1607785 w 1929903"/>
                    <a:gd name="connsiteY12" fmla="*/ 87286 h 174427"/>
                    <a:gd name="connsiteX13" fmla="*/ 1670131 w 1929903"/>
                    <a:gd name="connsiteY13" fmla="*/ 66504 h 174427"/>
                    <a:gd name="connsiteX14" fmla="*/ 1815603 w 1929903"/>
                    <a:gd name="connsiteY14" fmla="*/ 56113 h 174427"/>
                    <a:gd name="connsiteX15" fmla="*/ 1877949 w 1929903"/>
                    <a:gd name="connsiteY15" fmla="*/ 45722 h 174427"/>
                    <a:gd name="connsiteX16" fmla="*/ 1929903 w 1929903"/>
                    <a:gd name="connsiteY16" fmla="*/ 0 h 174427"/>
                    <a:gd name="connsiteX0" fmla="*/ 0 w 1929903"/>
                    <a:gd name="connsiteY0" fmla="*/ 0 h 174427"/>
                    <a:gd name="connsiteX1" fmla="*/ 0 w 1929903"/>
                    <a:gd name="connsiteY1" fmla="*/ 34016 h 174427"/>
                    <a:gd name="connsiteX2" fmla="*/ 132512 w 1929903"/>
                    <a:gd name="connsiteY2" fmla="*/ 45446 h 174427"/>
                    <a:gd name="connsiteX3" fmla="*/ 232234 w 1929903"/>
                    <a:gd name="connsiteY3" fmla="*/ 67883 h 174427"/>
                    <a:gd name="connsiteX4" fmla="*/ 207469 w 1929903"/>
                    <a:gd name="connsiteY4" fmla="*/ 65978 h 174427"/>
                    <a:gd name="connsiteX5" fmla="*/ 276017 w 1929903"/>
                    <a:gd name="connsiteY5" fmla="*/ 101140 h 174427"/>
                    <a:gd name="connsiteX6" fmla="*/ 344597 w 1929903"/>
                    <a:gd name="connsiteY6" fmla="*/ 142877 h 174427"/>
                    <a:gd name="connsiteX7" fmla="*/ 490070 w 1929903"/>
                    <a:gd name="connsiteY7" fmla="*/ 134218 h 174427"/>
                    <a:gd name="connsiteX8" fmla="*/ 921985 w 1929903"/>
                    <a:gd name="connsiteY8" fmla="*/ 170413 h 174427"/>
                    <a:gd name="connsiteX9" fmla="*/ 1129803 w 1929903"/>
                    <a:gd name="connsiteY9" fmla="*/ 139240 h 174427"/>
                    <a:gd name="connsiteX10" fmla="*/ 1202540 w 1929903"/>
                    <a:gd name="connsiteY10" fmla="*/ 128850 h 174427"/>
                    <a:gd name="connsiteX11" fmla="*/ 1493485 w 1929903"/>
                    <a:gd name="connsiteY11" fmla="*/ 108068 h 174427"/>
                    <a:gd name="connsiteX12" fmla="*/ 1607785 w 1929903"/>
                    <a:gd name="connsiteY12" fmla="*/ 87286 h 174427"/>
                    <a:gd name="connsiteX13" fmla="*/ 1670131 w 1929903"/>
                    <a:gd name="connsiteY13" fmla="*/ 66504 h 174427"/>
                    <a:gd name="connsiteX14" fmla="*/ 1815603 w 1929903"/>
                    <a:gd name="connsiteY14" fmla="*/ 56113 h 174427"/>
                    <a:gd name="connsiteX15" fmla="*/ 1877949 w 1929903"/>
                    <a:gd name="connsiteY15" fmla="*/ 45722 h 174427"/>
                    <a:gd name="connsiteX16" fmla="*/ 1929903 w 1929903"/>
                    <a:gd name="connsiteY16" fmla="*/ 0 h 174427"/>
                    <a:gd name="connsiteX0" fmla="*/ 0 w 1929903"/>
                    <a:gd name="connsiteY0" fmla="*/ 0 h 174427"/>
                    <a:gd name="connsiteX1" fmla="*/ 0 w 1929903"/>
                    <a:gd name="connsiteY1" fmla="*/ 34016 h 174427"/>
                    <a:gd name="connsiteX2" fmla="*/ 132512 w 1929903"/>
                    <a:gd name="connsiteY2" fmla="*/ 45446 h 174427"/>
                    <a:gd name="connsiteX3" fmla="*/ 232234 w 1929903"/>
                    <a:gd name="connsiteY3" fmla="*/ 67883 h 174427"/>
                    <a:gd name="connsiteX4" fmla="*/ 207469 w 1929903"/>
                    <a:gd name="connsiteY4" fmla="*/ 65978 h 174427"/>
                    <a:gd name="connsiteX5" fmla="*/ 276017 w 1929903"/>
                    <a:gd name="connsiteY5" fmla="*/ 101140 h 174427"/>
                    <a:gd name="connsiteX6" fmla="*/ 344597 w 1929903"/>
                    <a:gd name="connsiteY6" fmla="*/ 142877 h 174427"/>
                    <a:gd name="connsiteX7" fmla="*/ 490070 w 1929903"/>
                    <a:gd name="connsiteY7" fmla="*/ 134218 h 174427"/>
                    <a:gd name="connsiteX8" fmla="*/ 921985 w 1929903"/>
                    <a:gd name="connsiteY8" fmla="*/ 170413 h 174427"/>
                    <a:gd name="connsiteX9" fmla="*/ 1129803 w 1929903"/>
                    <a:gd name="connsiteY9" fmla="*/ 139240 h 174427"/>
                    <a:gd name="connsiteX10" fmla="*/ 1202540 w 1929903"/>
                    <a:gd name="connsiteY10" fmla="*/ 128850 h 174427"/>
                    <a:gd name="connsiteX11" fmla="*/ 1493485 w 1929903"/>
                    <a:gd name="connsiteY11" fmla="*/ 108068 h 174427"/>
                    <a:gd name="connsiteX12" fmla="*/ 1607785 w 1929903"/>
                    <a:gd name="connsiteY12" fmla="*/ 87286 h 174427"/>
                    <a:gd name="connsiteX13" fmla="*/ 1670131 w 1929903"/>
                    <a:gd name="connsiteY13" fmla="*/ 66504 h 174427"/>
                    <a:gd name="connsiteX14" fmla="*/ 1815603 w 1929903"/>
                    <a:gd name="connsiteY14" fmla="*/ 56113 h 174427"/>
                    <a:gd name="connsiteX15" fmla="*/ 1877949 w 1929903"/>
                    <a:gd name="connsiteY15" fmla="*/ 45722 h 174427"/>
                    <a:gd name="connsiteX16" fmla="*/ 1929903 w 1929903"/>
                    <a:gd name="connsiteY16" fmla="*/ 0 h 174427"/>
                    <a:gd name="connsiteX0" fmla="*/ 0 w 1929903"/>
                    <a:gd name="connsiteY0" fmla="*/ 0 h 174427"/>
                    <a:gd name="connsiteX1" fmla="*/ 0 w 1929903"/>
                    <a:gd name="connsiteY1" fmla="*/ 34016 h 174427"/>
                    <a:gd name="connsiteX2" fmla="*/ 132512 w 1929903"/>
                    <a:gd name="connsiteY2" fmla="*/ 45446 h 174427"/>
                    <a:gd name="connsiteX3" fmla="*/ 232234 w 1929903"/>
                    <a:gd name="connsiteY3" fmla="*/ 67883 h 174427"/>
                    <a:gd name="connsiteX4" fmla="*/ 207469 w 1929903"/>
                    <a:gd name="connsiteY4" fmla="*/ 65978 h 174427"/>
                    <a:gd name="connsiteX5" fmla="*/ 276017 w 1929903"/>
                    <a:gd name="connsiteY5" fmla="*/ 101140 h 174427"/>
                    <a:gd name="connsiteX6" fmla="*/ 344597 w 1929903"/>
                    <a:gd name="connsiteY6" fmla="*/ 142877 h 174427"/>
                    <a:gd name="connsiteX7" fmla="*/ 490070 w 1929903"/>
                    <a:gd name="connsiteY7" fmla="*/ 134218 h 174427"/>
                    <a:gd name="connsiteX8" fmla="*/ 921985 w 1929903"/>
                    <a:gd name="connsiteY8" fmla="*/ 170413 h 174427"/>
                    <a:gd name="connsiteX9" fmla="*/ 1129803 w 1929903"/>
                    <a:gd name="connsiteY9" fmla="*/ 139240 h 174427"/>
                    <a:gd name="connsiteX10" fmla="*/ 1202540 w 1929903"/>
                    <a:gd name="connsiteY10" fmla="*/ 128850 h 174427"/>
                    <a:gd name="connsiteX11" fmla="*/ 1493485 w 1929903"/>
                    <a:gd name="connsiteY11" fmla="*/ 108068 h 174427"/>
                    <a:gd name="connsiteX12" fmla="*/ 1607785 w 1929903"/>
                    <a:gd name="connsiteY12" fmla="*/ 87286 h 174427"/>
                    <a:gd name="connsiteX13" fmla="*/ 1670131 w 1929903"/>
                    <a:gd name="connsiteY13" fmla="*/ 66504 h 174427"/>
                    <a:gd name="connsiteX14" fmla="*/ 1815603 w 1929903"/>
                    <a:gd name="connsiteY14" fmla="*/ 56113 h 174427"/>
                    <a:gd name="connsiteX15" fmla="*/ 1877949 w 1929903"/>
                    <a:gd name="connsiteY15" fmla="*/ 45722 h 174427"/>
                    <a:gd name="connsiteX16" fmla="*/ 1929903 w 1929903"/>
                    <a:gd name="connsiteY16" fmla="*/ 0 h 174427"/>
                    <a:gd name="connsiteX0" fmla="*/ 0 w 1929903"/>
                    <a:gd name="connsiteY0" fmla="*/ 0 h 174427"/>
                    <a:gd name="connsiteX1" fmla="*/ 0 w 1929903"/>
                    <a:gd name="connsiteY1" fmla="*/ 34016 h 174427"/>
                    <a:gd name="connsiteX2" fmla="*/ 132512 w 1929903"/>
                    <a:gd name="connsiteY2" fmla="*/ 45446 h 174427"/>
                    <a:gd name="connsiteX3" fmla="*/ 232234 w 1929903"/>
                    <a:gd name="connsiteY3" fmla="*/ 67883 h 174427"/>
                    <a:gd name="connsiteX4" fmla="*/ 207469 w 1929903"/>
                    <a:gd name="connsiteY4" fmla="*/ 65978 h 174427"/>
                    <a:gd name="connsiteX5" fmla="*/ 276017 w 1929903"/>
                    <a:gd name="connsiteY5" fmla="*/ 101140 h 174427"/>
                    <a:gd name="connsiteX6" fmla="*/ 344597 w 1929903"/>
                    <a:gd name="connsiteY6" fmla="*/ 142877 h 174427"/>
                    <a:gd name="connsiteX7" fmla="*/ 490070 w 1929903"/>
                    <a:gd name="connsiteY7" fmla="*/ 134218 h 174427"/>
                    <a:gd name="connsiteX8" fmla="*/ 921985 w 1929903"/>
                    <a:gd name="connsiteY8" fmla="*/ 170413 h 174427"/>
                    <a:gd name="connsiteX9" fmla="*/ 1129803 w 1929903"/>
                    <a:gd name="connsiteY9" fmla="*/ 139240 h 174427"/>
                    <a:gd name="connsiteX10" fmla="*/ 1202540 w 1929903"/>
                    <a:gd name="connsiteY10" fmla="*/ 128850 h 174427"/>
                    <a:gd name="connsiteX11" fmla="*/ 1493485 w 1929903"/>
                    <a:gd name="connsiteY11" fmla="*/ 108068 h 174427"/>
                    <a:gd name="connsiteX12" fmla="*/ 1607785 w 1929903"/>
                    <a:gd name="connsiteY12" fmla="*/ 87286 h 174427"/>
                    <a:gd name="connsiteX13" fmla="*/ 1670131 w 1929903"/>
                    <a:gd name="connsiteY13" fmla="*/ 66504 h 174427"/>
                    <a:gd name="connsiteX14" fmla="*/ 1815603 w 1929903"/>
                    <a:gd name="connsiteY14" fmla="*/ 56113 h 174427"/>
                    <a:gd name="connsiteX15" fmla="*/ 1877949 w 1929903"/>
                    <a:gd name="connsiteY15" fmla="*/ 45722 h 174427"/>
                    <a:gd name="connsiteX16" fmla="*/ 1929903 w 1929903"/>
                    <a:gd name="connsiteY16" fmla="*/ 0 h 174427"/>
                    <a:gd name="connsiteX0" fmla="*/ 0 w 1929903"/>
                    <a:gd name="connsiteY0" fmla="*/ 0 h 157803"/>
                    <a:gd name="connsiteX1" fmla="*/ 0 w 1929903"/>
                    <a:gd name="connsiteY1" fmla="*/ 34016 h 157803"/>
                    <a:gd name="connsiteX2" fmla="*/ 132512 w 1929903"/>
                    <a:gd name="connsiteY2" fmla="*/ 45446 h 157803"/>
                    <a:gd name="connsiteX3" fmla="*/ 232234 w 1929903"/>
                    <a:gd name="connsiteY3" fmla="*/ 67883 h 157803"/>
                    <a:gd name="connsiteX4" fmla="*/ 207469 w 1929903"/>
                    <a:gd name="connsiteY4" fmla="*/ 65978 h 157803"/>
                    <a:gd name="connsiteX5" fmla="*/ 276017 w 1929903"/>
                    <a:gd name="connsiteY5" fmla="*/ 101140 h 157803"/>
                    <a:gd name="connsiteX6" fmla="*/ 344597 w 1929903"/>
                    <a:gd name="connsiteY6" fmla="*/ 142877 h 157803"/>
                    <a:gd name="connsiteX7" fmla="*/ 490070 w 1929903"/>
                    <a:gd name="connsiteY7" fmla="*/ 134218 h 157803"/>
                    <a:gd name="connsiteX8" fmla="*/ 805780 w 1929903"/>
                    <a:gd name="connsiteY8" fmla="*/ 126598 h 157803"/>
                    <a:gd name="connsiteX9" fmla="*/ 1129803 w 1929903"/>
                    <a:gd name="connsiteY9" fmla="*/ 139240 h 157803"/>
                    <a:gd name="connsiteX10" fmla="*/ 1202540 w 1929903"/>
                    <a:gd name="connsiteY10" fmla="*/ 128850 h 157803"/>
                    <a:gd name="connsiteX11" fmla="*/ 1493485 w 1929903"/>
                    <a:gd name="connsiteY11" fmla="*/ 108068 h 157803"/>
                    <a:gd name="connsiteX12" fmla="*/ 1607785 w 1929903"/>
                    <a:gd name="connsiteY12" fmla="*/ 87286 h 157803"/>
                    <a:gd name="connsiteX13" fmla="*/ 1670131 w 1929903"/>
                    <a:gd name="connsiteY13" fmla="*/ 66504 h 157803"/>
                    <a:gd name="connsiteX14" fmla="*/ 1815603 w 1929903"/>
                    <a:gd name="connsiteY14" fmla="*/ 56113 h 157803"/>
                    <a:gd name="connsiteX15" fmla="*/ 1877949 w 1929903"/>
                    <a:gd name="connsiteY15" fmla="*/ 45722 h 157803"/>
                    <a:gd name="connsiteX16" fmla="*/ 1929903 w 1929903"/>
                    <a:gd name="connsiteY16" fmla="*/ 0 h 157803"/>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118285 h 146341"/>
                    <a:gd name="connsiteX10" fmla="*/ 1202540 w 1929903"/>
                    <a:gd name="connsiteY10" fmla="*/ 128850 h 146341"/>
                    <a:gd name="connsiteX11" fmla="*/ 1493485 w 1929903"/>
                    <a:gd name="connsiteY11" fmla="*/ 108068 h 146341"/>
                    <a:gd name="connsiteX12" fmla="*/ 1607785 w 1929903"/>
                    <a:gd name="connsiteY12" fmla="*/ 87286 h 146341"/>
                    <a:gd name="connsiteX13" fmla="*/ 1670131 w 1929903"/>
                    <a:gd name="connsiteY13" fmla="*/ 66504 h 146341"/>
                    <a:gd name="connsiteX14" fmla="*/ 1815603 w 1929903"/>
                    <a:gd name="connsiteY14" fmla="*/ 56113 h 146341"/>
                    <a:gd name="connsiteX15" fmla="*/ 1877949 w 1929903"/>
                    <a:gd name="connsiteY15" fmla="*/ 45722 h 146341"/>
                    <a:gd name="connsiteX16" fmla="*/ 1929903 w 1929903"/>
                    <a:gd name="connsiteY16"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2540 w 1929903"/>
                    <a:gd name="connsiteY10" fmla="*/ 128850 h 146341"/>
                    <a:gd name="connsiteX11" fmla="*/ 1493485 w 1929903"/>
                    <a:gd name="connsiteY11" fmla="*/ 108068 h 146341"/>
                    <a:gd name="connsiteX12" fmla="*/ 1607785 w 1929903"/>
                    <a:gd name="connsiteY12" fmla="*/ 87286 h 146341"/>
                    <a:gd name="connsiteX13" fmla="*/ 1670131 w 1929903"/>
                    <a:gd name="connsiteY13" fmla="*/ 66504 h 146341"/>
                    <a:gd name="connsiteX14" fmla="*/ 1815603 w 1929903"/>
                    <a:gd name="connsiteY14" fmla="*/ 56113 h 146341"/>
                    <a:gd name="connsiteX15" fmla="*/ 1877949 w 1929903"/>
                    <a:gd name="connsiteY15" fmla="*/ 45722 h 146341"/>
                    <a:gd name="connsiteX16" fmla="*/ 1929903 w 1929903"/>
                    <a:gd name="connsiteY16"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19685 w 1929903"/>
                    <a:gd name="connsiteY10" fmla="*/ 109800 h 146341"/>
                    <a:gd name="connsiteX11" fmla="*/ 1493485 w 1929903"/>
                    <a:gd name="connsiteY11" fmla="*/ 108068 h 146341"/>
                    <a:gd name="connsiteX12" fmla="*/ 1607785 w 1929903"/>
                    <a:gd name="connsiteY12" fmla="*/ 87286 h 146341"/>
                    <a:gd name="connsiteX13" fmla="*/ 1670131 w 1929903"/>
                    <a:gd name="connsiteY13" fmla="*/ 66504 h 146341"/>
                    <a:gd name="connsiteX14" fmla="*/ 1815603 w 1929903"/>
                    <a:gd name="connsiteY14" fmla="*/ 56113 h 146341"/>
                    <a:gd name="connsiteX15" fmla="*/ 1877949 w 1929903"/>
                    <a:gd name="connsiteY15" fmla="*/ 45722 h 146341"/>
                    <a:gd name="connsiteX16" fmla="*/ 1929903 w 1929903"/>
                    <a:gd name="connsiteY16"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19685 w 1929903"/>
                    <a:gd name="connsiteY10" fmla="*/ 109800 h 146341"/>
                    <a:gd name="connsiteX11" fmla="*/ 1247154 w 1929903"/>
                    <a:gd name="connsiteY11" fmla="*/ 96657 h 146341"/>
                    <a:gd name="connsiteX12" fmla="*/ 1493485 w 1929903"/>
                    <a:gd name="connsiteY12" fmla="*/ 108068 h 146341"/>
                    <a:gd name="connsiteX13" fmla="*/ 1607785 w 1929903"/>
                    <a:gd name="connsiteY13" fmla="*/ 87286 h 146341"/>
                    <a:gd name="connsiteX14" fmla="*/ 1670131 w 1929903"/>
                    <a:gd name="connsiteY14" fmla="*/ 66504 h 146341"/>
                    <a:gd name="connsiteX15" fmla="*/ 1815603 w 1929903"/>
                    <a:gd name="connsiteY15" fmla="*/ 56113 h 146341"/>
                    <a:gd name="connsiteX16" fmla="*/ 1877949 w 1929903"/>
                    <a:gd name="connsiteY16" fmla="*/ 45722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93485 w 1929903"/>
                    <a:gd name="connsiteY12" fmla="*/ 108068 h 146341"/>
                    <a:gd name="connsiteX13" fmla="*/ 1607785 w 1929903"/>
                    <a:gd name="connsiteY13" fmla="*/ 87286 h 146341"/>
                    <a:gd name="connsiteX14" fmla="*/ 1670131 w 1929903"/>
                    <a:gd name="connsiteY14" fmla="*/ 66504 h 146341"/>
                    <a:gd name="connsiteX15" fmla="*/ 1815603 w 1929903"/>
                    <a:gd name="connsiteY15" fmla="*/ 56113 h 146341"/>
                    <a:gd name="connsiteX16" fmla="*/ 1877949 w 1929903"/>
                    <a:gd name="connsiteY16" fmla="*/ 45722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607785 w 1929903"/>
                    <a:gd name="connsiteY13" fmla="*/ 87286 h 146341"/>
                    <a:gd name="connsiteX14" fmla="*/ 1670131 w 1929903"/>
                    <a:gd name="connsiteY14" fmla="*/ 66504 h 146341"/>
                    <a:gd name="connsiteX15" fmla="*/ 1815603 w 1929903"/>
                    <a:gd name="connsiteY15" fmla="*/ 56113 h 146341"/>
                    <a:gd name="connsiteX16" fmla="*/ 1877949 w 1929903"/>
                    <a:gd name="connsiteY16" fmla="*/ 45722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70131 w 1929903"/>
                    <a:gd name="connsiteY14" fmla="*/ 66504 h 146341"/>
                    <a:gd name="connsiteX15" fmla="*/ 1815603 w 1929903"/>
                    <a:gd name="connsiteY15" fmla="*/ 56113 h 146341"/>
                    <a:gd name="connsiteX16" fmla="*/ 1877949 w 1929903"/>
                    <a:gd name="connsiteY16" fmla="*/ 45722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15603 w 1929903"/>
                    <a:gd name="connsiteY15" fmla="*/ 56113 h 146341"/>
                    <a:gd name="connsiteX16" fmla="*/ 1877949 w 1929903"/>
                    <a:gd name="connsiteY16" fmla="*/ 45722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877949 w 1929903"/>
                    <a:gd name="connsiteY16" fmla="*/ 45722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866519 w 1929903"/>
                    <a:gd name="connsiteY16" fmla="*/ 30482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902714 w 1929903"/>
                    <a:gd name="connsiteY16" fmla="*/ 34292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900809 w 1929903"/>
                    <a:gd name="connsiteY16" fmla="*/ 40007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900809 w 1929903"/>
                    <a:gd name="connsiteY16" fmla="*/ 40007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805780 w 1929903"/>
                    <a:gd name="connsiteY8" fmla="*/ 126598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893189 w 1929903"/>
                    <a:gd name="connsiteY16" fmla="*/ 32387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790540 w 1929903"/>
                    <a:gd name="connsiteY8" fmla="*/ 113263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893189 w 1929903"/>
                    <a:gd name="connsiteY16" fmla="*/ 32387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790540 w 1929903"/>
                    <a:gd name="connsiteY8" fmla="*/ 113263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893189 w 1929903"/>
                    <a:gd name="connsiteY16" fmla="*/ 32387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32234 w 1929903"/>
                    <a:gd name="connsiteY3" fmla="*/ 67883 h 146341"/>
                    <a:gd name="connsiteX4" fmla="*/ 207469 w 1929903"/>
                    <a:gd name="connsiteY4" fmla="*/ 65978 h 146341"/>
                    <a:gd name="connsiteX5" fmla="*/ 276017 w 1929903"/>
                    <a:gd name="connsiteY5" fmla="*/ 101140 h 146341"/>
                    <a:gd name="connsiteX6" fmla="*/ 344597 w 1929903"/>
                    <a:gd name="connsiteY6" fmla="*/ 142877 h 146341"/>
                    <a:gd name="connsiteX7" fmla="*/ 490070 w 1929903"/>
                    <a:gd name="connsiteY7" fmla="*/ 134218 h 146341"/>
                    <a:gd name="connsiteX8" fmla="*/ 790540 w 1929903"/>
                    <a:gd name="connsiteY8" fmla="*/ 113263 h 146341"/>
                    <a:gd name="connsiteX9" fmla="*/ 1122183 w 1929903"/>
                    <a:gd name="connsiteY9" fmla="*/ 99235 h 146341"/>
                    <a:gd name="connsiteX10" fmla="*/ 1208255 w 1929903"/>
                    <a:gd name="connsiteY10" fmla="*/ 96465 h 146341"/>
                    <a:gd name="connsiteX11" fmla="*/ 1247154 w 1929903"/>
                    <a:gd name="connsiteY11" fmla="*/ 96657 h 146341"/>
                    <a:gd name="connsiteX12" fmla="*/ 1426810 w 1929903"/>
                    <a:gd name="connsiteY12" fmla="*/ 90923 h 146341"/>
                    <a:gd name="connsiteX13" fmla="*/ 1573495 w 1929903"/>
                    <a:gd name="connsiteY13" fmla="*/ 70141 h 146341"/>
                    <a:gd name="connsiteX14" fmla="*/ 1660606 w 1929903"/>
                    <a:gd name="connsiteY14" fmla="*/ 56979 h 146341"/>
                    <a:gd name="connsiteX15" fmla="*/ 1800363 w 1929903"/>
                    <a:gd name="connsiteY15" fmla="*/ 46588 h 146341"/>
                    <a:gd name="connsiteX16" fmla="*/ 1893189 w 1929903"/>
                    <a:gd name="connsiteY16" fmla="*/ 32387 h 146341"/>
                    <a:gd name="connsiteX17" fmla="*/ 1929903 w 1929903"/>
                    <a:gd name="connsiteY17" fmla="*/ 0 h 146341"/>
                    <a:gd name="connsiteX0" fmla="*/ 0 w 1929903"/>
                    <a:gd name="connsiteY0" fmla="*/ 0 h 146341"/>
                    <a:gd name="connsiteX1" fmla="*/ 0 w 1929903"/>
                    <a:gd name="connsiteY1" fmla="*/ 34016 h 146341"/>
                    <a:gd name="connsiteX2" fmla="*/ 132512 w 1929903"/>
                    <a:gd name="connsiteY2" fmla="*/ 45446 h 146341"/>
                    <a:gd name="connsiteX3" fmla="*/ 207469 w 1929903"/>
                    <a:gd name="connsiteY3" fmla="*/ 65978 h 146341"/>
                    <a:gd name="connsiteX4" fmla="*/ 276017 w 1929903"/>
                    <a:gd name="connsiteY4" fmla="*/ 101140 h 146341"/>
                    <a:gd name="connsiteX5" fmla="*/ 344597 w 1929903"/>
                    <a:gd name="connsiteY5" fmla="*/ 142877 h 146341"/>
                    <a:gd name="connsiteX6" fmla="*/ 490070 w 1929903"/>
                    <a:gd name="connsiteY6" fmla="*/ 134218 h 146341"/>
                    <a:gd name="connsiteX7" fmla="*/ 790540 w 1929903"/>
                    <a:gd name="connsiteY7" fmla="*/ 113263 h 146341"/>
                    <a:gd name="connsiteX8" fmla="*/ 1122183 w 1929903"/>
                    <a:gd name="connsiteY8" fmla="*/ 99235 h 146341"/>
                    <a:gd name="connsiteX9" fmla="*/ 1208255 w 1929903"/>
                    <a:gd name="connsiteY9" fmla="*/ 96465 h 146341"/>
                    <a:gd name="connsiteX10" fmla="*/ 1247154 w 1929903"/>
                    <a:gd name="connsiteY10" fmla="*/ 96657 h 146341"/>
                    <a:gd name="connsiteX11" fmla="*/ 1426810 w 1929903"/>
                    <a:gd name="connsiteY11" fmla="*/ 90923 h 146341"/>
                    <a:gd name="connsiteX12" fmla="*/ 1573495 w 1929903"/>
                    <a:gd name="connsiteY12" fmla="*/ 70141 h 146341"/>
                    <a:gd name="connsiteX13" fmla="*/ 1660606 w 1929903"/>
                    <a:gd name="connsiteY13" fmla="*/ 56979 h 146341"/>
                    <a:gd name="connsiteX14" fmla="*/ 1800363 w 1929903"/>
                    <a:gd name="connsiteY14" fmla="*/ 46588 h 146341"/>
                    <a:gd name="connsiteX15" fmla="*/ 1893189 w 1929903"/>
                    <a:gd name="connsiteY15" fmla="*/ 32387 h 146341"/>
                    <a:gd name="connsiteX16" fmla="*/ 1929903 w 1929903"/>
                    <a:gd name="connsiteY16" fmla="*/ 0 h 14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9903" h="146341">
                      <a:moveTo>
                        <a:pt x="0" y="0"/>
                      </a:moveTo>
                      <a:lnTo>
                        <a:pt x="0" y="34016"/>
                      </a:lnTo>
                      <a:cubicBezTo>
                        <a:pt x="18642" y="48702"/>
                        <a:pt x="101005" y="44615"/>
                        <a:pt x="132512" y="45446"/>
                      </a:cubicBezTo>
                      <a:cubicBezTo>
                        <a:pt x="167090" y="50773"/>
                        <a:pt x="183552" y="56696"/>
                        <a:pt x="207469" y="65978"/>
                      </a:cubicBezTo>
                      <a:cubicBezTo>
                        <a:pt x="218639" y="71563"/>
                        <a:pt x="264847" y="95555"/>
                        <a:pt x="276017" y="101140"/>
                      </a:cubicBezTo>
                      <a:cubicBezTo>
                        <a:pt x="308054" y="117158"/>
                        <a:pt x="315938" y="139295"/>
                        <a:pt x="344597" y="142877"/>
                      </a:cubicBezTo>
                      <a:cubicBezTo>
                        <a:pt x="354988" y="146341"/>
                        <a:pt x="427809" y="126837"/>
                        <a:pt x="490070" y="134218"/>
                      </a:cubicBezTo>
                      <a:cubicBezTo>
                        <a:pt x="544777" y="141169"/>
                        <a:pt x="649012" y="128707"/>
                        <a:pt x="790540" y="113263"/>
                      </a:cubicBezTo>
                      <a:cubicBezTo>
                        <a:pt x="914776" y="103159"/>
                        <a:pt x="945830" y="117798"/>
                        <a:pt x="1122183" y="99235"/>
                      </a:cubicBezTo>
                      <a:cubicBezTo>
                        <a:pt x="1146540" y="96671"/>
                        <a:pt x="1183913" y="99170"/>
                        <a:pt x="1208255" y="96465"/>
                      </a:cubicBezTo>
                      <a:cubicBezTo>
                        <a:pt x="1226543" y="97940"/>
                        <a:pt x="1210728" y="97581"/>
                        <a:pt x="1247154" y="96657"/>
                      </a:cubicBezTo>
                      <a:cubicBezTo>
                        <a:pt x="1283580" y="95733"/>
                        <a:pt x="1364165" y="94390"/>
                        <a:pt x="1426810" y="90923"/>
                      </a:cubicBezTo>
                      <a:cubicBezTo>
                        <a:pt x="1478041" y="83604"/>
                        <a:pt x="1528955" y="83503"/>
                        <a:pt x="1573495" y="70141"/>
                      </a:cubicBezTo>
                      <a:cubicBezTo>
                        <a:pt x="1594477" y="63846"/>
                        <a:pt x="1638756" y="58540"/>
                        <a:pt x="1660606" y="56979"/>
                      </a:cubicBezTo>
                      <a:lnTo>
                        <a:pt x="1800363" y="46588"/>
                      </a:lnTo>
                      <a:cubicBezTo>
                        <a:pt x="1821145" y="43124"/>
                        <a:pt x="1872622" y="36957"/>
                        <a:pt x="1893189" y="32387"/>
                      </a:cubicBezTo>
                      <a:cubicBezTo>
                        <a:pt x="1916302" y="27251"/>
                        <a:pt x="1925459" y="17462"/>
                        <a:pt x="1929903" y="0"/>
                      </a:cubicBezTo>
                    </a:path>
                  </a:pathLst>
                </a:custGeom>
                <a:solidFill>
                  <a:schemeClr val="bg1"/>
                </a:solidFill>
                <a:ln w="9525" cap="flat" cmpd="sng" algn="ctr">
                  <a:noFill/>
                  <a:prstDash val="solid"/>
                  <a:round/>
                  <a:headEnd type="none" w="med" len="med"/>
                  <a:tailEnd type="none" w="med" len="med"/>
                </a:ln>
                <a:effectLst/>
              </p:spPr>
              <p:txBody>
                <a:bodyPr rtlCol="0" anchor="ctr"/>
                <a:lstStyle/>
                <a:p>
                  <a:pPr algn="ctr" eaLnBrk="0" fontAlgn="base" hangingPunct="0">
                    <a:spcBef>
                      <a:spcPct val="0"/>
                    </a:spcBef>
                    <a:spcAft>
                      <a:spcPct val="0"/>
                    </a:spcAft>
                  </a:pPr>
                  <a:endParaRPr kumimoji="1" lang="en-US" sz="2400">
                    <a:solidFill>
                      <a:srgbClr val="003366"/>
                    </a:solidFill>
                  </a:endParaRPr>
                </a:p>
              </p:txBody>
            </p:sp>
          </p:grpSp>
        </p:grpSp>
        <p:grpSp>
          <p:nvGrpSpPr>
            <p:cNvPr id="47" name="Group 46"/>
            <p:cNvGrpSpPr/>
            <p:nvPr/>
          </p:nvGrpSpPr>
          <p:grpSpPr>
            <a:xfrm>
              <a:off x="4723836" y="2073400"/>
              <a:ext cx="3507543" cy="1035045"/>
              <a:chOff x="4187190" y="3425195"/>
              <a:chExt cx="3507541" cy="1035045"/>
            </a:xfrm>
          </p:grpSpPr>
          <p:grpSp>
            <p:nvGrpSpPr>
              <p:cNvPr id="48" name="Group 54"/>
              <p:cNvGrpSpPr/>
              <p:nvPr/>
            </p:nvGrpSpPr>
            <p:grpSpPr>
              <a:xfrm>
                <a:off x="4187190" y="3520440"/>
                <a:ext cx="1579354" cy="939800"/>
                <a:chOff x="2343150" y="2230120"/>
                <a:chExt cx="1579354" cy="939800"/>
              </a:xfrm>
            </p:grpSpPr>
            <p:sp>
              <p:nvSpPr>
                <p:cNvPr id="50" name="Freeform 49"/>
                <p:cNvSpPr/>
                <p:nvPr/>
              </p:nvSpPr>
              <p:spPr bwMode="auto">
                <a:xfrm>
                  <a:off x="2343150" y="2691765"/>
                  <a:ext cx="1579354" cy="144780"/>
                </a:xfrm>
                <a:custGeom>
                  <a:avLst/>
                  <a:gdLst>
                    <a:gd name="connsiteX0" fmla="*/ 0 w 1581150"/>
                    <a:gd name="connsiteY0" fmla="*/ 133350 h 137160"/>
                    <a:gd name="connsiteX1" fmla="*/ 83820 w 1581150"/>
                    <a:gd name="connsiteY1" fmla="*/ 129540 h 137160"/>
                    <a:gd name="connsiteX2" fmla="*/ 95250 w 1581150"/>
                    <a:gd name="connsiteY2" fmla="*/ 125730 h 137160"/>
                    <a:gd name="connsiteX3" fmla="*/ 114300 w 1581150"/>
                    <a:gd name="connsiteY3" fmla="*/ 129540 h 137160"/>
                    <a:gd name="connsiteX4" fmla="*/ 137160 w 1581150"/>
                    <a:gd name="connsiteY4" fmla="*/ 137160 h 137160"/>
                    <a:gd name="connsiteX5" fmla="*/ 152400 w 1581150"/>
                    <a:gd name="connsiteY5" fmla="*/ 133350 h 137160"/>
                    <a:gd name="connsiteX6" fmla="*/ 163830 w 1581150"/>
                    <a:gd name="connsiteY6" fmla="*/ 125730 h 137160"/>
                    <a:gd name="connsiteX7" fmla="*/ 182880 w 1581150"/>
                    <a:gd name="connsiteY7" fmla="*/ 129540 h 137160"/>
                    <a:gd name="connsiteX8" fmla="*/ 236220 w 1581150"/>
                    <a:gd name="connsiteY8" fmla="*/ 125730 h 137160"/>
                    <a:gd name="connsiteX9" fmla="*/ 247650 w 1581150"/>
                    <a:gd name="connsiteY9" fmla="*/ 121920 h 137160"/>
                    <a:gd name="connsiteX10" fmla="*/ 262890 w 1581150"/>
                    <a:gd name="connsiteY10" fmla="*/ 118110 h 137160"/>
                    <a:gd name="connsiteX11" fmla="*/ 426720 w 1581150"/>
                    <a:gd name="connsiteY11" fmla="*/ 110490 h 137160"/>
                    <a:gd name="connsiteX12" fmla="*/ 544830 w 1581150"/>
                    <a:gd name="connsiteY12" fmla="*/ 102870 h 137160"/>
                    <a:gd name="connsiteX13" fmla="*/ 617220 w 1581150"/>
                    <a:gd name="connsiteY13" fmla="*/ 110490 h 137160"/>
                    <a:gd name="connsiteX14" fmla="*/ 689610 w 1581150"/>
                    <a:gd name="connsiteY14" fmla="*/ 106680 h 137160"/>
                    <a:gd name="connsiteX15" fmla="*/ 712470 w 1581150"/>
                    <a:gd name="connsiteY15" fmla="*/ 99060 h 137160"/>
                    <a:gd name="connsiteX16" fmla="*/ 784860 w 1581150"/>
                    <a:gd name="connsiteY16" fmla="*/ 95250 h 137160"/>
                    <a:gd name="connsiteX17" fmla="*/ 899160 w 1581150"/>
                    <a:gd name="connsiteY17" fmla="*/ 87630 h 137160"/>
                    <a:gd name="connsiteX18" fmla="*/ 944880 w 1581150"/>
                    <a:gd name="connsiteY18" fmla="*/ 91440 h 137160"/>
                    <a:gd name="connsiteX19" fmla="*/ 967740 w 1581150"/>
                    <a:gd name="connsiteY19" fmla="*/ 91440 h 137160"/>
                    <a:gd name="connsiteX20" fmla="*/ 1009650 w 1581150"/>
                    <a:gd name="connsiteY20" fmla="*/ 87630 h 137160"/>
                    <a:gd name="connsiteX21" fmla="*/ 1040130 w 1581150"/>
                    <a:gd name="connsiteY21" fmla="*/ 83820 h 137160"/>
                    <a:gd name="connsiteX22" fmla="*/ 1135380 w 1581150"/>
                    <a:gd name="connsiteY22" fmla="*/ 80010 h 137160"/>
                    <a:gd name="connsiteX23" fmla="*/ 1192530 w 1581150"/>
                    <a:gd name="connsiteY23" fmla="*/ 68580 h 137160"/>
                    <a:gd name="connsiteX24" fmla="*/ 1215390 w 1581150"/>
                    <a:gd name="connsiteY24" fmla="*/ 57150 h 137160"/>
                    <a:gd name="connsiteX25" fmla="*/ 1348740 w 1581150"/>
                    <a:gd name="connsiteY25" fmla="*/ 53340 h 137160"/>
                    <a:gd name="connsiteX26" fmla="*/ 1405890 w 1581150"/>
                    <a:gd name="connsiteY26" fmla="*/ 41910 h 137160"/>
                    <a:gd name="connsiteX27" fmla="*/ 1417320 w 1581150"/>
                    <a:gd name="connsiteY27" fmla="*/ 38100 h 137160"/>
                    <a:gd name="connsiteX28" fmla="*/ 1428750 w 1581150"/>
                    <a:gd name="connsiteY28" fmla="*/ 34290 h 137160"/>
                    <a:gd name="connsiteX29" fmla="*/ 1512570 w 1581150"/>
                    <a:gd name="connsiteY29" fmla="*/ 41910 h 137160"/>
                    <a:gd name="connsiteX30" fmla="*/ 1539240 w 1581150"/>
                    <a:gd name="connsiteY30" fmla="*/ 38100 h 137160"/>
                    <a:gd name="connsiteX31" fmla="*/ 1550670 w 1581150"/>
                    <a:gd name="connsiteY31" fmla="*/ 34290 h 137160"/>
                    <a:gd name="connsiteX32" fmla="*/ 1573530 w 1581150"/>
                    <a:gd name="connsiteY32" fmla="*/ 19050 h 137160"/>
                    <a:gd name="connsiteX33" fmla="*/ 1581150 w 1581150"/>
                    <a:gd name="connsiteY33" fmla="*/ 0 h 137160"/>
                    <a:gd name="connsiteX0" fmla="*/ 0 w 1585858"/>
                    <a:gd name="connsiteY0" fmla="*/ 133350 h 137160"/>
                    <a:gd name="connsiteX1" fmla="*/ 83820 w 1585858"/>
                    <a:gd name="connsiteY1" fmla="*/ 129540 h 137160"/>
                    <a:gd name="connsiteX2" fmla="*/ 95250 w 1585858"/>
                    <a:gd name="connsiteY2" fmla="*/ 125730 h 137160"/>
                    <a:gd name="connsiteX3" fmla="*/ 114300 w 1585858"/>
                    <a:gd name="connsiteY3" fmla="*/ 129540 h 137160"/>
                    <a:gd name="connsiteX4" fmla="*/ 137160 w 1585858"/>
                    <a:gd name="connsiteY4" fmla="*/ 137160 h 137160"/>
                    <a:gd name="connsiteX5" fmla="*/ 152400 w 1585858"/>
                    <a:gd name="connsiteY5" fmla="*/ 133350 h 137160"/>
                    <a:gd name="connsiteX6" fmla="*/ 163830 w 1585858"/>
                    <a:gd name="connsiteY6" fmla="*/ 125730 h 137160"/>
                    <a:gd name="connsiteX7" fmla="*/ 182880 w 1585858"/>
                    <a:gd name="connsiteY7" fmla="*/ 129540 h 137160"/>
                    <a:gd name="connsiteX8" fmla="*/ 236220 w 1585858"/>
                    <a:gd name="connsiteY8" fmla="*/ 125730 h 137160"/>
                    <a:gd name="connsiteX9" fmla="*/ 247650 w 1585858"/>
                    <a:gd name="connsiteY9" fmla="*/ 121920 h 137160"/>
                    <a:gd name="connsiteX10" fmla="*/ 262890 w 1585858"/>
                    <a:gd name="connsiteY10" fmla="*/ 118110 h 137160"/>
                    <a:gd name="connsiteX11" fmla="*/ 426720 w 1585858"/>
                    <a:gd name="connsiteY11" fmla="*/ 110490 h 137160"/>
                    <a:gd name="connsiteX12" fmla="*/ 544830 w 1585858"/>
                    <a:gd name="connsiteY12" fmla="*/ 102870 h 137160"/>
                    <a:gd name="connsiteX13" fmla="*/ 617220 w 1585858"/>
                    <a:gd name="connsiteY13" fmla="*/ 110490 h 137160"/>
                    <a:gd name="connsiteX14" fmla="*/ 689610 w 1585858"/>
                    <a:gd name="connsiteY14" fmla="*/ 106680 h 137160"/>
                    <a:gd name="connsiteX15" fmla="*/ 712470 w 1585858"/>
                    <a:gd name="connsiteY15" fmla="*/ 99060 h 137160"/>
                    <a:gd name="connsiteX16" fmla="*/ 784860 w 1585858"/>
                    <a:gd name="connsiteY16" fmla="*/ 95250 h 137160"/>
                    <a:gd name="connsiteX17" fmla="*/ 899160 w 1585858"/>
                    <a:gd name="connsiteY17" fmla="*/ 87630 h 137160"/>
                    <a:gd name="connsiteX18" fmla="*/ 944880 w 1585858"/>
                    <a:gd name="connsiteY18" fmla="*/ 91440 h 137160"/>
                    <a:gd name="connsiteX19" fmla="*/ 967740 w 1585858"/>
                    <a:gd name="connsiteY19" fmla="*/ 91440 h 137160"/>
                    <a:gd name="connsiteX20" fmla="*/ 1009650 w 1585858"/>
                    <a:gd name="connsiteY20" fmla="*/ 87630 h 137160"/>
                    <a:gd name="connsiteX21" fmla="*/ 1040130 w 1585858"/>
                    <a:gd name="connsiteY21" fmla="*/ 83820 h 137160"/>
                    <a:gd name="connsiteX22" fmla="*/ 1135380 w 1585858"/>
                    <a:gd name="connsiteY22" fmla="*/ 80010 h 137160"/>
                    <a:gd name="connsiteX23" fmla="*/ 1192530 w 1585858"/>
                    <a:gd name="connsiteY23" fmla="*/ 68580 h 137160"/>
                    <a:gd name="connsiteX24" fmla="*/ 1215390 w 1585858"/>
                    <a:gd name="connsiteY24" fmla="*/ 57150 h 137160"/>
                    <a:gd name="connsiteX25" fmla="*/ 1348740 w 1585858"/>
                    <a:gd name="connsiteY25" fmla="*/ 53340 h 137160"/>
                    <a:gd name="connsiteX26" fmla="*/ 1405890 w 1585858"/>
                    <a:gd name="connsiteY26" fmla="*/ 41910 h 137160"/>
                    <a:gd name="connsiteX27" fmla="*/ 1417320 w 1585858"/>
                    <a:gd name="connsiteY27" fmla="*/ 38100 h 137160"/>
                    <a:gd name="connsiteX28" fmla="*/ 1428750 w 1585858"/>
                    <a:gd name="connsiteY28" fmla="*/ 34290 h 137160"/>
                    <a:gd name="connsiteX29" fmla="*/ 1512570 w 1585858"/>
                    <a:gd name="connsiteY29" fmla="*/ 41910 h 137160"/>
                    <a:gd name="connsiteX30" fmla="*/ 1539240 w 1585858"/>
                    <a:gd name="connsiteY30" fmla="*/ 38100 h 137160"/>
                    <a:gd name="connsiteX31" fmla="*/ 1550670 w 1585858"/>
                    <a:gd name="connsiteY31" fmla="*/ 34290 h 137160"/>
                    <a:gd name="connsiteX32" fmla="*/ 1581150 w 1585858"/>
                    <a:gd name="connsiteY32" fmla="*/ 26670 h 137160"/>
                    <a:gd name="connsiteX33" fmla="*/ 1581150 w 1585858"/>
                    <a:gd name="connsiteY33" fmla="*/ 0 h 137160"/>
                    <a:gd name="connsiteX0" fmla="*/ 0 w 1585858"/>
                    <a:gd name="connsiteY0" fmla="*/ 140970 h 144780"/>
                    <a:gd name="connsiteX1" fmla="*/ 83820 w 1585858"/>
                    <a:gd name="connsiteY1" fmla="*/ 137160 h 144780"/>
                    <a:gd name="connsiteX2" fmla="*/ 95250 w 1585858"/>
                    <a:gd name="connsiteY2" fmla="*/ 133350 h 144780"/>
                    <a:gd name="connsiteX3" fmla="*/ 114300 w 1585858"/>
                    <a:gd name="connsiteY3" fmla="*/ 137160 h 144780"/>
                    <a:gd name="connsiteX4" fmla="*/ 137160 w 1585858"/>
                    <a:gd name="connsiteY4" fmla="*/ 144780 h 144780"/>
                    <a:gd name="connsiteX5" fmla="*/ 152400 w 1585858"/>
                    <a:gd name="connsiteY5" fmla="*/ 140970 h 144780"/>
                    <a:gd name="connsiteX6" fmla="*/ 163830 w 1585858"/>
                    <a:gd name="connsiteY6" fmla="*/ 133350 h 144780"/>
                    <a:gd name="connsiteX7" fmla="*/ 182880 w 1585858"/>
                    <a:gd name="connsiteY7" fmla="*/ 137160 h 144780"/>
                    <a:gd name="connsiteX8" fmla="*/ 236220 w 1585858"/>
                    <a:gd name="connsiteY8" fmla="*/ 133350 h 144780"/>
                    <a:gd name="connsiteX9" fmla="*/ 247650 w 1585858"/>
                    <a:gd name="connsiteY9" fmla="*/ 129540 h 144780"/>
                    <a:gd name="connsiteX10" fmla="*/ 262890 w 1585858"/>
                    <a:gd name="connsiteY10" fmla="*/ 125730 h 144780"/>
                    <a:gd name="connsiteX11" fmla="*/ 426720 w 1585858"/>
                    <a:gd name="connsiteY11" fmla="*/ 118110 h 144780"/>
                    <a:gd name="connsiteX12" fmla="*/ 544830 w 1585858"/>
                    <a:gd name="connsiteY12" fmla="*/ 110490 h 144780"/>
                    <a:gd name="connsiteX13" fmla="*/ 617220 w 1585858"/>
                    <a:gd name="connsiteY13" fmla="*/ 118110 h 144780"/>
                    <a:gd name="connsiteX14" fmla="*/ 689610 w 1585858"/>
                    <a:gd name="connsiteY14" fmla="*/ 114300 h 144780"/>
                    <a:gd name="connsiteX15" fmla="*/ 712470 w 1585858"/>
                    <a:gd name="connsiteY15" fmla="*/ 106680 h 144780"/>
                    <a:gd name="connsiteX16" fmla="*/ 784860 w 1585858"/>
                    <a:gd name="connsiteY16" fmla="*/ 102870 h 144780"/>
                    <a:gd name="connsiteX17" fmla="*/ 899160 w 1585858"/>
                    <a:gd name="connsiteY17" fmla="*/ 95250 h 144780"/>
                    <a:gd name="connsiteX18" fmla="*/ 944880 w 1585858"/>
                    <a:gd name="connsiteY18" fmla="*/ 99060 h 144780"/>
                    <a:gd name="connsiteX19" fmla="*/ 967740 w 1585858"/>
                    <a:gd name="connsiteY19" fmla="*/ 99060 h 144780"/>
                    <a:gd name="connsiteX20" fmla="*/ 1009650 w 1585858"/>
                    <a:gd name="connsiteY20" fmla="*/ 95250 h 144780"/>
                    <a:gd name="connsiteX21" fmla="*/ 1040130 w 1585858"/>
                    <a:gd name="connsiteY21" fmla="*/ 91440 h 144780"/>
                    <a:gd name="connsiteX22" fmla="*/ 1135380 w 1585858"/>
                    <a:gd name="connsiteY22" fmla="*/ 87630 h 144780"/>
                    <a:gd name="connsiteX23" fmla="*/ 1192530 w 1585858"/>
                    <a:gd name="connsiteY23" fmla="*/ 76200 h 144780"/>
                    <a:gd name="connsiteX24" fmla="*/ 1215390 w 1585858"/>
                    <a:gd name="connsiteY24" fmla="*/ 64770 h 144780"/>
                    <a:gd name="connsiteX25" fmla="*/ 1348740 w 1585858"/>
                    <a:gd name="connsiteY25" fmla="*/ 60960 h 144780"/>
                    <a:gd name="connsiteX26" fmla="*/ 1405890 w 1585858"/>
                    <a:gd name="connsiteY26" fmla="*/ 49530 h 144780"/>
                    <a:gd name="connsiteX27" fmla="*/ 1417320 w 1585858"/>
                    <a:gd name="connsiteY27" fmla="*/ 45720 h 144780"/>
                    <a:gd name="connsiteX28" fmla="*/ 1428750 w 1585858"/>
                    <a:gd name="connsiteY28" fmla="*/ 41910 h 144780"/>
                    <a:gd name="connsiteX29" fmla="*/ 1512570 w 1585858"/>
                    <a:gd name="connsiteY29" fmla="*/ 49530 h 144780"/>
                    <a:gd name="connsiteX30" fmla="*/ 1539240 w 1585858"/>
                    <a:gd name="connsiteY30" fmla="*/ 45720 h 144780"/>
                    <a:gd name="connsiteX31" fmla="*/ 1550670 w 1585858"/>
                    <a:gd name="connsiteY31" fmla="*/ 41910 h 144780"/>
                    <a:gd name="connsiteX32" fmla="*/ 1581150 w 1585858"/>
                    <a:gd name="connsiteY32" fmla="*/ 34290 h 144780"/>
                    <a:gd name="connsiteX33" fmla="*/ 1577340 w 1585858"/>
                    <a:gd name="connsiteY33" fmla="*/ 0 h 144780"/>
                    <a:gd name="connsiteX0" fmla="*/ 0 w 1577340"/>
                    <a:gd name="connsiteY0" fmla="*/ 140970 h 144780"/>
                    <a:gd name="connsiteX1" fmla="*/ 83820 w 1577340"/>
                    <a:gd name="connsiteY1" fmla="*/ 137160 h 144780"/>
                    <a:gd name="connsiteX2" fmla="*/ 95250 w 1577340"/>
                    <a:gd name="connsiteY2" fmla="*/ 133350 h 144780"/>
                    <a:gd name="connsiteX3" fmla="*/ 114300 w 1577340"/>
                    <a:gd name="connsiteY3" fmla="*/ 137160 h 144780"/>
                    <a:gd name="connsiteX4" fmla="*/ 137160 w 1577340"/>
                    <a:gd name="connsiteY4" fmla="*/ 144780 h 144780"/>
                    <a:gd name="connsiteX5" fmla="*/ 152400 w 1577340"/>
                    <a:gd name="connsiteY5" fmla="*/ 140970 h 144780"/>
                    <a:gd name="connsiteX6" fmla="*/ 163830 w 1577340"/>
                    <a:gd name="connsiteY6" fmla="*/ 133350 h 144780"/>
                    <a:gd name="connsiteX7" fmla="*/ 182880 w 1577340"/>
                    <a:gd name="connsiteY7" fmla="*/ 137160 h 144780"/>
                    <a:gd name="connsiteX8" fmla="*/ 236220 w 1577340"/>
                    <a:gd name="connsiteY8" fmla="*/ 133350 h 144780"/>
                    <a:gd name="connsiteX9" fmla="*/ 247650 w 1577340"/>
                    <a:gd name="connsiteY9" fmla="*/ 129540 h 144780"/>
                    <a:gd name="connsiteX10" fmla="*/ 262890 w 1577340"/>
                    <a:gd name="connsiteY10" fmla="*/ 125730 h 144780"/>
                    <a:gd name="connsiteX11" fmla="*/ 426720 w 1577340"/>
                    <a:gd name="connsiteY11" fmla="*/ 118110 h 144780"/>
                    <a:gd name="connsiteX12" fmla="*/ 544830 w 1577340"/>
                    <a:gd name="connsiteY12" fmla="*/ 110490 h 144780"/>
                    <a:gd name="connsiteX13" fmla="*/ 617220 w 1577340"/>
                    <a:gd name="connsiteY13" fmla="*/ 118110 h 144780"/>
                    <a:gd name="connsiteX14" fmla="*/ 689610 w 1577340"/>
                    <a:gd name="connsiteY14" fmla="*/ 114300 h 144780"/>
                    <a:gd name="connsiteX15" fmla="*/ 712470 w 1577340"/>
                    <a:gd name="connsiteY15" fmla="*/ 106680 h 144780"/>
                    <a:gd name="connsiteX16" fmla="*/ 784860 w 1577340"/>
                    <a:gd name="connsiteY16" fmla="*/ 102870 h 144780"/>
                    <a:gd name="connsiteX17" fmla="*/ 899160 w 1577340"/>
                    <a:gd name="connsiteY17" fmla="*/ 95250 h 144780"/>
                    <a:gd name="connsiteX18" fmla="*/ 944880 w 1577340"/>
                    <a:gd name="connsiteY18" fmla="*/ 99060 h 144780"/>
                    <a:gd name="connsiteX19" fmla="*/ 967740 w 1577340"/>
                    <a:gd name="connsiteY19" fmla="*/ 99060 h 144780"/>
                    <a:gd name="connsiteX20" fmla="*/ 1009650 w 1577340"/>
                    <a:gd name="connsiteY20" fmla="*/ 95250 h 144780"/>
                    <a:gd name="connsiteX21" fmla="*/ 1040130 w 1577340"/>
                    <a:gd name="connsiteY21" fmla="*/ 91440 h 144780"/>
                    <a:gd name="connsiteX22" fmla="*/ 1135380 w 1577340"/>
                    <a:gd name="connsiteY22" fmla="*/ 87630 h 144780"/>
                    <a:gd name="connsiteX23" fmla="*/ 1192530 w 1577340"/>
                    <a:gd name="connsiteY23" fmla="*/ 76200 h 144780"/>
                    <a:gd name="connsiteX24" fmla="*/ 1215390 w 1577340"/>
                    <a:gd name="connsiteY24" fmla="*/ 64770 h 144780"/>
                    <a:gd name="connsiteX25" fmla="*/ 1348740 w 1577340"/>
                    <a:gd name="connsiteY25" fmla="*/ 60960 h 144780"/>
                    <a:gd name="connsiteX26" fmla="*/ 1405890 w 1577340"/>
                    <a:gd name="connsiteY26" fmla="*/ 49530 h 144780"/>
                    <a:gd name="connsiteX27" fmla="*/ 1417320 w 1577340"/>
                    <a:gd name="connsiteY27" fmla="*/ 45720 h 144780"/>
                    <a:gd name="connsiteX28" fmla="*/ 1428750 w 1577340"/>
                    <a:gd name="connsiteY28" fmla="*/ 41910 h 144780"/>
                    <a:gd name="connsiteX29" fmla="*/ 1512570 w 1577340"/>
                    <a:gd name="connsiteY29" fmla="*/ 49530 h 144780"/>
                    <a:gd name="connsiteX30" fmla="*/ 1539240 w 1577340"/>
                    <a:gd name="connsiteY30" fmla="*/ 45720 h 144780"/>
                    <a:gd name="connsiteX31" fmla="*/ 1550670 w 1577340"/>
                    <a:gd name="connsiteY31" fmla="*/ 41910 h 144780"/>
                    <a:gd name="connsiteX32" fmla="*/ 1571625 w 1577340"/>
                    <a:gd name="connsiteY32" fmla="*/ 26670 h 144780"/>
                    <a:gd name="connsiteX33" fmla="*/ 1577340 w 1577340"/>
                    <a:gd name="connsiteY33" fmla="*/ 0 h 144780"/>
                    <a:gd name="connsiteX0" fmla="*/ 0 w 1604908"/>
                    <a:gd name="connsiteY0" fmla="*/ 140970 h 144780"/>
                    <a:gd name="connsiteX1" fmla="*/ 83820 w 1604908"/>
                    <a:gd name="connsiteY1" fmla="*/ 137160 h 144780"/>
                    <a:gd name="connsiteX2" fmla="*/ 95250 w 1604908"/>
                    <a:gd name="connsiteY2" fmla="*/ 133350 h 144780"/>
                    <a:gd name="connsiteX3" fmla="*/ 114300 w 1604908"/>
                    <a:gd name="connsiteY3" fmla="*/ 137160 h 144780"/>
                    <a:gd name="connsiteX4" fmla="*/ 137160 w 1604908"/>
                    <a:gd name="connsiteY4" fmla="*/ 144780 h 144780"/>
                    <a:gd name="connsiteX5" fmla="*/ 152400 w 1604908"/>
                    <a:gd name="connsiteY5" fmla="*/ 140970 h 144780"/>
                    <a:gd name="connsiteX6" fmla="*/ 163830 w 1604908"/>
                    <a:gd name="connsiteY6" fmla="*/ 133350 h 144780"/>
                    <a:gd name="connsiteX7" fmla="*/ 182880 w 1604908"/>
                    <a:gd name="connsiteY7" fmla="*/ 137160 h 144780"/>
                    <a:gd name="connsiteX8" fmla="*/ 236220 w 1604908"/>
                    <a:gd name="connsiteY8" fmla="*/ 133350 h 144780"/>
                    <a:gd name="connsiteX9" fmla="*/ 247650 w 1604908"/>
                    <a:gd name="connsiteY9" fmla="*/ 129540 h 144780"/>
                    <a:gd name="connsiteX10" fmla="*/ 262890 w 1604908"/>
                    <a:gd name="connsiteY10" fmla="*/ 125730 h 144780"/>
                    <a:gd name="connsiteX11" fmla="*/ 426720 w 1604908"/>
                    <a:gd name="connsiteY11" fmla="*/ 118110 h 144780"/>
                    <a:gd name="connsiteX12" fmla="*/ 544830 w 1604908"/>
                    <a:gd name="connsiteY12" fmla="*/ 110490 h 144780"/>
                    <a:gd name="connsiteX13" fmla="*/ 617220 w 1604908"/>
                    <a:gd name="connsiteY13" fmla="*/ 118110 h 144780"/>
                    <a:gd name="connsiteX14" fmla="*/ 689610 w 1604908"/>
                    <a:gd name="connsiteY14" fmla="*/ 114300 h 144780"/>
                    <a:gd name="connsiteX15" fmla="*/ 712470 w 1604908"/>
                    <a:gd name="connsiteY15" fmla="*/ 106680 h 144780"/>
                    <a:gd name="connsiteX16" fmla="*/ 784860 w 1604908"/>
                    <a:gd name="connsiteY16" fmla="*/ 102870 h 144780"/>
                    <a:gd name="connsiteX17" fmla="*/ 899160 w 1604908"/>
                    <a:gd name="connsiteY17" fmla="*/ 95250 h 144780"/>
                    <a:gd name="connsiteX18" fmla="*/ 944880 w 1604908"/>
                    <a:gd name="connsiteY18" fmla="*/ 99060 h 144780"/>
                    <a:gd name="connsiteX19" fmla="*/ 967740 w 1604908"/>
                    <a:gd name="connsiteY19" fmla="*/ 99060 h 144780"/>
                    <a:gd name="connsiteX20" fmla="*/ 1009650 w 1604908"/>
                    <a:gd name="connsiteY20" fmla="*/ 95250 h 144780"/>
                    <a:gd name="connsiteX21" fmla="*/ 1040130 w 1604908"/>
                    <a:gd name="connsiteY21" fmla="*/ 91440 h 144780"/>
                    <a:gd name="connsiteX22" fmla="*/ 1135380 w 1604908"/>
                    <a:gd name="connsiteY22" fmla="*/ 87630 h 144780"/>
                    <a:gd name="connsiteX23" fmla="*/ 1192530 w 1604908"/>
                    <a:gd name="connsiteY23" fmla="*/ 76200 h 144780"/>
                    <a:gd name="connsiteX24" fmla="*/ 1215390 w 1604908"/>
                    <a:gd name="connsiteY24" fmla="*/ 64770 h 144780"/>
                    <a:gd name="connsiteX25" fmla="*/ 1348740 w 1604908"/>
                    <a:gd name="connsiteY25" fmla="*/ 60960 h 144780"/>
                    <a:gd name="connsiteX26" fmla="*/ 1405890 w 1604908"/>
                    <a:gd name="connsiteY26" fmla="*/ 49530 h 144780"/>
                    <a:gd name="connsiteX27" fmla="*/ 1417320 w 1604908"/>
                    <a:gd name="connsiteY27" fmla="*/ 45720 h 144780"/>
                    <a:gd name="connsiteX28" fmla="*/ 1428750 w 1604908"/>
                    <a:gd name="connsiteY28" fmla="*/ 41910 h 144780"/>
                    <a:gd name="connsiteX29" fmla="*/ 1512570 w 1604908"/>
                    <a:gd name="connsiteY29" fmla="*/ 49530 h 144780"/>
                    <a:gd name="connsiteX30" fmla="*/ 1539240 w 1604908"/>
                    <a:gd name="connsiteY30" fmla="*/ 45720 h 144780"/>
                    <a:gd name="connsiteX31" fmla="*/ 1550670 w 1604908"/>
                    <a:gd name="connsiteY31" fmla="*/ 41910 h 144780"/>
                    <a:gd name="connsiteX32" fmla="*/ 1571625 w 1604908"/>
                    <a:gd name="connsiteY32" fmla="*/ 26670 h 144780"/>
                    <a:gd name="connsiteX33" fmla="*/ 1577340 w 1604908"/>
                    <a:gd name="connsiteY33" fmla="*/ 0 h 144780"/>
                    <a:gd name="connsiteX0" fmla="*/ 0 w 1577340"/>
                    <a:gd name="connsiteY0" fmla="*/ 140970 h 144780"/>
                    <a:gd name="connsiteX1" fmla="*/ 83820 w 1577340"/>
                    <a:gd name="connsiteY1" fmla="*/ 137160 h 144780"/>
                    <a:gd name="connsiteX2" fmla="*/ 95250 w 1577340"/>
                    <a:gd name="connsiteY2" fmla="*/ 133350 h 144780"/>
                    <a:gd name="connsiteX3" fmla="*/ 114300 w 1577340"/>
                    <a:gd name="connsiteY3" fmla="*/ 137160 h 144780"/>
                    <a:gd name="connsiteX4" fmla="*/ 137160 w 1577340"/>
                    <a:gd name="connsiteY4" fmla="*/ 144780 h 144780"/>
                    <a:gd name="connsiteX5" fmla="*/ 152400 w 1577340"/>
                    <a:gd name="connsiteY5" fmla="*/ 140970 h 144780"/>
                    <a:gd name="connsiteX6" fmla="*/ 163830 w 1577340"/>
                    <a:gd name="connsiteY6" fmla="*/ 133350 h 144780"/>
                    <a:gd name="connsiteX7" fmla="*/ 182880 w 1577340"/>
                    <a:gd name="connsiteY7" fmla="*/ 137160 h 144780"/>
                    <a:gd name="connsiteX8" fmla="*/ 236220 w 1577340"/>
                    <a:gd name="connsiteY8" fmla="*/ 133350 h 144780"/>
                    <a:gd name="connsiteX9" fmla="*/ 247650 w 1577340"/>
                    <a:gd name="connsiteY9" fmla="*/ 129540 h 144780"/>
                    <a:gd name="connsiteX10" fmla="*/ 262890 w 1577340"/>
                    <a:gd name="connsiteY10" fmla="*/ 125730 h 144780"/>
                    <a:gd name="connsiteX11" fmla="*/ 426720 w 1577340"/>
                    <a:gd name="connsiteY11" fmla="*/ 118110 h 144780"/>
                    <a:gd name="connsiteX12" fmla="*/ 544830 w 1577340"/>
                    <a:gd name="connsiteY12" fmla="*/ 110490 h 144780"/>
                    <a:gd name="connsiteX13" fmla="*/ 617220 w 1577340"/>
                    <a:gd name="connsiteY13" fmla="*/ 118110 h 144780"/>
                    <a:gd name="connsiteX14" fmla="*/ 689610 w 1577340"/>
                    <a:gd name="connsiteY14" fmla="*/ 114300 h 144780"/>
                    <a:gd name="connsiteX15" fmla="*/ 712470 w 1577340"/>
                    <a:gd name="connsiteY15" fmla="*/ 106680 h 144780"/>
                    <a:gd name="connsiteX16" fmla="*/ 784860 w 1577340"/>
                    <a:gd name="connsiteY16" fmla="*/ 102870 h 144780"/>
                    <a:gd name="connsiteX17" fmla="*/ 899160 w 1577340"/>
                    <a:gd name="connsiteY17" fmla="*/ 95250 h 144780"/>
                    <a:gd name="connsiteX18" fmla="*/ 944880 w 1577340"/>
                    <a:gd name="connsiteY18" fmla="*/ 99060 h 144780"/>
                    <a:gd name="connsiteX19" fmla="*/ 967740 w 1577340"/>
                    <a:gd name="connsiteY19" fmla="*/ 99060 h 144780"/>
                    <a:gd name="connsiteX20" fmla="*/ 1009650 w 1577340"/>
                    <a:gd name="connsiteY20" fmla="*/ 95250 h 144780"/>
                    <a:gd name="connsiteX21" fmla="*/ 1040130 w 1577340"/>
                    <a:gd name="connsiteY21" fmla="*/ 91440 h 144780"/>
                    <a:gd name="connsiteX22" fmla="*/ 1135380 w 1577340"/>
                    <a:gd name="connsiteY22" fmla="*/ 87630 h 144780"/>
                    <a:gd name="connsiteX23" fmla="*/ 1192530 w 1577340"/>
                    <a:gd name="connsiteY23" fmla="*/ 76200 h 144780"/>
                    <a:gd name="connsiteX24" fmla="*/ 1215390 w 1577340"/>
                    <a:gd name="connsiteY24" fmla="*/ 64770 h 144780"/>
                    <a:gd name="connsiteX25" fmla="*/ 1348740 w 1577340"/>
                    <a:gd name="connsiteY25" fmla="*/ 60960 h 144780"/>
                    <a:gd name="connsiteX26" fmla="*/ 1405890 w 1577340"/>
                    <a:gd name="connsiteY26" fmla="*/ 49530 h 144780"/>
                    <a:gd name="connsiteX27" fmla="*/ 1417320 w 1577340"/>
                    <a:gd name="connsiteY27" fmla="*/ 45720 h 144780"/>
                    <a:gd name="connsiteX28" fmla="*/ 1428750 w 1577340"/>
                    <a:gd name="connsiteY28" fmla="*/ 41910 h 144780"/>
                    <a:gd name="connsiteX29" fmla="*/ 1512570 w 1577340"/>
                    <a:gd name="connsiteY29" fmla="*/ 49530 h 144780"/>
                    <a:gd name="connsiteX30" fmla="*/ 1539240 w 1577340"/>
                    <a:gd name="connsiteY30" fmla="*/ 45720 h 144780"/>
                    <a:gd name="connsiteX31" fmla="*/ 1550670 w 1577340"/>
                    <a:gd name="connsiteY31" fmla="*/ 41910 h 144780"/>
                    <a:gd name="connsiteX32" fmla="*/ 1571625 w 1577340"/>
                    <a:gd name="connsiteY32" fmla="*/ 26670 h 144780"/>
                    <a:gd name="connsiteX33" fmla="*/ 1577340 w 1577340"/>
                    <a:gd name="connsiteY33" fmla="*/ 0 h 144780"/>
                    <a:gd name="connsiteX0" fmla="*/ 0 w 1602214"/>
                    <a:gd name="connsiteY0" fmla="*/ 140970 h 144780"/>
                    <a:gd name="connsiteX1" fmla="*/ 83820 w 1602214"/>
                    <a:gd name="connsiteY1" fmla="*/ 137160 h 144780"/>
                    <a:gd name="connsiteX2" fmla="*/ 95250 w 1602214"/>
                    <a:gd name="connsiteY2" fmla="*/ 133350 h 144780"/>
                    <a:gd name="connsiteX3" fmla="*/ 114300 w 1602214"/>
                    <a:gd name="connsiteY3" fmla="*/ 137160 h 144780"/>
                    <a:gd name="connsiteX4" fmla="*/ 137160 w 1602214"/>
                    <a:gd name="connsiteY4" fmla="*/ 144780 h 144780"/>
                    <a:gd name="connsiteX5" fmla="*/ 152400 w 1602214"/>
                    <a:gd name="connsiteY5" fmla="*/ 140970 h 144780"/>
                    <a:gd name="connsiteX6" fmla="*/ 163830 w 1602214"/>
                    <a:gd name="connsiteY6" fmla="*/ 133350 h 144780"/>
                    <a:gd name="connsiteX7" fmla="*/ 182880 w 1602214"/>
                    <a:gd name="connsiteY7" fmla="*/ 137160 h 144780"/>
                    <a:gd name="connsiteX8" fmla="*/ 236220 w 1602214"/>
                    <a:gd name="connsiteY8" fmla="*/ 133350 h 144780"/>
                    <a:gd name="connsiteX9" fmla="*/ 247650 w 1602214"/>
                    <a:gd name="connsiteY9" fmla="*/ 129540 h 144780"/>
                    <a:gd name="connsiteX10" fmla="*/ 262890 w 1602214"/>
                    <a:gd name="connsiteY10" fmla="*/ 125730 h 144780"/>
                    <a:gd name="connsiteX11" fmla="*/ 426720 w 1602214"/>
                    <a:gd name="connsiteY11" fmla="*/ 118110 h 144780"/>
                    <a:gd name="connsiteX12" fmla="*/ 544830 w 1602214"/>
                    <a:gd name="connsiteY12" fmla="*/ 110490 h 144780"/>
                    <a:gd name="connsiteX13" fmla="*/ 617220 w 1602214"/>
                    <a:gd name="connsiteY13" fmla="*/ 118110 h 144780"/>
                    <a:gd name="connsiteX14" fmla="*/ 689610 w 1602214"/>
                    <a:gd name="connsiteY14" fmla="*/ 114300 h 144780"/>
                    <a:gd name="connsiteX15" fmla="*/ 712470 w 1602214"/>
                    <a:gd name="connsiteY15" fmla="*/ 106680 h 144780"/>
                    <a:gd name="connsiteX16" fmla="*/ 784860 w 1602214"/>
                    <a:gd name="connsiteY16" fmla="*/ 102870 h 144780"/>
                    <a:gd name="connsiteX17" fmla="*/ 899160 w 1602214"/>
                    <a:gd name="connsiteY17" fmla="*/ 95250 h 144780"/>
                    <a:gd name="connsiteX18" fmla="*/ 944880 w 1602214"/>
                    <a:gd name="connsiteY18" fmla="*/ 99060 h 144780"/>
                    <a:gd name="connsiteX19" fmla="*/ 967740 w 1602214"/>
                    <a:gd name="connsiteY19" fmla="*/ 99060 h 144780"/>
                    <a:gd name="connsiteX20" fmla="*/ 1009650 w 1602214"/>
                    <a:gd name="connsiteY20" fmla="*/ 95250 h 144780"/>
                    <a:gd name="connsiteX21" fmla="*/ 1040130 w 1602214"/>
                    <a:gd name="connsiteY21" fmla="*/ 91440 h 144780"/>
                    <a:gd name="connsiteX22" fmla="*/ 1135380 w 1602214"/>
                    <a:gd name="connsiteY22" fmla="*/ 87630 h 144780"/>
                    <a:gd name="connsiteX23" fmla="*/ 1192530 w 1602214"/>
                    <a:gd name="connsiteY23" fmla="*/ 76200 h 144780"/>
                    <a:gd name="connsiteX24" fmla="*/ 1215390 w 1602214"/>
                    <a:gd name="connsiteY24" fmla="*/ 64770 h 144780"/>
                    <a:gd name="connsiteX25" fmla="*/ 1348740 w 1602214"/>
                    <a:gd name="connsiteY25" fmla="*/ 60960 h 144780"/>
                    <a:gd name="connsiteX26" fmla="*/ 1405890 w 1602214"/>
                    <a:gd name="connsiteY26" fmla="*/ 49530 h 144780"/>
                    <a:gd name="connsiteX27" fmla="*/ 1417320 w 1602214"/>
                    <a:gd name="connsiteY27" fmla="*/ 45720 h 144780"/>
                    <a:gd name="connsiteX28" fmla="*/ 1428750 w 1602214"/>
                    <a:gd name="connsiteY28" fmla="*/ 41910 h 144780"/>
                    <a:gd name="connsiteX29" fmla="*/ 1512570 w 1602214"/>
                    <a:gd name="connsiteY29" fmla="*/ 49530 h 144780"/>
                    <a:gd name="connsiteX30" fmla="*/ 1539240 w 1602214"/>
                    <a:gd name="connsiteY30" fmla="*/ 45720 h 144780"/>
                    <a:gd name="connsiteX31" fmla="*/ 1550670 w 1602214"/>
                    <a:gd name="connsiteY31" fmla="*/ 41910 h 144780"/>
                    <a:gd name="connsiteX32" fmla="*/ 1571625 w 1602214"/>
                    <a:gd name="connsiteY32" fmla="*/ 26670 h 144780"/>
                    <a:gd name="connsiteX33" fmla="*/ 1577340 w 1602214"/>
                    <a:gd name="connsiteY33" fmla="*/ 0 h 144780"/>
                    <a:gd name="connsiteX0" fmla="*/ 0 w 1579354"/>
                    <a:gd name="connsiteY0" fmla="*/ 140970 h 144780"/>
                    <a:gd name="connsiteX1" fmla="*/ 83820 w 1579354"/>
                    <a:gd name="connsiteY1" fmla="*/ 137160 h 144780"/>
                    <a:gd name="connsiteX2" fmla="*/ 95250 w 1579354"/>
                    <a:gd name="connsiteY2" fmla="*/ 133350 h 144780"/>
                    <a:gd name="connsiteX3" fmla="*/ 114300 w 1579354"/>
                    <a:gd name="connsiteY3" fmla="*/ 137160 h 144780"/>
                    <a:gd name="connsiteX4" fmla="*/ 137160 w 1579354"/>
                    <a:gd name="connsiteY4" fmla="*/ 144780 h 144780"/>
                    <a:gd name="connsiteX5" fmla="*/ 152400 w 1579354"/>
                    <a:gd name="connsiteY5" fmla="*/ 140970 h 144780"/>
                    <a:gd name="connsiteX6" fmla="*/ 163830 w 1579354"/>
                    <a:gd name="connsiteY6" fmla="*/ 133350 h 144780"/>
                    <a:gd name="connsiteX7" fmla="*/ 182880 w 1579354"/>
                    <a:gd name="connsiteY7" fmla="*/ 137160 h 144780"/>
                    <a:gd name="connsiteX8" fmla="*/ 236220 w 1579354"/>
                    <a:gd name="connsiteY8" fmla="*/ 133350 h 144780"/>
                    <a:gd name="connsiteX9" fmla="*/ 247650 w 1579354"/>
                    <a:gd name="connsiteY9" fmla="*/ 129540 h 144780"/>
                    <a:gd name="connsiteX10" fmla="*/ 262890 w 1579354"/>
                    <a:gd name="connsiteY10" fmla="*/ 125730 h 144780"/>
                    <a:gd name="connsiteX11" fmla="*/ 426720 w 1579354"/>
                    <a:gd name="connsiteY11" fmla="*/ 118110 h 144780"/>
                    <a:gd name="connsiteX12" fmla="*/ 544830 w 1579354"/>
                    <a:gd name="connsiteY12" fmla="*/ 110490 h 144780"/>
                    <a:gd name="connsiteX13" fmla="*/ 617220 w 1579354"/>
                    <a:gd name="connsiteY13" fmla="*/ 118110 h 144780"/>
                    <a:gd name="connsiteX14" fmla="*/ 689610 w 1579354"/>
                    <a:gd name="connsiteY14" fmla="*/ 114300 h 144780"/>
                    <a:gd name="connsiteX15" fmla="*/ 712470 w 1579354"/>
                    <a:gd name="connsiteY15" fmla="*/ 106680 h 144780"/>
                    <a:gd name="connsiteX16" fmla="*/ 784860 w 1579354"/>
                    <a:gd name="connsiteY16" fmla="*/ 102870 h 144780"/>
                    <a:gd name="connsiteX17" fmla="*/ 899160 w 1579354"/>
                    <a:gd name="connsiteY17" fmla="*/ 95250 h 144780"/>
                    <a:gd name="connsiteX18" fmla="*/ 944880 w 1579354"/>
                    <a:gd name="connsiteY18" fmla="*/ 99060 h 144780"/>
                    <a:gd name="connsiteX19" fmla="*/ 967740 w 1579354"/>
                    <a:gd name="connsiteY19" fmla="*/ 99060 h 144780"/>
                    <a:gd name="connsiteX20" fmla="*/ 1009650 w 1579354"/>
                    <a:gd name="connsiteY20" fmla="*/ 95250 h 144780"/>
                    <a:gd name="connsiteX21" fmla="*/ 1040130 w 1579354"/>
                    <a:gd name="connsiteY21" fmla="*/ 91440 h 144780"/>
                    <a:gd name="connsiteX22" fmla="*/ 1135380 w 1579354"/>
                    <a:gd name="connsiteY22" fmla="*/ 87630 h 144780"/>
                    <a:gd name="connsiteX23" fmla="*/ 1192530 w 1579354"/>
                    <a:gd name="connsiteY23" fmla="*/ 76200 h 144780"/>
                    <a:gd name="connsiteX24" fmla="*/ 1215390 w 1579354"/>
                    <a:gd name="connsiteY24" fmla="*/ 64770 h 144780"/>
                    <a:gd name="connsiteX25" fmla="*/ 1348740 w 1579354"/>
                    <a:gd name="connsiteY25" fmla="*/ 60960 h 144780"/>
                    <a:gd name="connsiteX26" fmla="*/ 1405890 w 1579354"/>
                    <a:gd name="connsiteY26" fmla="*/ 49530 h 144780"/>
                    <a:gd name="connsiteX27" fmla="*/ 1417320 w 1579354"/>
                    <a:gd name="connsiteY27" fmla="*/ 45720 h 144780"/>
                    <a:gd name="connsiteX28" fmla="*/ 1428750 w 1579354"/>
                    <a:gd name="connsiteY28" fmla="*/ 41910 h 144780"/>
                    <a:gd name="connsiteX29" fmla="*/ 1512570 w 1579354"/>
                    <a:gd name="connsiteY29" fmla="*/ 49530 h 144780"/>
                    <a:gd name="connsiteX30" fmla="*/ 1539240 w 1579354"/>
                    <a:gd name="connsiteY30" fmla="*/ 45720 h 144780"/>
                    <a:gd name="connsiteX31" fmla="*/ 1550670 w 1579354"/>
                    <a:gd name="connsiteY31" fmla="*/ 41910 h 144780"/>
                    <a:gd name="connsiteX32" fmla="*/ 1571625 w 1579354"/>
                    <a:gd name="connsiteY32" fmla="*/ 26670 h 144780"/>
                    <a:gd name="connsiteX33" fmla="*/ 1577340 w 1579354"/>
                    <a:gd name="connsiteY33" fmla="*/ 0 h 144780"/>
                    <a:gd name="connsiteX0" fmla="*/ 0 w 1582048"/>
                    <a:gd name="connsiteY0" fmla="*/ 140970 h 144780"/>
                    <a:gd name="connsiteX1" fmla="*/ 83820 w 1582048"/>
                    <a:gd name="connsiteY1" fmla="*/ 137160 h 144780"/>
                    <a:gd name="connsiteX2" fmla="*/ 95250 w 1582048"/>
                    <a:gd name="connsiteY2" fmla="*/ 133350 h 144780"/>
                    <a:gd name="connsiteX3" fmla="*/ 114300 w 1582048"/>
                    <a:gd name="connsiteY3" fmla="*/ 137160 h 144780"/>
                    <a:gd name="connsiteX4" fmla="*/ 137160 w 1582048"/>
                    <a:gd name="connsiteY4" fmla="*/ 144780 h 144780"/>
                    <a:gd name="connsiteX5" fmla="*/ 152400 w 1582048"/>
                    <a:gd name="connsiteY5" fmla="*/ 140970 h 144780"/>
                    <a:gd name="connsiteX6" fmla="*/ 163830 w 1582048"/>
                    <a:gd name="connsiteY6" fmla="*/ 133350 h 144780"/>
                    <a:gd name="connsiteX7" fmla="*/ 182880 w 1582048"/>
                    <a:gd name="connsiteY7" fmla="*/ 137160 h 144780"/>
                    <a:gd name="connsiteX8" fmla="*/ 236220 w 1582048"/>
                    <a:gd name="connsiteY8" fmla="*/ 133350 h 144780"/>
                    <a:gd name="connsiteX9" fmla="*/ 247650 w 1582048"/>
                    <a:gd name="connsiteY9" fmla="*/ 129540 h 144780"/>
                    <a:gd name="connsiteX10" fmla="*/ 262890 w 1582048"/>
                    <a:gd name="connsiteY10" fmla="*/ 125730 h 144780"/>
                    <a:gd name="connsiteX11" fmla="*/ 426720 w 1582048"/>
                    <a:gd name="connsiteY11" fmla="*/ 118110 h 144780"/>
                    <a:gd name="connsiteX12" fmla="*/ 544830 w 1582048"/>
                    <a:gd name="connsiteY12" fmla="*/ 110490 h 144780"/>
                    <a:gd name="connsiteX13" fmla="*/ 617220 w 1582048"/>
                    <a:gd name="connsiteY13" fmla="*/ 118110 h 144780"/>
                    <a:gd name="connsiteX14" fmla="*/ 689610 w 1582048"/>
                    <a:gd name="connsiteY14" fmla="*/ 114300 h 144780"/>
                    <a:gd name="connsiteX15" fmla="*/ 712470 w 1582048"/>
                    <a:gd name="connsiteY15" fmla="*/ 106680 h 144780"/>
                    <a:gd name="connsiteX16" fmla="*/ 784860 w 1582048"/>
                    <a:gd name="connsiteY16" fmla="*/ 102870 h 144780"/>
                    <a:gd name="connsiteX17" fmla="*/ 899160 w 1582048"/>
                    <a:gd name="connsiteY17" fmla="*/ 95250 h 144780"/>
                    <a:gd name="connsiteX18" fmla="*/ 944880 w 1582048"/>
                    <a:gd name="connsiteY18" fmla="*/ 99060 h 144780"/>
                    <a:gd name="connsiteX19" fmla="*/ 967740 w 1582048"/>
                    <a:gd name="connsiteY19" fmla="*/ 99060 h 144780"/>
                    <a:gd name="connsiteX20" fmla="*/ 1009650 w 1582048"/>
                    <a:gd name="connsiteY20" fmla="*/ 95250 h 144780"/>
                    <a:gd name="connsiteX21" fmla="*/ 1040130 w 1582048"/>
                    <a:gd name="connsiteY21" fmla="*/ 91440 h 144780"/>
                    <a:gd name="connsiteX22" fmla="*/ 1135380 w 1582048"/>
                    <a:gd name="connsiteY22" fmla="*/ 87630 h 144780"/>
                    <a:gd name="connsiteX23" fmla="*/ 1192530 w 1582048"/>
                    <a:gd name="connsiteY23" fmla="*/ 76200 h 144780"/>
                    <a:gd name="connsiteX24" fmla="*/ 1215390 w 1582048"/>
                    <a:gd name="connsiteY24" fmla="*/ 64770 h 144780"/>
                    <a:gd name="connsiteX25" fmla="*/ 1348740 w 1582048"/>
                    <a:gd name="connsiteY25" fmla="*/ 60960 h 144780"/>
                    <a:gd name="connsiteX26" fmla="*/ 1405890 w 1582048"/>
                    <a:gd name="connsiteY26" fmla="*/ 49530 h 144780"/>
                    <a:gd name="connsiteX27" fmla="*/ 1417320 w 1582048"/>
                    <a:gd name="connsiteY27" fmla="*/ 45720 h 144780"/>
                    <a:gd name="connsiteX28" fmla="*/ 1428750 w 1582048"/>
                    <a:gd name="connsiteY28" fmla="*/ 41910 h 144780"/>
                    <a:gd name="connsiteX29" fmla="*/ 1512570 w 1582048"/>
                    <a:gd name="connsiteY29" fmla="*/ 49530 h 144780"/>
                    <a:gd name="connsiteX30" fmla="*/ 1539240 w 1582048"/>
                    <a:gd name="connsiteY30" fmla="*/ 45720 h 144780"/>
                    <a:gd name="connsiteX31" fmla="*/ 1550670 w 1582048"/>
                    <a:gd name="connsiteY31" fmla="*/ 41910 h 144780"/>
                    <a:gd name="connsiteX32" fmla="*/ 1579245 w 1582048"/>
                    <a:gd name="connsiteY32" fmla="*/ 22860 h 144780"/>
                    <a:gd name="connsiteX33" fmla="*/ 1577340 w 1582048"/>
                    <a:gd name="connsiteY33" fmla="*/ 0 h 144780"/>
                    <a:gd name="connsiteX0" fmla="*/ 0 w 1579354"/>
                    <a:gd name="connsiteY0" fmla="*/ 140970 h 144780"/>
                    <a:gd name="connsiteX1" fmla="*/ 83820 w 1579354"/>
                    <a:gd name="connsiteY1" fmla="*/ 137160 h 144780"/>
                    <a:gd name="connsiteX2" fmla="*/ 95250 w 1579354"/>
                    <a:gd name="connsiteY2" fmla="*/ 133350 h 144780"/>
                    <a:gd name="connsiteX3" fmla="*/ 114300 w 1579354"/>
                    <a:gd name="connsiteY3" fmla="*/ 137160 h 144780"/>
                    <a:gd name="connsiteX4" fmla="*/ 137160 w 1579354"/>
                    <a:gd name="connsiteY4" fmla="*/ 144780 h 144780"/>
                    <a:gd name="connsiteX5" fmla="*/ 152400 w 1579354"/>
                    <a:gd name="connsiteY5" fmla="*/ 140970 h 144780"/>
                    <a:gd name="connsiteX6" fmla="*/ 163830 w 1579354"/>
                    <a:gd name="connsiteY6" fmla="*/ 133350 h 144780"/>
                    <a:gd name="connsiteX7" fmla="*/ 182880 w 1579354"/>
                    <a:gd name="connsiteY7" fmla="*/ 137160 h 144780"/>
                    <a:gd name="connsiteX8" fmla="*/ 236220 w 1579354"/>
                    <a:gd name="connsiteY8" fmla="*/ 133350 h 144780"/>
                    <a:gd name="connsiteX9" fmla="*/ 247650 w 1579354"/>
                    <a:gd name="connsiteY9" fmla="*/ 129540 h 144780"/>
                    <a:gd name="connsiteX10" fmla="*/ 262890 w 1579354"/>
                    <a:gd name="connsiteY10" fmla="*/ 125730 h 144780"/>
                    <a:gd name="connsiteX11" fmla="*/ 426720 w 1579354"/>
                    <a:gd name="connsiteY11" fmla="*/ 118110 h 144780"/>
                    <a:gd name="connsiteX12" fmla="*/ 544830 w 1579354"/>
                    <a:gd name="connsiteY12" fmla="*/ 110490 h 144780"/>
                    <a:gd name="connsiteX13" fmla="*/ 617220 w 1579354"/>
                    <a:gd name="connsiteY13" fmla="*/ 118110 h 144780"/>
                    <a:gd name="connsiteX14" fmla="*/ 689610 w 1579354"/>
                    <a:gd name="connsiteY14" fmla="*/ 114300 h 144780"/>
                    <a:gd name="connsiteX15" fmla="*/ 712470 w 1579354"/>
                    <a:gd name="connsiteY15" fmla="*/ 106680 h 144780"/>
                    <a:gd name="connsiteX16" fmla="*/ 784860 w 1579354"/>
                    <a:gd name="connsiteY16" fmla="*/ 102870 h 144780"/>
                    <a:gd name="connsiteX17" fmla="*/ 899160 w 1579354"/>
                    <a:gd name="connsiteY17" fmla="*/ 95250 h 144780"/>
                    <a:gd name="connsiteX18" fmla="*/ 944880 w 1579354"/>
                    <a:gd name="connsiteY18" fmla="*/ 99060 h 144780"/>
                    <a:gd name="connsiteX19" fmla="*/ 967740 w 1579354"/>
                    <a:gd name="connsiteY19" fmla="*/ 99060 h 144780"/>
                    <a:gd name="connsiteX20" fmla="*/ 1009650 w 1579354"/>
                    <a:gd name="connsiteY20" fmla="*/ 95250 h 144780"/>
                    <a:gd name="connsiteX21" fmla="*/ 1040130 w 1579354"/>
                    <a:gd name="connsiteY21" fmla="*/ 91440 h 144780"/>
                    <a:gd name="connsiteX22" fmla="*/ 1135380 w 1579354"/>
                    <a:gd name="connsiteY22" fmla="*/ 87630 h 144780"/>
                    <a:gd name="connsiteX23" fmla="*/ 1192530 w 1579354"/>
                    <a:gd name="connsiteY23" fmla="*/ 76200 h 144780"/>
                    <a:gd name="connsiteX24" fmla="*/ 1215390 w 1579354"/>
                    <a:gd name="connsiteY24" fmla="*/ 64770 h 144780"/>
                    <a:gd name="connsiteX25" fmla="*/ 1348740 w 1579354"/>
                    <a:gd name="connsiteY25" fmla="*/ 60960 h 144780"/>
                    <a:gd name="connsiteX26" fmla="*/ 1405890 w 1579354"/>
                    <a:gd name="connsiteY26" fmla="*/ 49530 h 144780"/>
                    <a:gd name="connsiteX27" fmla="*/ 1417320 w 1579354"/>
                    <a:gd name="connsiteY27" fmla="*/ 45720 h 144780"/>
                    <a:gd name="connsiteX28" fmla="*/ 1428750 w 1579354"/>
                    <a:gd name="connsiteY28" fmla="*/ 41910 h 144780"/>
                    <a:gd name="connsiteX29" fmla="*/ 1512570 w 1579354"/>
                    <a:gd name="connsiteY29" fmla="*/ 49530 h 144780"/>
                    <a:gd name="connsiteX30" fmla="*/ 1539240 w 1579354"/>
                    <a:gd name="connsiteY30" fmla="*/ 45720 h 144780"/>
                    <a:gd name="connsiteX31" fmla="*/ 1550670 w 1579354"/>
                    <a:gd name="connsiteY31" fmla="*/ 41910 h 144780"/>
                    <a:gd name="connsiteX32" fmla="*/ 1571625 w 1579354"/>
                    <a:gd name="connsiteY32" fmla="*/ 28575 h 144780"/>
                    <a:gd name="connsiteX33" fmla="*/ 1577340 w 1579354"/>
                    <a:gd name="connsiteY33" fmla="*/ 0 h 144780"/>
                    <a:gd name="connsiteX0" fmla="*/ 0 w 1591573"/>
                    <a:gd name="connsiteY0" fmla="*/ 140970 h 144780"/>
                    <a:gd name="connsiteX1" fmla="*/ 83820 w 1591573"/>
                    <a:gd name="connsiteY1" fmla="*/ 137160 h 144780"/>
                    <a:gd name="connsiteX2" fmla="*/ 95250 w 1591573"/>
                    <a:gd name="connsiteY2" fmla="*/ 133350 h 144780"/>
                    <a:gd name="connsiteX3" fmla="*/ 114300 w 1591573"/>
                    <a:gd name="connsiteY3" fmla="*/ 137160 h 144780"/>
                    <a:gd name="connsiteX4" fmla="*/ 137160 w 1591573"/>
                    <a:gd name="connsiteY4" fmla="*/ 144780 h 144780"/>
                    <a:gd name="connsiteX5" fmla="*/ 152400 w 1591573"/>
                    <a:gd name="connsiteY5" fmla="*/ 140970 h 144780"/>
                    <a:gd name="connsiteX6" fmla="*/ 163830 w 1591573"/>
                    <a:gd name="connsiteY6" fmla="*/ 133350 h 144780"/>
                    <a:gd name="connsiteX7" fmla="*/ 182880 w 1591573"/>
                    <a:gd name="connsiteY7" fmla="*/ 137160 h 144780"/>
                    <a:gd name="connsiteX8" fmla="*/ 236220 w 1591573"/>
                    <a:gd name="connsiteY8" fmla="*/ 133350 h 144780"/>
                    <a:gd name="connsiteX9" fmla="*/ 247650 w 1591573"/>
                    <a:gd name="connsiteY9" fmla="*/ 129540 h 144780"/>
                    <a:gd name="connsiteX10" fmla="*/ 262890 w 1591573"/>
                    <a:gd name="connsiteY10" fmla="*/ 125730 h 144780"/>
                    <a:gd name="connsiteX11" fmla="*/ 426720 w 1591573"/>
                    <a:gd name="connsiteY11" fmla="*/ 118110 h 144780"/>
                    <a:gd name="connsiteX12" fmla="*/ 544830 w 1591573"/>
                    <a:gd name="connsiteY12" fmla="*/ 110490 h 144780"/>
                    <a:gd name="connsiteX13" fmla="*/ 617220 w 1591573"/>
                    <a:gd name="connsiteY13" fmla="*/ 118110 h 144780"/>
                    <a:gd name="connsiteX14" fmla="*/ 689610 w 1591573"/>
                    <a:gd name="connsiteY14" fmla="*/ 114300 h 144780"/>
                    <a:gd name="connsiteX15" fmla="*/ 712470 w 1591573"/>
                    <a:gd name="connsiteY15" fmla="*/ 106680 h 144780"/>
                    <a:gd name="connsiteX16" fmla="*/ 784860 w 1591573"/>
                    <a:gd name="connsiteY16" fmla="*/ 102870 h 144780"/>
                    <a:gd name="connsiteX17" fmla="*/ 899160 w 1591573"/>
                    <a:gd name="connsiteY17" fmla="*/ 95250 h 144780"/>
                    <a:gd name="connsiteX18" fmla="*/ 944880 w 1591573"/>
                    <a:gd name="connsiteY18" fmla="*/ 99060 h 144780"/>
                    <a:gd name="connsiteX19" fmla="*/ 967740 w 1591573"/>
                    <a:gd name="connsiteY19" fmla="*/ 99060 h 144780"/>
                    <a:gd name="connsiteX20" fmla="*/ 1009650 w 1591573"/>
                    <a:gd name="connsiteY20" fmla="*/ 95250 h 144780"/>
                    <a:gd name="connsiteX21" fmla="*/ 1040130 w 1591573"/>
                    <a:gd name="connsiteY21" fmla="*/ 91440 h 144780"/>
                    <a:gd name="connsiteX22" fmla="*/ 1135380 w 1591573"/>
                    <a:gd name="connsiteY22" fmla="*/ 87630 h 144780"/>
                    <a:gd name="connsiteX23" fmla="*/ 1192530 w 1591573"/>
                    <a:gd name="connsiteY23" fmla="*/ 76200 h 144780"/>
                    <a:gd name="connsiteX24" fmla="*/ 1215390 w 1591573"/>
                    <a:gd name="connsiteY24" fmla="*/ 64770 h 144780"/>
                    <a:gd name="connsiteX25" fmla="*/ 1348740 w 1591573"/>
                    <a:gd name="connsiteY25" fmla="*/ 60960 h 144780"/>
                    <a:gd name="connsiteX26" fmla="*/ 1405890 w 1591573"/>
                    <a:gd name="connsiteY26" fmla="*/ 49530 h 144780"/>
                    <a:gd name="connsiteX27" fmla="*/ 1417320 w 1591573"/>
                    <a:gd name="connsiteY27" fmla="*/ 45720 h 144780"/>
                    <a:gd name="connsiteX28" fmla="*/ 1428750 w 1591573"/>
                    <a:gd name="connsiteY28" fmla="*/ 41910 h 144780"/>
                    <a:gd name="connsiteX29" fmla="*/ 1512570 w 1591573"/>
                    <a:gd name="connsiteY29" fmla="*/ 49530 h 144780"/>
                    <a:gd name="connsiteX30" fmla="*/ 1539240 w 1591573"/>
                    <a:gd name="connsiteY30" fmla="*/ 45720 h 144780"/>
                    <a:gd name="connsiteX31" fmla="*/ 1550670 w 1591573"/>
                    <a:gd name="connsiteY31" fmla="*/ 41910 h 144780"/>
                    <a:gd name="connsiteX32" fmla="*/ 1571625 w 1591573"/>
                    <a:gd name="connsiteY32" fmla="*/ 28575 h 144780"/>
                    <a:gd name="connsiteX33" fmla="*/ 1577340 w 1591573"/>
                    <a:gd name="connsiteY33" fmla="*/ 0 h 144780"/>
                    <a:gd name="connsiteX0" fmla="*/ 0 w 1579354"/>
                    <a:gd name="connsiteY0" fmla="*/ 140970 h 144780"/>
                    <a:gd name="connsiteX1" fmla="*/ 83820 w 1579354"/>
                    <a:gd name="connsiteY1" fmla="*/ 137160 h 144780"/>
                    <a:gd name="connsiteX2" fmla="*/ 95250 w 1579354"/>
                    <a:gd name="connsiteY2" fmla="*/ 133350 h 144780"/>
                    <a:gd name="connsiteX3" fmla="*/ 114300 w 1579354"/>
                    <a:gd name="connsiteY3" fmla="*/ 137160 h 144780"/>
                    <a:gd name="connsiteX4" fmla="*/ 137160 w 1579354"/>
                    <a:gd name="connsiteY4" fmla="*/ 144780 h 144780"/>
                    <a:gd name="connsiteX5" fmla="*/ 152400 w 1579354"/>
                    <a:gd name="connsiteY5" fmla="*/ 140970 h 144780"/>
                    <a:gd name="connsiteX6" fmla="*/ 163830 w 1579354"/>
                    <a:gd name="connsiteY6" fmla="*/ 133350 h 144780"/>
                    <a:gd name="connsiteX7" fmla="*/ 182880 w 1579354"/>
                    <a:gd name="connsiteY7" fmla="*/ 137160 h 144780"/>
                    <a:gd name="connsiteX8" fmla="*/ 236220 w 1579354"/>
                    <a:gd name="connsiteY8" fmla="*/ 133350 h 144780"/>
                    <a:gd name="connsiteX9" fmla="*/ 247650 w 1579354"/>
                    <a:gd name="connsiteY9" fmla="*/ 129540 h 144780"/>
                    <a:gd name="connsiteX10" fmla="*/ 262890 w 1579354"/>
                    <a:gd name="connsiteY10" fmla="*/ 125730 h 144780"/>
                    <a:gd name="connsiteX11" fmla="*/ 426720 w 1579354"/>
                    <a:gd name="connsiteY11" fmla="*/ 118110 h 144780"/>
                    <a:gd name="connsiteX12" fmla="*/ 544830 w 1579354"/>
                    <a:gd name="connsiteY12" fmla="*/ 110490 h 144780"/>
                    <a:gd name="connsiteX13" fmla="*/ 617220 w 1579354"/>
                    <a:gd name="connsiteY13" fmla="*/ 118110 h 144780"/>
                    <a:gd name="connsiteX14" fmla="*/ 689610 w 1579354"/>
                    <a:gd name="connsiteY14" fmla="*/ 114300 h 144780"/>
                    <a:gd name="connsiteX15" fmla="*/ 712470 w 1579354"/>
                    <a:gd name="connsiteY15" fmla="*/ 106680 h 144780"/>
                    <a:gd name="connsiteX16" fmla="*/ 784860 w 1579354"/>
                    <a:gd name="connsiteY16" fmla="*/ 102870 h 144780"/>
                    <a:gd name="connsiteX17" fmla="*/ 899160 w 1579354"/>
                    <a:gd name="connsiteY17" fmla="*/ 95250 h 144780"/>
                    <a:gd name="connsiteX18" fmla="*/ 944880 w 1579354"/>
                    <a:gd name="connsiteY18" fmla="*/ 99060 h 144780"/>
                    <a:gd name="connsiteX19" fmla="*/ 967740 w 1579354"/>
                    <a:gd name="connsiteY19" fmla="*/ 99060 h 144780"/>
                    <a:gd name="connsiteX20" fmla="*/ 1009650 w 1579354"/>
                    <a:gd name="connsiteY20" fmla="*/ 95250 h 144780"/>
                    <a:gd name="connsiteX21" fmla="*/ 1040130 w 1579354"/>
                    <a:gd name="connsiteY21" fmla="*/ 91440 h 144780"/>
                    <a:gd name="connsiteX22" fmla="*/ 1135380 w 1579354"/>
                    <a:gd name="connsiteY22" fmla="*/ 87630 h 144780"/>
                    <a:gd name="connsiteX23" fmla="*/ 1192530 w 1579354"/>
                    <a:gd name="connsiteY23" fmla="*/ 76200 h 144780"/>
                    <a:gd name="connsiteX24" fmla="*/ 1215390 w 1579354"/>
                    <a:gd name="connsiteY24" fmla="*/ 64770 h 144780"/>
                    <a:gd name="connsiteX25" fmla="*/ 1348740 w 1579354"/>
                    <a:gd name="connsiteY25" fmla="*/ 60960 h 144780"/>
                    <a:gd name="connsiteX26" fmla="*/ 1405890 w 1579354"/>
                    <a:gd name="connsiteY26" fmla="*/ 49530 h 144780"/>
                    <a:gd name="connsiteX27" fmla="*/ 1417320 w 1579354"/>
                    <a:gd name="connsiteY27" fmla="*/ 45720 h 144780"/>
                    <a:gd name="connsiteX28" fmla="*/ 1428750 w 1579354"/>
                    <a:gd name="connsiteY28" fmla="*/ 41910 h 144780"/>
                    <a:gd name="connsiteX29" fmla="*/ 1512570 w 1579354"/>
                    <a:gd name="connsiteY29" fmla="*/ 49530 h 144780"/>
                    <a:gd name="connsiteX30" fmla="*/ 1539240 w 1579354"/>
                    <a:gd name="connsiteY30" fmla="*/ 45720 h 144780"/>
                    <a:gd name="connsiteX31" fmla="*/ 1550670 w 1579354"/>
                    <a:gd name="connsiteY31" fmla="*/ 41910 h 144780"/>
                    <a:gd name="connsiteX32" fmla="*/ 1571625 w 1579354"/>
                    <a:gd name="connsiteY32" fmla="*/ 28575 h 144780"/>
                    <a:gd name="connsiteX33" fmla="*/ 1577340 w 1579354"/>
                    <a:gd name="connsiteY33" fmla="*/ 0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79354" h="144780">
                      <a:moveTo>
                        <a:pt x="0" y="140970"/>
                      </a:moveTo>
                      <a:cubicBezTo>
                        <a:pt x="27940" y="139700"/>
                        <a:pt x="55940" y="139390"/>
                        <a:pt x="83820" y="137160"/>
                      </a:cubicBezTo>
                      <a:cubicBezTo>
                        <a:pt x="87823" y="136840"/>
                        <a:pt x="91234" y="133350"/>
                        <a:pt x="95250" y="133350"/>
                      </a:cubicBezTo>
                      <a:cubicBezTo>
                        <a:pt x="101726" y="133350"/>
                        <a:pt x="108052" y="135456"/>
                        <a:pt x="114300" y="137160"/>
                      </a:cubicBezTo>
                      <a:cubicBezTo>
                        <a:pt x="122049" y="139273"/>
                        <a:pt x="137160" y="144780"/>
                        <a:pt x="137160" y="144780"/>
                      </a:cubicBezTo>
                      <a:cubicBezTo>
                        <a:pt x="142240" y="143510"/>
                        <a:pt x="147587" y="143033"/>
                        <a:pt x="152400" y="140970"/>
                      </a:cubicBezTo>
                      <a:cubicBezTo>
                        <a:pt x="156609" y="139166"/>
                        <a:pt x="159286" y="133918"/>
                        <a:pt x="163830" y="133350"/>
                      </a:cubicBezTo>
                      <a:cubicBezTo>
                        <a:pt x="170256" y="132547"/>
                        <a:pt x="176530" y="135890"/>
                        <a:pt x="182880" y="137160"/>
                      </a:cubicBezTo>
                      <a:cubicBezTo>
                        <a:pt x="200660" y="135890"/>
                        <a:pt x="218517" y="135433"/>
                        <a:pt x="236220" y="133350"/>
                      </a:cubicBezTo>
                      <a:cubicBezTo>
                        <a:pt x="240209" y="132881"/>
                        <a:pt x="243788" y="130643"/>
                        <a:pt x="247650" y="129540"/>
                      </a:cubicBezTo>
                      <a:cubicBezTo>
                        <a:pt x="252685" y="128101"/>
                        <a:pt x="257694" y="126379"/>
                        <a:pt x="262890" y="125730"/>
                      </a:cubicBezTo>
                      <a:cubicBezTo>
                        <a:pt x="309688" y="119880"/>
                        <a:pt x="391659" y="119241"/>
                        <a:pt x="426720" y="118110"/>
                      </a:cubicBezTo>
                      <a:cubicBezTo>
                        <a:pt x="470568" y="103494"/>
                        <a:pt x="445996" y="110490"/>
                        <a:pt x="544830" y="110490"/>
                      </a:cubicBezTo>
                      <a:cubicBezTo>
                        <a:pt x="559041" y="110490"/>
                        <a:pt x="600482" y="116018"/>
                        <a:pt x="617220" y="118110"/>
                      </a:cubicBezTo>
                      <a:cubicBezTo>
                        <a:pt x="641350" y="116840"/>
                        <a:pt x="665619" y="117179"/>
                        <a:pt x="689610" y="114300"/>
                      </a:cubicBezTo>
                      <a:cubicBezTo>
                        <a:pt x="697585" y="113343"/>
                        <a:pt x="704449" y="107102"/>
                        <a:pt x="712470" y="106680"/>
                      </a:cubicBezTo>
                      <a:lnTo>
                        <a:pt x="784860" y="102870"/>
                      </a:lnTo>
                      <a:cubicBezTo>
                        <a:pt x="831443" y="96215"/>
                        <a:pt x="831959" y="95250"/>
                        <a:pt x="899160" y="95250"/>
                      </a:cubicBezTo>
                      <a:cubicBezTo>
                        <a:pt x="914453" y="95250"/>
                        <a:pt x="929640" y="97790"/>
                        <a:pt x="944880" y="99060"/>
                      </a:cubicBezTo>
                      <a:cubicBezTo>
                        <a:pt x="966216" y="106172"/>
                        <a:pt x="946404" y="102108"/>
                        <a:pt x="967740" y="99060"/>
                      </a:cubicBezTo>
                      <a:cubicBezTo>
                        <a:pt x="981627" y="97076"/>
                        <a:pt x="995699" y="96718"/>
                        <a:pt x="1009650" y="95250"/>
                      </a:cubicBezTo>
                      <a:cubicBezTo>
                        <a:pt x="1019833" y="94178"/>
                        <a:pt x="1029910" y="92059"/>
                        <a:pt x="1040130" y="91440"/>
                      </a:cubicBezTo>
                      <a:cubicBezTo>
                        <a:pt x="1071847" y="89518"/>
                        <a:pt x="1103630" y="88900"/>
                        <a:pt x="1135380" y="87630"/>
                      </a:cubicBezTo>
                      <a:cubicBezTo>
                        <a:pt x="1148642" y="86156"/>
                        <a:pt x="1179022" y="85205"/>
                        <a:pt x="1192530" y="76200"/>
                      </a:cubicBezTo>
                      <a:cubicBezTo>
                        <a:pt x="1199080" y="71833"/>
                        <a:pt x="1206827" y="65221"/>
                        <a:pt x="1215390" y="64770"/>
                      </a:cubicBezTo>
                      <a:cubicBezTo>
                        <a:pt x="1259797" y="62433"/>
                        <a:pt x="1304290" y="62230"/>
                        <a:pt x="1348740" y="60960"/>
                      </a:cubicBezTo>
                      <a:cubicBezTo>
                        <a:pt x="1391013" y="56263"/>
                        <a:pt x="1372120" y="60787"/>
                        <a:pt x="1405890" y="49530"/>
                      </a:cubicBezTo>
                      <a:lnTo>
                        <a:pt x="1417320" y="45720"/>
                      </a:lnTo>
                      <a:lnTo>
                        <a:pt x="1428750" y="41910"/>
                      </a:lnTo>
                      <a:cubicBezTo>
                        <a:pt x="1462450" y="50335"/>
                        <a:pt x="1455164" y="49530"/>
                        <a:pt x="1512570" y="49530"/>
                      </a:cubicBezTo>
                      <a:cubicBezTo>
                        <a:pt x="1521550" y="49530"/>
                        <a:pt x="1530350" y="46990"/>
                        <a:pt x="1539240" y="45720"/>
                      </a:cubicBezTo>
                      <a:cubicBezTo>
                        <a:pt x="1543050" y="44450"/>
                        <a:pt x="1547159" y="43860"/>
                        <a:pt x="1550670" y="41910"/>
                      </a:cubicBezTo>
                      <a:cubicBezTo>
                        <a:pt x="1558676" y="37462"/>
                        <a:pt x="1571625" y="28575"/>
                        <a:pt x="1571625" y="28575"/>
                      </a:cubicBezTo>
                      <a:cubicBezTo>
                        <a:pt x="1576333" y="22071"/>
                        <a:pt x="1579354" y="26452"/>
                        <a:pt x="1577340" y="0"/>
                      </a:cubicBezTo>
                    </a:path>
                  </a:pathLst>
                </a:custGeom>
                <a:noFill/>
                <a:ln w="38100" cap="flat" cmpd="sng" algn="ctr">
                  <a:solidFill>
                    <a:schemeClr val="bg1">
                      <a:lumMod val="75000"/>
                    </a:schemeClr>
                  </a:solidFill>
                  <a:prstDash val="solid"/>
                  <a:round/>
                  <a:headEnd type="none" w="med" len="med"/>
                  <a:tailEnd type="none" w="med" len="med"/>
                </a:ln>
                <a:effectLst/>
              </p:spPr>
              <p:txBody>
                <a:bodyPr rtlCol="0" anchor="ctr"/>
                <a:lstStyle/>
                <a:p>
                  <a:pPr algn="ctr" eaLnBrk="0" fontAlgn="base" hangingPunct="0">
                    <a:spcBef>
                      <a:spcPct val="0"/>
                    </a:spcBef>
                    <a:spcAft>
                      <a:spcPct val="0"/>
                    </a:spcAft>
                  </a:pPr>
                  <a:endParaRPr kumimoji="1" lang="en-US" sz="2400">
                    <a:solidFill>
                      <a:srgbClr val="003366"/>
                    </a:solidFill>
                  </a:endParaRPr>
                </a:p>
              </p:txBody>
            </p:sp>
            <p:sp>
              <p:nvSpPr>
                <p:cNvPr id="51" name="Freeform 50"/>
                <p:cNvSpPr/>
                <p:nvPr/>
              </p:nvSpPr>
              <p:spPr bwMode="auto">
                <a:xfrm flipV="1">
                  <a:off x="2343150" y="2567305"/>
                  <a:ext cx="1579354" cy="144780"/>
                </a:xfrm>
                <a:custGeom>
                  <a:avLst/>
                  <a:gdLst>
                    <a:gd name="connsiteX0" fmla="*/ 0 w 1581150"/>
                    <a:gd name="connsiteY0" fmla="*/ 133350 h 137160"/>
                    <a:gd name="connsiteX1" fmla="*/ 83820 w 1581150"/>
                    <a:gd name="connsiteY1" fmla="*/ 129540 h 137160"/>
                    <a:gd name="connsiteX2" fmla="*/ 95250 w 1581150"/>
                    <a:gd name="connsiteY2" fmla="*/ 125730 h 137160"/>
                    <a:gd name="connsiteX3" fmla="*/ 114300 w 1581150"/>
                    <a:gd name="connsiteY3" fmla="*/ 129540 h 137160"/>
                    <a:gd name="connsiteX4" fmla="*/ 137160 w 1581150"/>
                    <a:gd name="connsiteY4" fmla="*/ 137160 h 137160"/>
                    <a:gd name="connsiteX5" fmla="*/ 152400 w 1581150"/>
                    <a:gd name="connsiteY5" fmla="*/ 133350 h 137160"/>
                    <a:gd name="connsiteX6" fmla="*/ 163830 w 1581150"/>
                    <a:gd name="connsiteY6" fmla="*/ 125730 h 137160"/>
                    <a:gd name="connsiteX7" fmla="*/ 182880 w 1581150"/>
                    <a:gd name="connsiteY7" fmla="*/ 129540 h 137160"/>
                    <a:gd name="connsiteX8" fmla="*/ 236220 w 1581150"/>
                    <a:gd name="connsiteY8" fmla="*/ 125730 h 137160"/>
                    <a:gd name="connsiteX9" fmla="*/ 247650 w 1581150"/>
                    <a:gd name="connsiteY9" fmla="*/ 121920 h 137160"/>
                    <a:gd name="connsiteX10" fmla="*/ 262890 w 1581150"/>
                    <a:gd name="connsiteY10" fmla="*/ 118110 h 137160"/>
                    <a:gd name="connsiteX11" fmla="*/ 426720 w 1581150"/>
                    <a:gd name="connsiteY11" fmla="*/ 110490 h 137160"/>
                    <a:gd name="connsiteX12" fmla="*/ 544830 w 1581150"/>
                    <a:gd name="connsiteY12" fmla="*/ 102870 h 137160"/>
                    <a:gd name="connsiteX13" fmla="*/ 617220 w 1581150"/>
                    <a:gd name="connsiteY13" fmla="*/ 110490 h 137160"/>
                    <a:gd name="connsiteX14" fmla="*/ 689610 w 1581150"/>
                    <a:gd name="connsiteY14" fmla="*/ 106680 h 137160"/>
                    <a:gd name="connsiteX15" fmla="*/ 712470 w 1581150"/>
                    <a:gd name="connsiteY15" fmla="*/ 99060 h 137160"/>
                    <a:gd name="connsiteX16" fmla="*/ 784860 w 1581150"/>
                    <a:gd name="connsiteY16" fmla="*/ 95250 h 137160"/>
                    <a:gd name="connsiteX17" fmla="*/ 899160 w 1581150"/>
                    <a:gd name="connsiteY17" fmla="*/ 87630 h 137160"/>
                    <a:gd name="connsiteX18" fmla="*/ 944880 w 1581150"/>
                    <a:gd name="connsiteY18" fmla="*/ 91440 h 137160"/>
                    <a:gd name="connsiteX19" fmla="*/ 967740 w 1581150"/>
                    <a:gd name="connsiteY19" fmla="*/ 91440 h 137160"/>
                    <a:gd name="connsiteX20" fmla="*/ 1009650 w 1581150"/>
                    <a:gd name="connsiteY20" fmla="*/ 87630 h 137160"/>
                    <a:gd name="connsiteX21" fmla="*/ 1040130 w 1581150"/>
                    <a:gd name="connsiteY21" fmla="*/ 83820 h 137160"/>
                    <a:gd name="connsiteX22" fmla="*/ 1135380 w 1581150"/>
                    <a:gd name="connsiteY22" fmla="*/ 80010 h 137160"/>
                    <a:gd name="connsiteX23" fmla="*/ 1192530 w 1581150"/>
                    <a:gd name="connsiteY23" fmla="*/ 68580 h 137160"/>
                    <a:gd name="connsiteX24" fmla="*/ 1215390 w 1581150"/>
                    <a:gd name="connsiteY24" fmla="*/ 57150 h 137160"/>
                    <a:gd name="connsiteX25" fmla="*/ 1348740 w 1581150"/>
                    <a:gd name="connsiteY25" fmla="*/ 53340 h 137160"/>
                    <a:gd name="connsiteX26" fmla="*/ 1405890 w 1581150"/>
                    <a:gd name="connsiteY26" fmla="*/ 41910 h 137160"/>
                    <a:gd name="connsiteX27" fmla="*/ 1417320 w 1581150"/>
                    <a:gd name="connsiteY27" fmla="*/ 38100 h 137160"/>
                    <a:gd name="connsiteX28" fmla="*/ 1428750 w 1581150"/>
                    <a:gd name="connsiteY28" fmla="*/ 34290 h 137160"/>
                    <a:gd name="connsiteX29" fmla="*/ 1512570 w 1581150"/>
                    <a:gd name="connsiteY29" fmla="*/ 41910 h 137160"/>
                    <a:gd name="connsiteX30" fmla="*/ 1539240 w 1581150"/>
                    <a:gd name="connsiteY30" fmla="*/ 38100 h 137160"/>
                    <a:gd name="connsiteX31" fmla="*/ 1550670 w 1581150"/>
                    <a:gd name="connsiteY31" fmla="*/ 34290 h 137160"/>
                    <a:gd name="connsiteX32" fmla="*/ 1573530 w 1581150"/>
                    <a:gd name="connsiteY32" fmla="*/ 19050 h 137160"/>
                    <a:gd name="connsiteX33" fmla="*/ 1581150 w 1581150"/>
                    <a:gd name="connsiteY33" fmla="*/ 0 h 137160"/>
                    <a:gd name="connsiteX0" fmla="*/ 0 w 1585858"/>
                    <a:gd name="connsiteY0" fmla="*/ 133350 h 137160"/>
                    <a:gd name="connsiteX1" fmla="*/ 83820 w 1585858"/>
                    <a:gd name="connsiteY1" fmla="*/ 129540 h 137160"/>
                    <a:gd name="connsiteX2" fmla="*/ 95250 w 1585858"/>
                    <a:gd name="connsiteY2" fmla="*/ 125730 h 137160"/>
                    <a:gd name="connsiteX3" fmla="*/ 114300 w 1585858"/>
                    <a:gd name="connsiteY3" fmla="*/ 129540 h 137160"/>
                    <a:gd name="connsiteX4" fmla="*/ 137160 w 1585858"/>
                    <a:gd name="connsiteY4" fmla="*/ 137160 h 137160"/>
                    <a:gd name="connsiteX5" fmla="*/ 152400 w 1585858"/>
                    <a:gd name="connsiteY5" fmla="*/ 133350 h 137160"/>
                    <a:gd name="connsiteX6" fmla="*/ 163830 w 1585858"/>
                    <a:gd name="connsiteY6" fmla="*/ 125730 h 137160"/>
                    <a:gd name="connsiteX7" fmla="*/ 182880 w 1585858"/>
                    <a:gd name="connsiteY7" fmla="*/ 129540 h 137160"/>
                    <a:gd name="connsiteX8" fmla="*/ 236220 w 1585858"/>
                    <a:gd name="connsiteY8" fmla="*/ 125730 h 137160"/>
                    <a:gd name="connsiteX9" fmla="*/ 247650 w 1585858"/>
                    <a:gd name="connsiteY9" fmla="*/ 121920 h 137160"/>
                    <a:gd name="connsiteX10" fmla="*/ 262890 w 1585858"/>
                    <a:gd name="connsiteY10" fmla="*/ 118110 h 137160"/>
                    <a:gd name="connsiteX11" fmla="*/ 426720 w 1585858"/>
                    <a:gd name="connsiteY11" fmla="*/ 110490 h 137160"/>
                    <a:gd name="connsiteX12" fmla="*/ 544830 w 1585858"/>
                    <a:gd name="connsiteY12" fmla="*/ 102870 h 137160"/>
                    <a:gd name="connsiteX13" fmla="*/ 617220 w 1585858"/>
                    <a:gd name="connsiteY13" fmla="*/ 110490 h 137160"/>
                    <a:gd name="connsiteX14" fmla="*/ 689610 w 1585858"/>
                    <a:gd name="connsiteY14" fmla="*/ 106680 h 137160"/>
                    <a:gd name="connsiteX15" fmla="*/ 712470 w 1585858"/>
                    <a:gd name="connsiteY15" fmla="*/ 99060 h 137160"/>
                    <a:gd name="connsiteX16" fmla="*/ 784860 w 1585858"/>
                    <a:gd name="connsiteY16" fmla="*/ 95250 h 137160"/>
                    <a:gd name="connsiteX17" fmla="*/ 899160 w 1585858"/>
                    <a:gd name="connsiteY17" fmla="*/ 87630 h 137160"/>
                    <a:gd name="connsiteX18" fmla="*/ 944880 w 1585858"/>
                    <a:gd name="connsiteY18" fmla="*/ 91440 h 137160"/>
                    <a:gd name="connsiteX19" fmla="*/ 967740 w 1585858"/>
                    <a:gd name="connsiteY19" fmla="*/ 91440 h 137160"/>
                    <a:gd name="connsiteX20" fmla="*/ 1009650 w 1585858"/>
                    <a:gd name="connsiteY20" fmla="*/ 87630 h 137160"/>
                    <a:gd name="connsiteX21" fmla="*/ 1040130 w 1585858"/>
                    <a:gd name="connsiteY21" fmla="*/ 83820 h 137160"/>
                    <a:gd name="connsiteX22" fmla="*/ 1135380 w 1585858"/>
                    <a:gd name="connsiteY22" fmla="*/ 80010 h 137160"/>
                    <a:gd name="connsiteX23" fmla="*/ 1192530 w 1585858"/>
                    <a:gd name="connsiteY23" fmla="*/ 68580 h 137160"/>
                    <a:gd name="connsiteX24" fmla="*/ 1215390 w 1585858"/>
                    <a:gd name="connsiteY24" fmla="*/ 57150 h 137160"/>
                    <a:gd name="connsiteX25" fmla="*/ 1348740 w 1585858"/>
                    <a:gd name="connsiteY25" fmla="*/ 53340 h 137160"/>
                    <a:gd name="connsiteX26" fmla="*/ 1405890 w 1585858"/>
                    <a:gd name="connsiteY26" fmla="*/ 41910 h 137160"/>
                    <a:gd name="connsiteX27" fmla="*/ 1417320 w 1585858"/>
                    <a:gd name="connsiteY27" fmla="*/ 38100 h 137160"/>
                    <a:gd name="connsiteX28" fmla="*/ 1428750 w 1585858"/>
                    <a:gd name="connsiteY28" fmla="*/ 34290 h 137160"/>
                    <a:gd name="connsiteX29" fmla="*/ 1512570 w 1585858"/>
                    <a:gd name="connsiteY29" fmla="*/ 41910 h 137160"/>
                    <a:gd name="connsiteX30" fmla="*/ 1539240 w 1585858"/>
                    <a:gd name="connsiteY30" fmla="*/ 38100 h 137160"/>
                    <a:gd name="connsiteX31" fmla="*/ 1550670 w 1585858"/>
                    <a:gd name="connsiteY31" fmla="*/ 34290 h 137160"/>
                    <a:gd name="connsiteX32" fmla="*/ 1581150 w 1585858"/>
                    <a:gd name="connsiteY32" fmla="*/ 26670 h 137160"/>
                    <a:gd name="connsiteX33" fmla="*/ 1581150 w 1585858"/>
                    <a:gd name="connsiteY33" fmla="*/ 0 h 137160"/>
                    <a:gd name="connsiteX0" fmla="*/ 0 w 1585858"/>
                    <a:gd name="connsiteY0" fmla="*/ 140970 h 144780"/>
                    <a:gd name="connsiteX1" fmla="*/ 83820 w 1585858"/>
                    <a:gd name="connsiteY1" fmla="*/ 137160 h 144780"/>
                    <a:gd name="connsiteX2" fmla="*/ 95250 w 1585858"/>
                    <a:gd name="connsiteY2" fmla="*/ 133350 h 144780"/>
                    <a:gd name="connsiteX3" fmla="*/ 114300 w 1585858"/>
                    <a:gd name="connsiteY3" fmla="*/ 137160 h 144780"/>
                    <a:gd name="connsiteX4" fmla="*/ 137160 w 1585858"/>
                    <a:gd name="connsiteY4" fmla="*/ 144780 h 144780"/>
                    <a:gd name="connsiteX5" fmla="*/ 152400 w 1585858"/>
                    <a:gd name="connsiteY5" fmla="*/ 140970 h 144780"/>
                    <a:gd name="connsiteX6" fmla="*/ 163830 w 1585858"/>
                    <a:gd name="connsiteY6" fmla="*/ 133350 h 144780"/>
                    <a:gd name="connsiteX7" fmla="*/ 182880 w 1585858"/>
                    <a:gd name="connsiteY7" fmla="*/ 137160 h 144780"/>
                    <a:gd name="connsiteX8" fmla="*/ 236220 w 1585858"/>
                    <a:gd name="connsiteY8" fmla="*/ 133350 h 144780"/>
                    <a:gd name="connsiteX9" fmla="*/ 247650 w 1585858"/>
                    <a:gd name="connsiteY9" fmla="*/ 129540 h 144780"/>
                    <a:gd name="connsiteX10" fmla="*/ 262890 w 1585858"/>
                    <a:gd name="connsiteY10" fmla="*/ 125730 h 144780"/>
                    <a:gd name="connsiteX11" fmla="*/ 426720 w 1585858"/>
                    <a:gd name="connsiteY11" fmla="*/ 118110 h 144780"/>
                    <a:gd name="connsiteX12" fmla="*/ 544830 w 1585858"/>
                    <a:gd name="connsiteY12" fmla="*/ 110490 h 144780"/>
                    <a:gd name="connsiteX13" fmla="*/ 617220 w 1585858"/>
                    <a:gd name="connsiteY13" fmla="*/ 118110 h 144780"/>
                    <a:gd name="connsiteX14" fmla="*/ 689610 w 1585858"/>
                    <a:gd name="connsiteY14" fmla="*/ 114300 h 144780"/>
                    <a:gd name="connsiteX15" fmla="*/ 712470 w 1585858"/>
                    <a:gd name="connsiteY15" fmla="*/ 106680 h 144780"/>
                    <a:gd name="connsiteX16" fmla="*/ 784860 w 1585858"/>
                    <a:gd name="connsiteY16" fmla="*/ 102870 h 144780"/>
                    <a:gd name="connsiteX17" fmla="*/ 899160 w 1585858"/>
                    <a:gd name="connsiteY17" fmla="*/ 95250 h 144780"/>
                    <a:gd name="connsiteX18" fmla="*/ 944880 w 1585858"/>
                    <a:gd name="connsiteY18" fmla="*/ 99060 h 144780"/>
                    <a:gd name="connsiteX19" fmla="*/ 967740 w 1585858"/>
                    <a:gd name="connsiteY19" fmla="*/ 99060 h 144780"/>
                    <a:gd name="connsiteX20" fmla="*/ 1009650 w 1585858"/>
                    <a:gd name="connsiteY20" fmla="*/ 95250 h 144780"/>
                    <a:gd name="connsiteX21" fmla="*/ 1040130 w 1585858"/>
                    <a:gd name="connsiteY21" fmla="*/ 91440 h 144780"/>
                    <a:gd name="connsiteX22" fmla="*/ 1135380 w 1585858"/>
                    <a:gd name="connsiteY22" fmla="*/ 87630 h 144780"/>
                    <a:gd name="connsiteX23" fmla="*/ 1192530 w 1585858"/>
                    <a:gd name="connsiteY23" fmla="*/ 76200 h 144780"/>
                    <a:gd name="connsiteX24" fmla="*/ 1215390 w 1585858"/>
                    <a:gd name="connsiteY24" fmla="*/ 64770 h 144780"/>
                    <a:gd name="connsiteX25" fmla="*/ 1348740 w 1585858"/>
                    <a:gd name="connsiteY25" fmla="*/ 60960 h 144780"/>
                    <a:gd name="connsiteX26" fmla="*/ 1405890 w 1585858"/>
                    <a:gd name="connsiteY26" fmla="*/ 49530 h 144780"/>
                    <a:gd name="connsiteX27" fmla="*/ 1417320 w 1585858"/>
                    <a:gd name="connsiteY27" fmla="*/ 45720 h 144780"/>
                    <a:gd name="connsiteX28" fmla="*/ 1428750 w 1585858"/>
                    <a:gd name="connsiteY28" fmla="*/ 41910 h 144780"/>
                    <a:gd name="connsiteX29" fmla="*/ 1512570 w 1585858"/>
                    <a:gd name="connsiteY29" fmla="*/ 49530 h 144780"/>
                    <a:gd name="connsiteX30" fmla="*/ 1539240 w 1585858"/>
                    <a:gd name="connsiteY30" fmla="*/ 45720 h 144780"/>
                    <a:gd name="connsiteX31" fmla="*/ 1550670 w 1585858"/>
                    <a:gd name="connsiteY31" fmla="*/ 41910 h 144780"/>
                    <a:gd name="connsiteX32" fmla="*/ 1581150 w 1585858"/>
                    <a:gd name="connsiteY32" fmla="*/ 34290 h 144780"/>
                    <a:gd name="connsiteX33" fmla="*/ 1577340 w 1585858"/>
                    <a:gd name="connsiteY33" fmla="*/ 0 h 144780"/>
                    <a:gd name="connsiteX0" fmla="*/ 0 w 1577340"/>
                    <a:gd name="connsiteY0" fmla="*/ 140970 h 144780"/>
                    <a:gd name="connsiteX1" fmla="*/ 83820 w 1577340"/>
                    <a:gd name="connsiteY1" fmla="*/ 137160 h 144780"/>
                    <a:gd name="connsiteX2" fmla="*/ 95250 w 1577340"/>
                    <a:gd name="connsiteY2" fmla="*/ 133350 h 144780"/>
                    <a:gd name="connsiteX3" fmla="*/ 114300 w 1577340"/>
                    <a:gd name="connsiteY3" fmla="*/ 137160 h 144780"/>
                    <a:gd name="connsiteX4" fmla="*/ 137160 w 1577340"/>
                    <a:gd name="connsiteY4" fmla="*/ 144780 h 144780"/>
                    <a:gd name="connsiteX5" fmla="*/ 152400 w 1577340"/>
                    <a:gd name="connsiteY5" fmla="*/ 140970 h 144780"/>
                    <a:gd name="connsiteX6" fmla="*/ 163830 w 1577340"/>
                    <a:gd name="connsiteY6" fmla="*/ 133350 h 144780"/>
                    <a:gd name="connsiteX7" fmla="*/ 182880 w 1577340"/>
                    <a:gd name="connsiteY7" fmla="*/ 137160 h 144780"/>
                    <a:gd name="connsiteX8" fmla="*/ 236220 w 1577340"/>
                    <a:gd name="connsiteY8" fmla="*/ 133350 h 144780"/>
                    <a:gd name="connsiteX9" fmla="*/ 247650 w 1577340"/>
                    <a:gd name="connsiteY9" fmla="*/ 129540 h 144780"/>
                    <a:gd name="connsiteX10" fmla="*/ 262890 w 1577340"/>
                    <a:gd name="connsiteY10" fmla="*/ 125730 h 144780"/>
                    <a:gd name="connsiteX11" fmla="*/ 426720 w 1577340"/>
                    <a:gd name="connsiteY11" fmla="*/ 118110 h 144780"/>
                    <a:gd name="connsiteX12" fmla="*/ 544830 w 1577340"/>
                    <a:gd name="connsiteY12" fmla="*/ 110490 h 144780"/>
                    <a:gd name="connsiteX13" fmla="*/ 617220 w 1577340"/>
                    <a:gd name="connsiteY13" fmla="*/ 118110 h 144780"/>
                    <a:gd name="connsiteX14" fmla="*/ 689610 w 1577340"/>
                    <a:gd name="connsiteY14" fmla="*/ 114300 h 144780"/>
                    <a:gd name="connsiteX15" fmla="*/ 712470 w 1577340"/>
                    <a:gd name="connsiteY15" fmla="*/ 106680 h 144780"/>
                    <a:gd name="connsiteX16" fmla="*/ 784860 w 1577340"/>
                    <a:gd name="connsiteY16" fmla="*/ 102870 h 144780"/>
                    <a:gd name="connsiteX17" fmla="*/ 899160 w 1577340"/>
                    <a:gd name="connsiteY17" fmla="*/ 95250 h 144780"/>
                    <a:gd name="connsiteX18" fmla="*/ 944880 w 1577340"/>
                    <a:gd name="connsiteY18" fmla="*/ 99060 h 144780"/>
                    <a:gd name="connsiteX19" fmla="*/ 967740 w 1577340"/>
                    <a:gd name="connsiteY19" fmla="*/ 99060 h 144780"/>
                    <a:gd name="connsiteX20" fmla="*/ 1009650 w 1577340"/>
                    <a:gd name="connsiteY20" fmla="*/ 95250 h 144780"/>
                    <a:gd name="connsiteX21" fmla="*/ 1040130 w 1577340"/>
                    <a:gd name="connsiteY21" fmla="*/ 91440 h 144780"/>
                    <a:gd name="connsiteX22" fmla="*/ 1135380 w 1577340"/>
                    <a:gd name="connsiteY22" fmla="*/ 87630 h 144780"/>
                    <a:gd name="connsiteX23" fmla="*/ 1192530 w 1577340"/>
                    <a:gd name="connsiteY23" fmla="*/ 76200 h 144780"/>
                    <a:gd name="connsiteX24" fmla="*/ 1215390 w 1577340"/>
                    <a:gd name="connsiteY24" fmla="*/ 64770 h 144780"/>
                    <a:gd name="connsiteX25" fmla="*/ 1348740 w 1577340"/>
                    <a:gd name="connsiteY25" fmla="*/ 60960 h 144780"/>
                    <a:gd name="connsiteX26" fmla="*/ 1405890 w 1577340"/>
                    <a:gd name="connsiteY26" fmla="*/ 49530 h 144780"/>
                    <a:gd name="connsiteX27" fmla="*/ 1417320 w 1577340"/>
                    <a:gd name="connsiteY27" fmla="*/ 45720 h 144780"/>
                    <a:gd name="connsiteX28" fmla="*/ 1428750 w 1577340"/>
                    <a:gd name="connsiteY28" fmla="*/ 41910 h 144780"/>
                    <a:gd name="connsiteX29" fmla="*/ 1512570 w 1577340"/>
                    <a:gd name="connsiteY29" fmla="*/ 49530 h 144780"/>
                    <a:gd name="connsiteX30" fmla="*/ 1539240 w 1577340"/>
                    <a:gd name="connsiteY30" fmla="*/ 45720 h 144780"/>
                    <a:gd name="connsiteX31" fmla="*/ 1550670 w 1577340"/>
                    <a:gd name="connsiteY31" fmla="*/ 41910 h 144780"/>
                    <a:gd name="connsiteX32" fmla="*/ 1571625 w 1577340"/>
                    <a:gd name="connsiteY32" fmla="*/ 26670 h 144780"/>
                    <a:gd name="connsiteX33" fmla="*/ 1577340 w 1577340"/>
                    <a:gd name="connsiteY33" fmla="*/ 0 h 144780"/>
                    <a:gd name="connsiteX0" fmla="*/ 0 w 1604908"/>
                    <a:gd name="connsiteY0" fmla="*/ 140970 h 144780"/>
                    <a:gd name="connsiteX1" fmla="*/ 83820 w 1604908"/>
                    <a:gd name="connsiteY1" fmla="*/ 137160 h 144780"/>
                    <a:gd name="connsiteX2" fmla="*/ 95250 w 1604908"/>
                    <a:gd name="connsiteY2" fmla="*/ 133350 h 144780"/>
                    <a:gd name="connsiteX3" fmla="*/ 114300 w 1604908"/>
                    <a:gd name="connsiteY3" fmla="*/ 137160 h 144780"/>
                    <a:gd name="connsiteX4" fmla="*/ 137160 w 1604908"/>
                    <a:gd name="connsiteY4" fmla="*/ 144780 h 144780"/>
                    <a:gd name="connsiteX5" fmla="*/ 152400 w 1604908"/>
                    <a:gd name="connsiteY5" fmla="*/ 140970 h 144780"/>
                    <a:gd name="connsiteX6" fmla="*/ 163830 w 1604908"/>
                    <a:gd name="connsiteY6" fmla="*/ 133350 h 144780"/>
                    <a:gd name="connsiteX7" fmla="*/ 182880 w 1604908"/>
                    <a:gd name="connsiteY7" fmla="*/ 137160 h 144780"/>
                    <a:gd name="connsiteX8" fmla="*/ 236220 w 1604908"/>
                    <a:gd name="connsiteY8" fmla="*/ 133350 h 144780"/>
                    <a:gd name="connsiteX9" fmla="*/ 247650 w 1604908"/>
                    <a:gd name="connsiteY9" fmla="*/ 129540 h 144780"/>
                    <a:gd name="connsiteX10" fmla="*/ 262890 w 1604908"/>
                    <a:gd name="connsiteY10" fmla="*/ 125730 h 144780"/>
                    <a:gd name="connsiteX11" fmla="*/ 426720 w 1604908"/>
                    <a:gd name="connsiteY11" fmla="*/ 118110 h 144780"/>
                    <a:gd name="connsiteX12" fmla="*/ 544830 w 1604908"/>
                    <a:gd name="connsiteY12" fmla="*/ 110490 h 144780"/>
                    <a:gd name="connsiteX13" fmla="*/ 617220 w 1604908"/>
                    <a:gd name="connsiteY13" fmla="*/ 118110 h 144780"/>
                    <a:gd name="connsiteX14" fmla="*/ 689610 w 1604908"/>
                    <a:gd name="connsiteY14" fmla="*/ 114300 h 144780"/>
                    <a:gd name="connsiteX15" fmla="*/ 712470 w 1604908"/>
                    <a:gd name="connsiteY15" fmla="*/ 106680 h 144780"/>
                    <a:gd name="connsiteX16" fmla="*/ 784860 w 1604908"/>
                    <a:gd name="connsiteY16" fmla="*/ 102870 h 144780"/>
                    <a:gd name="connsiteX17" fmla="*/ 899160 w 1604908"/>
                    <a:gd name="connsiteY17" fmla="*/ 95250 h 144780"/>
                    <a:gd name="connsiteX18" fmla="*/ 944880 w 1604908"/>
                    <a:gd name="connsiteY18" fmla="*/ 99060 h 144780"/>
                    <a:gd name="connsiteX19" fmla="*/ 967740 w 1604908"/>
                    <a:gd name="connsiteY19" fmla="*/ 99060 h 144780"/>
                    <a:gd name="connsiteX20" fmla="*/ 1009650 w 1604908"/>
                    <a:gd name="connsiteY20" fmla="*/ 95250 h 144780"/>
                    <a:gd name="connsiteX21" fmla="*/ 1040130 w 1604908"/>
                    <a:gd name="connsiteY21" fmla="*/ 91440 h 144780"/>
                    <a:gd name="connsiteX22" fmla="*/ 1135380 w 1604908"/>
                    <a:gd name="connsiteY22" fmla="*/ 87630 h 144780"/>
                    <a:gd name="connsiteX23" fmla="*/ 1192530 w 1604908"/>
                    <a:gd name="connsiteY23" fmla="*/ 76200 h 144780"/>
                    <a:gd name="connsiteX24" fmla="*/ 1215390 w 1604908"/>
                    <a:gd name="connsiteY24" fmla="*/ 64770 h 144780"/>
                    <a:gd name="connsiteX25" fmla="*/ 1348740 w 1604908"/>
                    <a:gd name="connsiteY25" fmla="*/ 60960 h 144780"/>
                    <a:gd name="connsiteX26" fmla="*/ 1405890 w 1604908"/>
                    <a:gd name="connsiteY26" fmla="*/ 49530 h 144780"/>
                    <a:gd name="connsiteX27" fmla="*/ 1417320 w 1604908"/>
                    <a:gd name="connsiteY27" fmla="*/ 45720 h 144780"/>
                    <a:gd name="connsiteX28" fmla="*/ 1428750 w 1604908"/>
                    <a:gd name="connsiteY28" fmla="*/ 41910 h 144780"/>
                    <a:gd name="connsiteX29" fmla="*/ 1512570 w 1604908"/>
                    <a:gd name="connsiteY29" fmla="*/ 49530 h 144780"/>
                    <a:gd name="connsiteX30" fmla="*/ 1539240 w 1604908"/>
                    <a:gd name="connsiteY30" fmla="*/ 45720 h 144780"/>
                    <a:gd name="connsiteX31" fmla="*/ 1550670 w 1604908"/>
                    <a:gd name="connsiteY31" fmla="*/ 41910 h 144780"/>
                    <a:gd name="connsiteX32" fmla="*/ 1571625 w 1604908"/>
                    <a:gd name="connsiteY32" fmla="*/ 26670 h 144780"/>
                    <a:gd name="connsiteX33" fmla="*/ 1577340 w 1604908"/>
                    <a:gd name="connsiteY33" fmla="*/ 0 h 144780"/>
                    <a:gd name="connsiteX0" fmla="*/ 0 w 1577340"/>
                    <a:gd name="connsiteY0" fmla="*/ 140970 h 144780"/>
                    <a:gd name="connsiteX1" fmla="*/ 83820 w 1577340"/>
                    <a:gd name="connsiteY1" fmla="*/ 137160 h 144780"/>
                    <a:gd name="connsiteX2" fmla="*/ 95250 w 1577340"/>
                    <a:gd name="connsiteY2" fmla="*/ 133350 h 144780"/>
                    <a:gd name="connsiteX3" fmla="*/ 114300 w 1577340"/>
                    <a:gd name="connsiteY3" fmla="*/ 137160 h 144780"/>
                    <a:gd name="connsiteX4" fmla="*/ 137160 w 1577340"/>
                    <a:gd name="connsiteY4" fmla="*/ 144780 h 144780"/>
                    <a:gd name="connsiteX5" fmla="*/ 152400 w 1577340"/>
                    <a:gd name="connsiteY5" fmla="*/ 140970 h 144780"/>
                    <a:gd name="connsiteX6" fmla="*/ 163830 w 1577340"/>
                    <a:gd name="connsiteY6" fmla="*/ 133350 h 144780"/>
                    <a:gd name="connsiteX7" fmla="*/ 182880 w 1577340"/>
                    <a:gd name="connsiteY7" fmla="*/ 137160 h 144780"/>
                    <a:gd name="connsiteX8" fmla="*/ 236220 w 1577340"/>
                    <a:gd name="connsiteY8" fmla="*/ 133350 h 144780"/>
                    <a:gd name="connsiteX9" fmla="*/ 247650 w 1577340"/>
                    <a:gd name="connsiteY9" fmla="*/ 129540 h 144780"/>
                    <a:gd name="connsiteX10" fmla="*/ 262890 w 1577340"/>
                    <a:gd name="connsiteY10" fmla="*/ 125730 h 144780"/>
                    <a:gd name="connsiteX11" fmla="*/ 426720 w 1577340"/>
                    <a:gd name="connsiteY11" fmla="*/ 118110 h 144780"/>
                    <a:gd name="connsiteX12" fmla="*/ 544830 w 1577340"/>
                    <a:gd name="connsiteY12" fmla="*/ 110490 h 144780"/>
                    <a:gd name="connsiteX13" fmla="*/ 617220 w 1577340"/>
                    <a:gd name="connsiteY13" fmla="*/ 118110 h 144780"/>
                    <a:gd name="connsiteX14" fmla="*/ 689610 w 1577340"/>
                    <a:gd name="connsiteY14" fmla="*/ 114300 h 144780"/>
                    <a:gd name="connsiteX15" fmla="*/ 712470 w 1577340"/>
                    <a:gd name="connsiteY15" fmla="*/ 106680 h 144780"/>
                    <a:gd name="connsiteX16" fmla="*/ 784860 w 1577340"/>
                    <a:gd name="connsiteY16" fmla="*/ 102870 h 144780"/>
                    <a:gd name="connsiteX17" fmla="*/ 899160 w 1577340"/>
                    <a:gd name="connsiteY17" fmla="*/ 95250 h 144780"/>
                    <a:gd name="connsiteX18" fmla="*/ 944880 w 1577340"/>
                    <a:gd name="connsiteY18" fmla="*/ 99060 h 144780"/>
                    <a:gd name="connsiteX19" fmla="*/ 967740 w 1577340"/>
                    <a:gd name="connsiteY19" fmla="*/ 99060 h 144780"/>
                    <a:gd name="connsiteX20" fmla="*/ 1009650 w 1577340"/>
                    <a:gd name="connsiteY20" fmla="*/ 95250 h 144780"/>
                    <a:gd name="connsiteX21" fmla="*/ 1040130 w 1577340"/>
                    <a:gd name="connsiteY21" fmla="*/ 91440 h 144780"/>
                    <a:gd name="connsiteX22" fmla="*/ 1135380 w 1577340"/>
                    <a:gd name="connsiteY22" fmla="*/ 87630 h 144780"/>
                    <a:gd name="connsiteX23" fmla="*/ 1192530 w 1577340"/>
                    <a:gd name="connsiteY23" fmla="*/ 76200 h 144780"/>
                    <a:gd name="connsiteX24" fmla="*/ 1215390 w 1577340"/>
                    <a:gd name="connsiteY24" fmla="*/ 64770 h 144780"/>
                    <a:gd name="connsiteX25" fmla="*/ 1348740 w 1577340"/>
                    <a:gd name="connsiteY25" fmla="*/ 60960 h 144780"/>
                    <a:gd name="connsiteX26" fmla="*/ 1405890 w 1577340"/>
                    <a:gd name="connsiteY26" fmla="*/ 49530 h 144780"/>
                    <a:gd name="connsiteX27" fmla="*/ 1417320 w 1577340"/>
                    <a:gd name="connsiteY27" fmla="*/ 45720 h 144780"/>
                    <a:gd name="connsiteX28" fmla="*/ 1428750 w 1577340"/>
                    <a:gd name="connsiteY28" fmla="*/ 41910 h 144780"/>
                    <a:gd name="connsiteX29" fmla="*/ 1512570 w 1577340"/>
                    <a:gd name="connsiteY29" fmla="*/ 49530 h 144780"/>
                    <a:gd name="connsiteX30" fmla="*/ 1539240 w 1577340"/>
                    <a:gd name="connsiteY30" fmla="*/ 45720 h 144780"/>
                    <a:gd name="connsiteX31" fmla="*/ 1550670 w 1577340"/>
                    <a:gd name="connsiteY31" fmla="*/ 41910 h 144780"/>
                    <a:gd name="connsiteX32" fmla="*/ 1571625 w 1577340"/>
                    <a:gd name="connsiteY32" fmla="*/ 26670 h 144780"/>
                    <a:gd name="connsiteX33" fmla="*/ 1577340 w 1577340"/>
                    <a:gd name="connsiteY33" fmla="*/ 0 h 144780"/>
                    <a:gd name="connsiteX0" fmla="*/ 0 w 1602214"/>
                    <a:gd name="connsiteY0" fmla="*/ 140970 h 144780"/>
                    <a:gd name="connsiteX1" fmla="*/ 83820 w 1602214"/>
                    <a:gd name="connsiteY1" fmla="*/ 137160 h 144780"/>
                    <a:gd name="connsiteX2" fmla="*/ 95250 w 1602214"/>
                    <a:gd name="connsiteY2" fmla="*/ 133350 h 144780"/>
                    <a:gd name="connsiteX3" fmla="*/ 114300 w 1602214"/>
                    <a:gd name="connsiteY3" fmla="*/ 137160 h 144780"/>
                    <a:gd name="connsiteX4" fmla="*/ 137160 w 1602214"/>
                    <a:gd name="connsiteY4" fmla="*/ 144780 h 144780"/>
                    <a:gd name="connsiteX5" fmla="*/ 152400 w 1602214"/>
                    <a:gd name="connsiteY5" fmla="*/ 140970 h 144780"/>
                    <a:gd name="connsiteX6" fmla="*/ 163830 w 1602214"/>
                    <a:gd name="connsiteY6" fmla="*/ 133350 h 144780"/>
                    <a:gd name="connsiteX7" fmla="*/ 182880 w 1602214"/>
                    <a:gd name="connsiteY7" fmla="*/ 137160 h 144780"/>
                    <a:gd name="connsiteX8" fmla="*/ 236220 w 1602214"/>
                    <a:gd name="connsiteY8" fmla="*/ 133350 h 144780"/>
                    <a:gd name="connsiteX9" fmla="*/ 247650 w 1602214"/>
                    <a:gd name="connsiteY9" fmla="*/ 129540 h 144780"/>
                    <a:gd name="connsiteX10" fmla="*/ 262890 w 1602214"/>
                    <a:gd name="connsiteY10" fmla="*/ 125730 h 144780"/>
                    <a:gd name="connsiteX11" fmla="*/ 426720 w 1602214"/>
                    <a:gd name="connsiteY11" fmla="*/ 118110 h 144780"/>
                    <a:gd name="connsiteX12" fmla="*/ 544830 w 1602214"/>
                    <a:gd name="connsiteY12" fmla="*/ 110490 h 144780"/>
                    <a:gd name="connsiteX13" fmla="*/ 617220 w 1602214"/>
                    <a:gd name="connsiteY13" fmla="*/ 118110 h 144780"/>
                    <a:gd name="connsiteX14" fmla="*/ 689610 w 1602214"/>
                    <a:gd name="connsiteY14" fmla="*/ 114300 h 144780"/>
                    <a:gd name="connsiteX15" fmla="*/ 712470 w 1602214"/>
                    <a:gd name="connsiteY15" fmla="*/ 106680 h 144780"/>
                    <a:gd name="connsiteX16" fmla="*/ 784860 w 1602214"/>
                    <a:gd name="connsiteY16" fmla="*/ 102870 h 144780"/>
                    <a:gd name="connsiteX17" fmla="*/ 899160 w 1602214"/>
                    <a:gd name="connsiteY17" fmla="*/ 95250 h 144780"/>
                    <a:gd name="connsiteX18" fmla="*/ 944880 w 1602214"/>
                    <a:gd name="connsiteY18" fmla="*/ 99060 h 144780"/>
                    <a:gd name="connsiteX19" fmla="*/ 967740 w 1602214"/>
                    <a:gd name="connsiteY19" fmla="*/ 99060 h 144780"/>
                    <a:gd name="connsiteX20" fmla="*/ 1009650 w 1602214"/>
                    <a:gd name="connsiteY20" fmla="*/ 95250 h 144780"/>
                    <a:gd name="connsiteX21" fmla="*/ 1040130 w 1602214"/>
                    <a:gd name="connsiteY21" fmla="*/ 91440 h 144780"/>
                    <a:gd name="connsiteX22" fmla="*/ 1135380 w 1602214"/>
                    <a:gd name="connsiteY22" fmla="*/ 87630 h 144780"/>
                    <a:gd name="connsiteX23" fmla="*/ 1192530 w 1602214"/>
                    <a:gd name="connsiteY23" fmla="*/ 76200 h 144780"/>
                    <a:gd name="connsiteX24" fmla="*/ 1215390 w 1602214"/>
                    <a:gd name="connsiteY24" fmla="*/ 64770 h 144780"/>
                    <a:gd name="connsiteX25" fmla="*/ 1348740 w 1602214"/>
                    <a:gd name="connsiteY25" fmla="*/ 60960 h 144780"/>
                    <a:gd name="connsiteX26" fmla="*/ 1405890 w 1602214"/>
                    <a:gd name="connsiteY26" fmla="*/ 49530 h 144780"/>
                    <a:gd name="connsiteX27" fmla="*/ 1417320 w 1602214"/>
                    <a:gd name="connsiteY27" fmla="*/ 45720 h 144780"/>
                    <a:gd name="connsiteX28" fmla="*/ 1428750 w 1602214"/>
                    <a:gd name="connsiteY28" fmla="*/ 41910 h 144780"/>
                    <a:gd name="connsiteX29" fmla="*/ 1512570 w 1602214"/>
                    <a:gd name="connsiteY29" fmla="*/ 49530 h 144780"/>
                    <a:gd name="connsiteX30" fmla="*/ 1539240 w 1602214"/>
                    <a:gd name="connsiteY30" fmla="*/ 45720 h 144780"/>
                    <a:gd name="connsiteX31" fmla="*/ 1550670 w 1602214"/>
                    <a:gd name="connsiteY31" fmla="*/ 41910 h 144780"/>
                    <a:gd name="connsiteX32" fmla="*/ 1571625 w 1602214"/>
                    <a:gd name="connsiteY32" fmla="*/ 26670 h 144780"/>
                    <a:gd name="connsiteX33" fmla="*/ 1577340 w 1602214"/>
                    <a:gd name="connsiteY33" fmla="*/ 0 h 144780"/>
                    <a:gd name="connsiteX0" fmla="*/ 0 w 1579354"/>
                    <a:gd name="connsiteY0" fmla="*/ 140970 h 144780"/>
                    <a:gd name="connsiteX1" fmla="*/ 83820 w 1579354"/>
                    <a:gd name="connsiteY1" fmla="*/ 137160 h 144780"/>
                    <a:gd name="connsiteX2" fmla="*/ 95250 w 1579354"/>
                    <a:gd name="connsiteY2" fmla="*/ 133350 h 144780"/>
                    <a:gd name="connsiteX3" fmla="*/ 114300 w 1579354"/>
                    <a:gd name="connsiteY3" fmla="*/ 137160 h 144780"/>
                    <a:gd name="connsiteX4" fmla="*/ 137160 w 1579354"/>
                    <a:gd name="connsiteY4" fmla="*/ 144780 h 144780"/>
                    <a:gd name="connsiteX5" fmla="*/ 152400 w 1579354"/>
                    <a:gd name="connsiteY5" fmla="*/ 140970 h 144780"/>
                    <a:gd name="connsiteX6" fmla="*/ 163830 w 1579354"/>
                    <a:gd name="connsiteY6" fmla="*/ 133350 h 144780"/>
                    <a:gd name="connsiteX7" fmla="*/ 182880 w 1579354"/>
                    <a:gd name="connsiteY7" fmla="*/ 137160 h 144780"/>
                    <a:gd name="connsiteX8" fmla="*/ 236220 w 1579354"/>
                    <a:gd name="connsiteY8" fmla="*/ 133350 h 144780"/>
                    <a:gd name="connsiteX9" fmla="*/ 247650 w 1579354"/>
                    <a:gd name="connsiteY9" fmla="*/ 129540 h 144780"/>
                    <a:gd name="connsiteX10" fmla="*/ 262890 w 1579354"/>
                    <a:gd name="connsiteY10" fmla="*/ 125730 h 144780"/>
                    <a:gd name="connsiteX11" fmla="*/ 426720 w 1579354"/>
                    <a:gd name="connsiteY11" fmla="*/ 118110 h 144780"/>
                    <a:gd name="connsiteX12" fmla="*/ 544830 w 1579354"/>
                    <a:gd name="connsiteY12" fmla="*/ 110490 h 144780"/>
                    <a:gd name="connsiteX13" fmla="*/ 617220 w 1579354"/>
                    <a:gd name="connsiteY13" fmla="*/ 118110 h 144780"/>
                    <a:gd name="connsiteX14" fmla="*/ 689610 w 1579354"/>
                    <a:gd name="connsiteY14" fmla="*/ 114300 h 144780"/>
                    <a:gd name="connsiteX15" fmla="*/ 712470 w 1579354"/>
                    <a:gd name="connsiteY15" fmla="*/ 106680 h 144780"/>
                    <a:gd name="connsiteX16" fmla="*/ 784860 w 1579354"/>
                    <a:gd name="connsiteY16" fmla="*/ 102870 h 144780"/>
                    <a:gd name="connsiteX17" fmla="*/ 899160 w 1579354"/>
                    <a:gd name="connsiteY17" fmla="*/ 95250 h 144780"/>
                    <a:gd name="connsiteX18" fmla="*/ 944880 w 1579354"/>
                    <a:gd name="connsiteY18" fmla="*/ 99060 h 144780"/>
                    <a:gd name="connsiteX19" fmla="*/ 967740 w 1579354"/>
                    <a:gd name="connsiteY19" fmla="*/ 99060 h 144780"/>
                    <a:gd name="connsiteX20" fmla="*/ 1009650 w 1579354"/>
                    <a:gd name="connsiteY20" fmla="*/ 95250 h 144780"/>
                    <a:gd name="connsiteX21" fmla="*/ 1040130 w 1579354"/>
                    <a:gd name="connsiteY21" fmla="*/ 91440 h 144780"/>
                    <a:gd name="connsiteX22" fmla="*/ 1135380 w 1579354"/>
                    <a:gd name="connsiteY22" fmla="*/ 87630 h 144780"/>
                    <a:gd name="connsiteX23" fmla="*/ 1192530 w 1579354"/>
                    <a:gd name="connsiteY23" fmla="*/ 76200 h 144780"/>
                    <a:gd name="connsiteX24" fmla="*/ 1215390 w 1579354"/>
                    <a:gd name="connsiteY24" fmla="*/ 64770 h 144780"/>
                    <a:gd name="connsiteX25" fmla="*/ 1348740 w 1579354"/>
                    <a:gd name="connsiteY25" fmla="*/ 60960 h 144780"/>
                    <a:gd name="connsiteX26" fmla="*/ 1405890 w 1579354"/>
                    <a:gd name="connsiteY26" fmla="*/ 49530 h 144780"/>
                    <a:gd name="connsiteX27" fmla="*/ 1417320 w 1579354"/>
                    <a:gd name="connsiteY27" fmla="*/ 45720 h 144780"/>
                    <a:gd name="connsiteX28" fmla="*/ 1428750 w 1579354"/>
                    <a:gd name="connsiteY28" fmla="*/ 41910 h 144780"/>
                    <a:gd name="connsiteX29" fmla="*/ 1512570 w 1579354"/>
                    <a:gd name="connsiteY29" fmla="*/ 49530 h 144780"/>
                    <a:gd name="connsiteX30" fmla="*/ 1539240 w 1579354"/>
                    <a:gd name="connsiteY30" fmla="*/ 45720 h 144780"/>
                    <a:gd name="connsiteX31" fmla="*/ 1550670 w 1579354"/>
                    <a:gd name="connsiteY31" fmla="*/ 41910 h 144780"/>
                    <a:gd name="connsiteX32" fmla="*/ 1571625 w 1579354"/>
                    <a:gd name="connsiteY32" fmla="*/ 26670 h 144780"/>
                    <a:gd name="connsiteX33" fmla="*/ 1577340 w 1579354"/>
                    <a:gd name="connsiteY33" fmla="*/ 0 h 144780"/>
                    <a:gd name="connsiteX0" fmla="*/ 0 w 1582048"/>
                    <a:gd name="connsiteY0" fmla="*/ 140970 h 144780"/>
                    <a:gd name="connsiteX1" fmla="*/ 83820 w 1582048"/>
                    <a:gd name="connsiteY1" fmla="*/ 137160 h 144780"/>
                    <a:gd name="connsiteX2" fmla="*/ 95250 w 1582048"/>
                    <a:gd name="connsiteY2" fmla="*/ 133350 h 144780"/>
                    <a:gd name="connsiteX3" fmla="*/ 114300 w 1582048"/>
                    <a:gd name="connsiteY3" fmla="*/ 137160 h 144780"/>
                    <a:gd name="connsiteX4" fmla="*/ 137160 w 1582048"/>
                    <a:gd name="connsiteY4" fmla="*/ 144780 h 144780"/>
                    <a:gd name="connsiteX5" fmla="*/ 152400 w 1582048"/>
                    <a:gd name="connsiteY5" fmla="*/ 140970 h 144780"/>
                    <a:gd name="connsiteX6" fmla="*/ 163830 w 1582048"/>
                    <a:gd name="connsiteY6" fmla="*/ 133350 h 144780"/>
                    <a:gd name="connsiteX7" fmla="*/ 182880 w 1582048"/>
                    <a:gd name="connsiteY7" fmla="*/ 137160 h 144780"/>
                    <a:gd name="connsiteX8" fmla="*/ 236220 w 1582048"/>
                    <a:gd name="connsiteY8" fmla="*/ 133350 h 144780"/>
                    <a:gd name="connsiteX9" fmla="*/ 247650 w 1582048"/>
                    <a:gd name="connsiteY9" fmla="*/ 129540 h 144780"/>
                    <a:gd name="connsiteX10" fmla="*/ 262890 w 1582048"/>
                    <a:gd name="connsiteY10" fmla="*/ 125730 h 144780"/>
                    <a:gd name="connsiteX11" fmla="*/ 426720 w 1582048"/>
                    <a:gd name="connsiteY11" fmla="*/ 118110 h 144780"/>
                    <a:gd name="connsiteX12" fmla="*/ 544830 w 1582048"/>
                    <a:gd name="connsiteY12" fmla="*/ 110490 h 144780"/>
                    <a:gd name="connsiteX13" fmla="*/ 617220 w 1582048"/>
                    <a:gd name="connsiteY13" fmla="*/ 118110 h 144780"/>
                    <a:gd name="connsiteX14" fmla="*/ 689610 w 1582048"/>
                    <a:gd name="connsiteY14" fmla="*/ 114300 h 144780"/>
                    <a:gd name="connsiteX15" fmla="*/ 712470 w 1582048"/>
                    <a:gd name="connsiteY15" fmla="*/ 106680 h 144780"/>
                    <a:gd name="connsiteX16" fmla="*/ 784860 w 1582048"/>
                    <a:gd name="connsiteY16" fmla="*/ 102870 h 144780"/>
                    <a:gd name="connsiteX17" fmla="*/ 899160 w 1582048"/>
                    <a:gd name="connsiteY17" fmla="*/ 95250 h 144780"/>
                    <a:gd name="connsiteX18" fmla="*/ 944880 w 1582048"/>
                    <a:gd name="connsiteY18" fmla="*/ 99060 h 144780"/>
                    <a:gd name="connsiteX19" fmla="*/ 967740 w 1582048"/>
                    <a:gd name="connsiteY19" fmla="*/ 99060 h 144780"/>
                    <a:gd name="connsiteX20" fmla="*/ 1009650 w 1582048"/>
                    <a:gd name="connsiteY20" fmla="*/ 95250 h 144780"/>
                    <a:gd name="connsiteX21" fmla="*/ 1040130 w 1582048"/>
                    <a:gd name="connsiteY21" fmla="*/ 91440 h 144780"/>
                    <a:gd name="connsiteX22" fmla="*/ 1135380 w 1582048"/>
                    <a:gd name="connsiteY22" fmla="*/ 87630 h 144780"/>
                    <a:gd name="connsiteX23" fmla="*/ 1192530 w 1582048"/>
                    <a:gd name="connsiteY23" fmla="*/ 76200 h 144780"/>
                    <a:gd name="connsiteX24" fmla="*/ 1215390 w 1582048"/>
                    <a:gd name="connsiteY24" fmla="*/ 64770 h 144780"/>
                    <a:gd name="connsiteX25" fmla="*/ 1348740 w 1582048"/>
                    <a:gd name="connsiteY25" fmla="*/ 60960 h 144780"/>
                    <a:gd name="connsiteX26" fmla="*/ 1405890 w 1582048"/>
                    <a:gd name="connsiteY26" fmla="*/ 49530 h 144780"/>
                    <a:gd name="connsiteX27" fmla="*/ 1417320 w 1582048"/>
                    <a:gd name="connsiteY27" fmla="*/ 45720 h 144780"/>
                    <a:gd name="connsiteX28" fmla="*/ 1428750 w 1582048"/>
                    <a:gd name="connsiteY28" fmla="*/ 41910 h 144780"/>
                    <a:gd name="connsiteX29" fmla="*/ 1512570 w 1582048"/>
                    <a:gd name="connsiteY29" fmla="*/ 49530 h 144780"/>
                    <a:gd name="connsiteX30" fmla="*/ 1539240 w 1582048"/>
                    <a:gd name="connsiteY30" fmla="*/ 45720 h 144780"/>
                    <a:gd name="connsiteX31" fmla="*/ 1550670 w 1582048"/>
                    <a:gd name="connsiteY31" fmla="*/ 41910 h 144780"/>
                    <a:gd name="connsiteX32" fmla="*/ 1579245 w 1582048"/>
                    <a:gd name="connsiteY32" fmla="*/ 22860 h 144780"/>
                    <a:gd name="connsiteX33" fmla="*/ 1577340 w 1582048"/>
                    <a:gd name="connsiteY33" fmla="*/ 0 h 144780"/>
                    <a:gd name="connsiteX0" fmla="*/ 0 w 1579354"/>
                    <a:gd name="connsiteY0" fmla="*/ 140970 h 144780"/>
                    <a:gd name="connsiteX1" fmla="*/ 83820 w 1579354"/>
                    <a:gd name="connsiteY1" fmla="*/ 137160 h 144780"/>
                    <a:gd name="connsiteX2" fmla="*/ 95250 w 1579354"/>
                    <a:gd name="connsiteY2" fmla="*/ 133350 h 144780"/>
                    <a:gd name="connsiteX3" fmla="*/ 114300 w 1579354"/>
                    <a:gd name="connsiteY3" fmla="*/ 137160 h 144780"/>
                    <a:gd name="connsiteX4" fmla="*/ 137160 w 1579354"/>
                    <a:gd name="connsiteY4" fmla="*/ 144780 h 144780"/>
                    <a:gd name="connsiteX5" fmla="*/ 152400 w 1579354"/>
                    <a:gd name="connsiteY5" fmla="*/ 140970 h 144780"/>
                    <a:gd name="connsiteX6" fmla="*/ 163830 w 1579354"/>
                    <a:gd name="connsiteY6" fmla="*/ 133350 h 144780"/>
                    <a:gd name="connsiteX7" fmla="*/ 182880 w 1579354"/>
                    <a:gd name="connsiteY7" fmla="*/ 137160 h 144780"/>
                    <a:gd name="connsiteX8" fmla="*/ 236220 w 1579354"/>
                    <a:gd name="connsiteY8" fmla="*/ 133350 h 144780"/>
                    <a:gd name="connsiteX9" fmla="*/ 247650 w 1579354"/>
                    <a:gd name="connsiteY9" fmla="*/ 129540 h 144780"/>
                    <a:gd name="connsiteX10" fmla="*/ 262890 w 1579354"/>
                    <a:gd name="connsiteY10" fmla="*/ 125730 h 144780"/>
                    <a:gd name="connsiteX11" fmla="*/ 426720 w 1579354"/>
                    <a:gd name="connsiteY11" fmla="*/ 118110 h 144780"/>
                    <a:gd name="connsiteX12" fmla="*/ 544830 w 1579354"/>
                    <a:gd name="connsiteY12" fmla="*/ 110490 h 144780"/>
                    <a:gd name="connsiteX13" fmla="*/ 617220 w 1579354"/>
                    <a:gd name="connsiteY13" fmla="*/ 118110 h 144780"/>
                    <a:gd name="connsiteX14" fmla="*/ 689610 w 1579354"/>
                    <a:gd name="connsiteY14" fmla="*/ 114300 h 144780"/>
                    <a:gd name="connsiteX15" fmla="*/ 712470 w 1579354"/>
                    <a:gd name="connsiteY15" fmla="*/ 106680 h 144780"/>
                    <a:gd name="connsiteX16" fmla="*/ 784860 w 1579354"/>
                    <a:gd name="connsiteY16" fmla="*/ 102870 h 144780"/>
                    <a:gd name="connsiteX17" fmla="*/ 899160 w 1579354"/>
                    <a:gd name="connsiteY17" fmla="*/ 95250 h 144780"/>
                    <a:gd name="connsiteX18" fmla="*/ 944880 w 1579354"/>
                    <a:gd name="connsiteY18" fmla="*/ 99060 h 144780"/>
                    <a:gd name="connsiteX19" fmla="*/ 967740 w 1579354"/>
                    <a:gd name="connsiteY19" fmla="*/ 99060 h 144780"/>
                    <a:gd name="connsiteX20" fmla="*/ 1009650 w 1579354"/>
                    <a:gd name="connsiteY20" fmla="*/ 95250 h 144780"/>
                    <a:gd name="connsiteX21" fmla="*/ 1040130 w 1579354"/>
                    <a:gd name="connsiteY21" fmla="*/ 91440 h 144780"/>
                    <a:gd name="connsiteX22" fmla="*/ 1135380 w 1579354"/>
                    <a:gd name="connsiteY22" fmla="*/ 87630 h 144780"/>
                    <a:gd name="connsiteX23" fmla="*/ 1192530 w 1579354"/>
                    <a:gd name="connsiteY23" fmla="*/ 76200 h 144780"/>
                    <a:gd name="connsiteX24" fmla="*/ 1215390 w 1579354"/>
                    <a:gd name="connsiteY24" fmla="*/ 64770 h 144780"/>
                    <a:gd name="connsiteX25" fmla="*/ 1348740 w 1579354"/>
                    <a:gd name="connsiteY25" fmla="*/ 60960 h 144780"/>
                    <a:gd name="connsiteX26" fmla="*/ 1405890 w 1579354"/>
                    <a:gd name="connsiteY26" fmla="*/ 49530 h 144780"/>
                    <a:gd name="connsiteX27" fmla="*/ 1417320 w 1579354"/>
                    <a:gd name="connsiteY27" fmla="*/ 45720 h 144780"/>
                    <a:gd name="connsiteX28" fmla="*/ 1428750 w 1579354"/>
                    <a:gd name="connsiteY28" fmla="*/ 41910 h 144780"/>
                    <a:gd name="connsiteX29" fmla="*/ 1512570 w 1579354"/>
                    <a:gd name="connsiteY29" fmla="*/ 49530 h 144780"/>
                    <a:gd name="connsiteX30" fmla="*/ 1539240 w 1579354"/>
                    <a:gd name="connsiteY30" fmla="*/ 45720 h 144780"/>
                    <a:gd name="connsiteX31" fmla="*/ 1550670 w 1579354"/>
                    <a:gd name="connsiteY31" fmla="*/ 41910 h 144780"/>
                    <a:gd name="connsiteX32" fmla="*/ 1571625 w 1579354"/>
                    <a:gd name="connsiteY32" fmla="*/ 28575 h 144780"/>
                    <a:gd name="connsiteX33" fmla="*/ 1577340 w 1579354"/>
                    <a:gd name="connsiteY33" fmla="*/ 0 h 144780"/>
                    <a:gd name="connsiteX0" fmla="*/ 0 w 1591573"/>
                    <a:gd name="connsiteY0" fmla="*/ 140970 h 144780"/>
                    <a:gd name="connsiteX1" fmla="*/ 83820 w 1591573"/>
                    <a:gd name="connsiteY1" fmla="*/ 137160 h 144780"/>
                    <a:gd name="connsiteX2" fmla="*/ 95250 w 1591573"/>
                    <a:gd name="connsiteY2" fmla="*/ 133350 h 144780"/>
                    <a:gd name="connsiteX3" fmla="*/ 114300 w 1591573"/>
                    <a:gd name="connsiteY3" fmla="*/ 137160 h 144780"/>
                    <a:gd name="connsiteX4" fmla="*/ 137160 w 1591573"/>
                    <a:gd name="connsiteY4" fmla="*/ 144780 h 144780"/>
                    <a:gd name="connsiteX5" fmla="*/ 152400 w 1591573"/>
                    <a:gd name="connsiteY5" fmla="*/ 140970 h 144780"/>
                    <a:gd name="connsiteX6" fmla="*/ 163830 w 1591573"/>
                    <a:gd name="connsiteY6" fmla="*/ 133350 h 144780"/>
                    <a:gd name="connsiteX7" fmla="*/ 182880 w 1591573"/>
                    <a:gd name="connsiteY7" fmla="*/ 137160 h 144780"/>
                    <a:gd name="connsiteX8" fmla="*/ 236220 w 1591573"/>
                    <a:gd name="connsiteY8" fmla="*/ 133350 h 144780"/>
                    <a:gd name="connsiteX9" fmla="*/ 247650 w 1591573"/>
                    <a:gd name="connsiteY9" fmla="*/ 129540 h 144780"/>
                    <a:gd name="connsiteX10" fmla="*/ 262890 w 1591573"/>
                    <a:gd name="connsiteY10" fmla="*/ 125730 h 144780"/>
                    <a:gd name="connsiteX11" fmla="*/ 426720 w 1591573"/>
                    <a:gd name="connsiteY11" fmla="*/ 118110 h 144780"/>
                    <a:gd name="connsiteX12" fmla="*/ 544830 w 1591573"/>
                    <a:gd name="connsiteY12" fmla="*/ 110490 h 144780"/>
                    <a:gd name="connsiteX13" fmla="*/ 617220 w 1591573"/>
                    <a:gd name="connsiteY13" fmla="*/ 118110 h 144780"/>
                    <a:gd name="connsiteX14" fmla="*/ 689610 w 1591573"/>
                    <a:gd name="connsiteY14" fmla="*/ 114300 h 144780"/>
                    <a:gd name="connsiteX15" fmla="*/ 712470 w 1591573"/>
                    <a:gd name="connsiteY15" fmla="*/ 106680 h 144780"/>
                    <a:gd name="connsiteX16" fmla="*/ 784860 w 1591573"/>
                    <a:gd name="connsiteY16" fmla="*/ 102870 h 144780"/>
                    <a:gd name="connsiteX17" fmla="*/ 899160 w 1591573"/>
                    <a:gd name="connsiteY17" fmla="*/ 95250 h 144780"/>
                    <a:gd name="connsiteX18" fmla="*/ 944880 w 1591573"/>
                    <a:gd name="connsiteY18" fmla="*/ 99060 h 144780"/>
                    <a:gd name="connsiteX19" fmla="*/ 967740 w 1591573"/>
                    <a:gd name="connsiteY19" fmla="*/ 99060 h 144780"/>
                    <a:gd name="connsiteX20" fmla="*/ 1009650 w 1591573"/>
                    <a:gd name="connsiteY20" fmla="*/ 95250 h 144780"/>
                    <a:gd name="connsiteX21" fmla="*/ 1040130 w 1591573"/>
                    <a:gd name="connsiteY21" fmla="*/ 91440 h 144780"/>
                    <a:gd name="connsiteX22" fmla="*/ 1135380 w 1591573"/>
                    <a:gd name="connsiteY22" fmla="*/ 87630 h 144780"/>
                    <a:gd name="connsiteX23" fmla="*/ 1192530 w 1591573"/>
                    <a:gd name="connsiteY23" fmla="*/ 76200 h 144780"/>
                    <a:gd name="connsiteX24" fmla="*/ 1215390 w 1591573"/>
                    <a:gd name="connsiteY24" fmla="*/ 64770 h 144780"/>
                    <a:gd name="connsiteX25" fmla="*/ 1348740 w 1591573"/>
                    <a:gd name="connsiteY25" fmla="*/ 60960 h 144780"/>
                    <a:gd name="connsiteX26" fmla="*/ 1405890 w 1591573"/>
                    <a:gd name="connsiteY26" fmla="*/ 49530 h 144780"/>
                    <a:gd name="connsiteX27" fmla="*/ 1417320 w 1591573"/>
                    <a:gd name="connsiteY27" fmla="*/ 45720 h 144780"/>
                    <a:gd name="connsiteX28" fmla="*/ 1428750 w 1591573"/>
                    <a:gd name="connsiteY28" fmla="*/ 41910 h 144780"/>
                    <a:gd name="connsiteX29" fmla="*/ 1512570 w 1591573"/>
                    <a:gd name="connsiteY29" fmla="*/ 49530 h 144780"/>
                    <a:gd name="connsiteX30" fmla="*/ 1539240 w 1591573"/>
                    <a:gd name="connsiteY30" fmla="*/ 45720 h 144780"/>
                    <a:gd name="connsiteX31" fmla="*/ 1550670 w 1591573"/>
                    <a:gd name="connsiteY31" fmla="*/ 41910 h 144780"/>
                    <a:gd name="connsiteX32" fmla="*/ 1571625 w 1591573"/>
                    <a:gd name="connsiteY32" fmla="*/ 28575 h 144780"/>
                    <a:gd name="connsiteX33" fmla="*/ 1577340 w 1591573"/>
                    <a:gd name="connsiteY33" fmla="*/ 0 h 144780"/>
                    <a:gd name="connsiteX0" fmla="*/ 0 w 1579354"/>
                    <a:gd name="connsiteY0" fmla="*/ 140970 h 144780"/>
                    <a:gd name="connsiteX1" fmla="*/ 83820 w 1579354"/>
                    <a:gd name="connsiteY1" fmla="*/ 137160 h 144780"/>
                    <a:gd name="connsiteX2" fmla="*/ 95250 w 1579354"/>
                    <a:gd name="connsiteY2" fmla="*/ 133350 h 144780"/>
                    <a:gd name="connsiteX3" fmla="*/ 114300 w 1579354"/>
                    <a:gd name="connsiteY3" fmla="*/ 137160 h 144780"/>
                    <a:gd name="connsiteX4" fmla="*/ 137160 w 1579354"/>
                    <a:gd name="connsiteY4" fmla="*/ 144780 h 144780"/>
                    <a:gd name="connsiteX5" fmla="*/ 152400 w 1579354"/>
                    <a:gd name="connsiteY5" fmla="*/ 140970 h 144780"/>
                    <a:gd name="connsiteX6" fmla="*/ 163830 w 1579354"/>
                    <a:gd name="connsiteY6" fmla="*/ 133350 h 144780"/>
                    <a:gd name="connsiteX7" fmla="*/ 182880 w 1579354"/>
                    <a:gd name="connsiteY7" fmla="*/ 137160 h 144780"/>
                    <a:gd name="connsiteX8" fmla="*/ 236220 w 1579354"/>
                    <a:gd name="connsiteY8" fmla="*/ 133350 h 144780"/>
                    <a:gd name="connsiteX9" fmla="*/ 247650 w 1579354"/>
                    <a:gd name="connsiteY9" fmla="*/ 129540 h 144780"/>
                    <a:gd name="connsiteX10" fmla="*/ 262890 w 1579354"/>
                    <a:gd name="connsiteY10" fmla="*/ 125730 h 144780"/>
                    <a:gd name="connsiteX11" fmla="*/ 426720 w 1579354"/>
                    <a:gd name="connsiteY11" fmla="*/ 118110 h 144780"/>
                    <a:gd name="connsiteX12" fmla="*/ 544830 w 1579354"/>
                    <a:gd name="connsiteY12" fmla="*/ 110490 h 144780"/>
                    <a:gd name="connsiteX13" fmla="*/ 617220 w 1579354"/>
                    <a:gd name="connsiteY13" fmla="*/ 118110 h 144780"/>
                    <a:gd name="connsiteX14" fmla="*/ 689610 w 1579354"/>
                    <a:gd name="connsiteY14" fmla="*/ 114300 h 144780"/>
                    <a:gd name="connsiteX15" fmla="*/ 712470 w 1579354"/>
                    <a:gd name="connsiteY15" fmla="*/ 106680 h 144780"/>
                    <a:gd name="connsiteX16" fmla="*/ 784860 w 1579354"/>
                    <a:gd name="connsiteY16" fmla="*/ 102870 h 144780"/>
                    <a:gd name="connsiteX17" fmla="*/ 899160 w 1579354"/>
                    <a:gd name="connsiteY17" fmla="*/ 95250 h 144780"/>
                    <a:gd name="connsiteX18" fmla="*/ 944880 w 1579354"/>
                    <a:gd name="connsiteY18" fmla="*/ 99060 h 144780"/>
                    <a:gd name="connsiteX19" fmla="*/ 967740 w 1579354"/>
                    <a:gd name="connsiteY19" fmla="*/ 99060 h 144780"/>
                    <a:gd name="connsiteX20" fmla="*/ 1009650 w 1579354"/>
                    <a:gd name="connsiteY20" fmla="*/ 95250 h 144780"/>
                    <a:gd name="connsiteX21" fmla="*/ 1040130 w 1579354"/>
                    <a:gd name="connsiteY21" fmla="*/ 91440 h 144780"/>
                    <a:gd name="connsiteX22" fmla="*/ 1135380 w 1579354"/>
                    <a:gd name="connsiteY22" fmla="*/ 87630 h 144780"/>
                    <a:gd name="connsiteX23" fmla="*/ 1192530 w 1579354"/>
                    <a:gd name="connsiteY23" fmla="*/ 76200 h 144780"/>
                    <a:gd name="connsiteX24" fmla="*/ 1215390 w 1579354"/>
                    <a:gd name="connsiteY24" fmla="*/ 64770 h 144780"/>
                    <a:gd name="connsiteX25" fmla="*/ 1348740 w 1579354"/>
                    <a:gd name="connsiteY25" fmla="*/ 60960 h 144780"/>
                    <a:gd name="connsiteX26" fmla="*/ 1405890 w 1579354"/>
                    <a:gd name="connsiteY26" fmla="*/ 49530 h 144780"/>
                    <a:gd name="connsiteX27" fmla="*/ 1417320 w 1579354"/>
                    <a:gd name="connsiteY27" fmla="*/ 45720 h 144780"/>
                    <a:gd name="connsiteX28" fmla="*/ 1428750 w 1579354"/>
                    <a:gd name="connsiteY28" fmla="*/ 41910 h 144780"/>
                    <a:gd name="connsiteX29" fmla="*/ 1512570 w 1579354"/>
                    <a:gd name="connsiteY29" fmla="*/ 49530 h 144780"/>
                    <a:gd name="connsiteX30" fmla="*/ 1539240 w 1579354"/>
                    <a:gd name="connsiteY30" fmla="*/ 45720 h 144780"/>
                    <a:gd name="connsiteX31" fmla="*/ 1550670 w 1579354"/>
                    <a:gd name="connsiteY31" fmla="*/ 41910 h 144780"/>
                    <a:gd name="connsiteX32" fmla="*/ 1571625 w 1579354"/>
                    <a:gd name="connsiteY32" fmla="*/ 28575 h 144780"/>
                    <a:gd name="connsiteX33" fmla="*/ 1577340 w 1579354"/>
                    <a:gd name="connsiteY33" fmla="*/ 0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79354" h="144780">
                      <a:moveTo>
                        <a:pt x="0" y="140970"/>
                      </a:moveTo>
                      <a:cubicBezTo>
                        <a:pt x="27940" y="139700"/>
                        <a:pt x="55940" y="139390"/>
                        <a:pt x="83820" y="137160"/>
                      </a:cubicBezTo>
                      <a:cubicBezTo>
                        <a:pt x="87823" y="136840"/>
                        <a:pt x="91234" y="133350"/>
                        <a:pt x="95250" y="133350"/>
                      </a:cubicBezTo>
                      <a:cubicBezTo>
                        <a:pt x="101726" y="133350"/>
                        <a:pt x="108052" y="135456"/>
                        <a:pt x="114300" y="137160"/>
                      </a:cubicBezTo>
                      <a:cubicBezTo>
                        <a:pt x="122049" y="139273"/>
                        <a:pt x="137160" y="144780"/>
                        <a:pt x="137160" y="144780"/>
                      </a:cubicBezTo>
                      <a:cubicBezTo>
                        <a:pt x="142240" y="143510"/>
                        <a:pt x="147587" y="143033"/>
                        <a:pt x="152400" y="140970"/>
                      </a:cubicBezTo>
                      <a:cubicBezTo>
                        <a:pt x="156609" y="139166"/>
                        <a:pt x="159286" y="133918"/>
                        <a:pt x="163830" y="133350"/>
                      </a:cubicBezTo>
                      <a:cubicBezTo>
                        <a:pt x="170256" y="132547"/>
                        <a:pt x="176530" y="135890"/>
                        <a:pt x="182880" y="137160"/>
                      </a:cubicBezTo>
                      <a:cubicBezTo>
                        <a:pt x="200660" y="135890"/>
                        <a:pt x="218517" y="135433"/>
                        <a:pt x="236220" y="133350"/>
                      </a:cubicBezTo>
                      <a:cubicBezTo>
                        <a:pt x="240209" y="132881"/>
                        <a:pt x="243788" y="130643"/>
                        <a:pt x="247650" y="129540"/>
                      </a:cubicBezTo>
                      <a:cubicBezTo>
                        <a:pt x="252685" y="128101"/>
                        <a:pt x="257694" y="126379"/>
                        <a:pt x="262890" y="125730"/>
                      </a:cubicBezTo>
                      <a:cubicBezTo>
                        <a:pt x="309688" y="119880"/>
                        <a:pt x="391659" y="119241"/>
                        <a:pt x="426720" y="118110"/>
                      </a:cubicBezTo>
                      <a:cubicBezTo>
                        <a:pt x="470568" y="103494"/>
                        <a:pt x="445996" y="110490"/>
                        <a:pt x="544830" y="110490"/>
                      </a:cubicBezTo>
                      <a:cubicBezTo>
                        <a:pt x="559041" y="110490"/>
                        <a:pt x="600482" y="116018"/>
                        <a:pt x="617220" y="118110"/>
                      </a:cubicBezTo>
                      <a:cubicBezTo>
                        <a:pt x="641350" y="116840"/>
                        <a:pt x="665619" y="117179"/>
                        <a:pt x="689610" y="114300"/>
                      </a:cubicBezTo>
                      <a:cubicBezTo>
                        <a:pt x="697585" y="113343"/>
                        <a:pt x="704449" y="107102"/>
                        <a:pt x="712470" y="106680"/>
                      </a:cubicBezTo>
                      <a:lnTo>
                        <a:pt x="784860" y="102870"/>
                      </a:lnTo>
                      <a:cubicBezTo>
                        <a:pt x="831443" y="96215"/>
                        <a:pt x="831959" y="95250"/>
                        <a:pt x="899160" y="95250"/>
                      </a:cubicBezTo>
                      <a:cubicBezTo>
                        <a:pt x="914453" y="95250"/>
                        <a:pt x="929640" y="97790"/>
                        <a:pt x="944880" y="99060"/>
                      </a:cubicBezTo>
                      <a:cubicBezTo>
                        <a:pt x="966216" y="106172"/>
                        <a:pt x="946404" y="102108"/>
                        <a:pt x="967740" y="99060"/>
                      </a:cubicBezTo>
                      <a:cubicBezTo>
                        <a:pt x="981627" y="97076"/>
                        <a:pt x="995699" y="96718"/>
                        <a:pt x="1009650" y="95250"/>
                      </a:cubicBezTo>
                      <a:cubicBezTo>
                        <a:pt x="1019833" y="94178"/>
                        <a:pt x="1029910" y="92059"/>
                        <a:pt x="1040130" y="91440"/>
                      </a:cubicBezTo>
                      <a:cubicBezTo>
                        <a:pt x="1071847" y="89518"/>
                        <a:pt x="1103630" y="88900"/>
                        <a:pt x="1135380" y="87630"/>
                      </a:cubicBezTo>
                      <a:cubicBezTo>
                        <a:pt x="1148642" y="86156"/>
                        <a:pt x="1179022" y="85205"/>
                        <a:pt x="1192530" y="76200"/>
                      </a:cubicBezTo>
                      <a:cubicBezTo>
                        <a:pt x="1199080" y="71833"/>
                        <a:pt x="1206827" y="65221"/>
                        <a:pt x="1215390" y="64770"/>
                      </a:cubicBezTo>
                      <a:cubicBezTo>
                        <a:pt x="1259797" y="62433"/>
                        <a:pt x="1304290" y="62230"/>
                        <a:pt x="1348740" y="60960"/>
                      </a:cubicBezTo>
                      <a:cubicBezTo>
                        <a:pt x="1391013" y="56263"/>
                        <a:pt x="1372120" y="60787"/>
                        <a:pt x="1405890" y="49530"/>
                      </a:cubicBezTo>
                      <a:lnTo>
                        <a:pt x="1417320" y="45720"/>
                      </a:lnTo>
                      <a:lnTo>
                        <a:pt x="1428750" y="41910"/>
                      </a:lnTo>
                      <a:cubicBezTo>
                        <a:pt x="1462450" y="50335"/>
                        <a:pt x="1455164" y="49530"/>
                        <a:pt x="1512570" y="49530"/>
                      </a:cubicBezTo>
                      <a:cubicBezTo>
                        <a:pt x="1521550" y="49530"/>
                        <a:pt x="1530350" y="46990"/>
                        <a:pt x="1539240" y="45720"/>
                      </a:cubicBezTo>
                      <a:cubicBezTo>
                        <a:pt x="1543050" y="44450"/>
                        <a:pt x="1547159" y="43860"/>
                        <a:pt x="1550670" y="41910"/>
                      </a:cubicBezTo>
                      <a:cubicBezTo>
                        <a:pt x="1558676" y="37462"/>
                        <a:pt x="1571625" y="28575"/>
                        <a:pt x="1571625" y="28575"/>
                      </a:cubicBezTo>
                      <a:cubicBezTo>
                        <a:pt x="1576333" y="22071"/>
                        <a:pt x="1579354" y="26452"/>
                        <a:pt x="1577340" y="0"/>
                      </a:cubicBezTo>
                    </a:path>
                  </a:pathLst>
                </a:custGeom>
                <a:noFill/>
                <a:ln w="38100" cap="flat" cmpd="sng" algn="ctr">
                  <a:solidFill>
                    <a:schemeClr val="bg1">
                      <a:lumMod val="75000"/>
                    </a:schemeClr>
                  </a:solidFill>
                  <a:prstDash val="solid"/>
                  <a:round/>
                  <a:headEnd type="none" w="med" len="med"/>
                  <a:tailEnd type="none" w="med" len="med"/>
                </a:ln>
                <a:effectLst/>
              </p:spPr>
              <p:txBody>
                <a:bodyPr rtlCol="0" anchor="ctr"/>
                <a:lstStyle/>
                <a:p>
                  <a:pPr algn="ctr" eaLnBrk="0" fontAlgn="base" hangingPunct="0">
                    <a:spcBef>
                      <a:spcPct val="0"/>
                    </a:spcBef>
                    <a:spcAft>
                      <a:spcPct val="0"/>
                    </a:spcAft>
                  </a:pPr>
                  <a:endParaRPr kumimoji="1" lang="en-US" sz="2400">
                    <a:solidFill>
                      <a:srgbClr val="003366"/>
                    </a:solidFill>
                  </a:endParaRPr>
                </a:p>
              </p:txBody>
            </p:sp>
            <p:grpSp>
              <p:nvGrpSpPr>
                <p:cNvPr id="52" name="Group 44"/>
                <p:cNvGrpSpPr/>
                <p:nvPr/>
              </p:nvGrpSpPr>
              <p:grpSpPr>
                <a:xfrm>
                  <a:off x="2438400" y="2230120"/>
                  <a:ext cx="1432560" cy="411480"/>
                  <a:chOff x="2438400" y="2230120"/>
                  <a:chExt cx="1432560" cy="411480"/>
                </a:xfrm>
              </p:grpSpPr>
              <p:cxnSp>
                <p:nvCxnSpPr>
                  <p:cNvPr id="62" name="Straight Arrow Connector 61"/>
                  <p:cNvCxnSpPr/>
                  <p:nvPr/>
                </p:nvCxnSpPr>
                <p:spPr bwMode="auto">
                  <a:xfrm>
                    <a:off x="2438400" y="2230120"/>
                    <a:ext cx="0" cy="304800"/>
                  </a:xfrm>
                  <a:prstGeom prst="straightConnector1">
                    <a:avLst/>
                  </a:prstGeom>
                  <a:solidFill>
                    <a:schemeClr val="accent1"/>
                  </a:solidFill>
                  <a:ln w="28575" cap="flat" cmpd="sng" algn="ctr">
                    <a:solidFill>
                      <a:schemeClr val="tx1">
                        <a:lumMod val="20000"/>
                        <a:lumOff val="80000"/>
                      </a:schemeClr>
                    </a:solidFill>
                    <a:prstDash val="solid"/>
                    <a:round/>
                    <a:headEnd type="none" w="med" len="med"/>
                    <a:tailEnd type="arrow"/>
                  </a:ln>
                  <a:effectLst/>
                </p:spPr>
              </p:cxnSp>
              <p:cxnSp>
                <p:nvCxnSpPr>
                  <p:cNvPr id="63" name="Straight Arrow Connector 62"/>
                  <p:cNvCxnSpPr/>
                  <p:nvPr/>
                </p:nvCxnSpPr>
                <p:spPr bwMode="auto">
                  <a:xfrm>
                    <a:off x="2621280" y="2240280"/>
                    <a:ext cx="0" cy="304800"/>
                  </a:xfrm>
                  <a:prstGeom prst="straightConnector1">
                    <a:avLst/>
                  </a:prstGeom>
                  <a:solidFill>
                    <a:schemeClr val="accent1"/>
                  </a:solidFill>
                  <a:ln w="28575" cap="flat" cmpd="sng" algn="ctr">
                    <a:solidFill>
                      <a:schemeClr val="tx1">
                        <a:lumMod val="20000"/>
                        <a:lumOff val="80000"/>
                      </a:schemeClr>
                    </a:solidFill>
                    <a:prstDash val="solid"/>
                    <a:round/>
                    <a:headEnd type="none" w="med" len="med"/>
                    <a:tailEnd type="arrow"/>
                  </a:ln>
                  <a:effectLst/>
                </p:spPr>
              </p:cxnSp>
              <p:cxnSp>
                <p:nvCxnSpPr>
                  <p:cNvPr id="64" name="Straight Arrow Connector 63"/>
                  <p:cNvCxnSpPr/>
                  <p:nvPr/>
                </p:nvCxnSpPr>
                <p:spPr bwMode="auto">
                  <a:xfrm>
                    <a:off x="2804160" y="2260600"/>
                    <a:ext cx="0" cy="304800"/>
                  </a:xfrm>
                  <a:prstGeom prst="straightConnector1">
                    <a:avLst/>
                  </a:prstGeom>
                  <a:solidFill>
                    <a:schemeClr val="accent1"/>
                  </a:solidFill>
                  <a:ln w="28575" cap="flat" cmpd="sng" algn="ctr">
                    <a:solidFill>
                      <a:schemeClr val="tx1">
                        <a:lumMod val="20000"/>
                        <a:lumOff val="80000"/>
                      </a:schemeClr>
                    </a:solidFill>
                    <a:prstDash val="solid"/>
                    <a:round/>
                    <a:headEnd type="none" w="med" len="med"/>
                    <a:tailEnd type="arrow"/>
                  </a:ln>
                  <a:effectLst/>
                </p:spPr>
              </p:cxnSp>
              <p:cxnSp>
                <p:nvCxnSpPr>
                  <p:cNvPr id="65" name="Straight Arrow Connector 64"/>
                  <p:cNvCxnSpPr/>
                  <p:nvPr/>
                </p:nvCxnSpPr>
                <p:spPr bwMode="auto">
                  <a:xfrm>
                    <a:off x="3027680" y="2265680"/>
                    <a:ext cx="0" cy="304800"/>
                  </a:xfrm>
                  <a:prstGeom prst="straightConnector1">
                    <a:avLst/>
                  </a:prstGeom>
                  <a:solidFill>
                    <a:schemeClr val="accent1"/>
                  </a:solidFill>
                  <a:ln w="28575" cap="flat" cmpd="sng" algn="ctr">
                    <a:solidFill>
                      <a:schemeClr val="tx1">
                        <a:lumMod val="20000"/>
                        <a:lumOff val="80000"/>
                      </a:schemeClr>
                    </a:solidFill>
                    <a:prstDash val="solid"/>
                    <a:round/>
                    <a:headEnd type="none" w="med" len="med"/>
                    <a:tailEnd type="arrow"/>
                  </a:ln>
                  <a:effectLst/>
                </p:spPr>
              </p:cxnSp>
              <p:cxnSp>
                <p:nvCxnSpPr>
                  <p:cNvPr id="66" name="Straight Arrow Connector 65"/>
                  <p:cNvCxnSpPr/>
                  <p:nvPr/>
                </p:nvCxnSpPr>
                <p:spPr bwMode="auto">
                  <a:xfrm>
                    <a:off x="3241040" y="2275840"/>
                    <a:ext cx="0" cy="304800"/>
                  </a:xfrm>
                  <a:prstGeom prst="straightConnector1">
                    <a:avLst/>
                  </a:prstGeom>
                  <a:solidFill>
                    <a:schemeClr val="accent1"/>
                  </a:solidFill>
                  <a:ln w="28575" cap="flat" cmpd="sng" algn="ctr">
                    <a:solidFill>
                      <a:schemeClr val="tx1">
                        <a:lumMod val="20000"/>
                        <a:lumOff val="80000"/>
                      </a:schemeClr>
                    </a:solidFill>
                    <a:prstDash val="solid"/>
                    <a:round/>
                    <a:headEnd type="none" w="med" len="med"/>
                    <a:tailEnd type="arrow"/>
                  </a:ln>
                  <a:effectLst/>
                </p:spPr>
              </p:cxnSp>
              <p:cxnSp>
                <p:nvCxnSpPr>
                  <p:cNvPr id="67" name="Straight Arrow Connector 66"/>
                  <p:cNvCxnSpPr/>
                  <p:nvPr/>
                </p:nvCxnSpPr>
                <p:spPr bwMode="auto">
                  <a:xfrm>
                    <a:off x="3459480" y="2291080"/>
                    <a:ext cx="0" cy="304800"/>
                  </a:xfrm>
                  <a:prstGeom prst="straightConnector1">
                    <a:avLst/>
                  </a:prstGeom>
                  <a:solidFill>
                    <a:schemeClr val="accent1"/>
                  </a:solidFill>
                  <a:ln w="28575" cap="flat" cmpd="sng" algn="ctr">
                    <a:solidFill>
                      <a:schemeClr val="tx1">
                        <a:lumMod val="20000"/>
                        <a:lumOff val="80000"/>
                      </a:schemeClr>
                    </a:solidFill>
                    <a:prstDash val="solid"/>
                    <a:round/>
                    <a:headEnd type="none" w="med" len="med"/>
                    <a:tailEnd type="arrow"/>
                  </a:ln>
                  <a:effectLst/>
                </p:spPr>
              </p:cxnSp>
              <p:cxnSp>
                <p:nvCxnSpPr>
                  <p:cNvPr id="68" name="Straight Arrow Connector 67"/>
                  <p:cNvCxnSpPr/>
                  <p:nvPr/>
                </p:nvCxnSpPr>
                <p:spPr bwMode="auto">
                  <a:xfrm>
                    <a:off x="3683000" y="2326640"/>
                    <a:ext cx="0" cy="304800"/>
                  </a:xfrm>
                  <a:prstGeom prst="straightConnector1">
                    <a:avLst/>
                  </a:prstGeom>
                  <a:solidFill>
                    <a:schemeClr val="accent1"/>
                  </a:solidFill>
                  <a:ln w="28575" cap="flat" cmpd="sng" algn="ctr">
                    <a:solidFill>
                      <a:schemeClr val="tx1">
                        <a:lumMod val="20000"/>
                        <a:lumOff val="80000"/>
                      </a:schemeClr>
                    </a:solidFill>
                    <a:prstDash val="solid"/>
                    <a:round/>
                    <a:headEnd type="none" w="med" len="med"/>
                    <a:tailEnd type="arrow"/>
                  </a:ln>
                  <a:effectLst/>
                </p:spPr>
              </p:cxnSp>
              <p:cxnSp>
                <p:nvCxnSpPr>
                  <p:cNvPr id="69" name="Straight Arrow Connector 68"/>
                  <p:cNvCxnSpPr/>
                  <p:nvPr/>
                </p:nvCxnSpPr>
                <p:spPr bwMode="auto">
                  <a:xfrm>
                    <a:off x="3870960" y="2336800"/>
                    <a:ext cx="0" cy="304800"/>
                  </a:xfrm>
                  <a:prstGeom prst="straightConnector1">
                    <a:avLst/>
                  </a:prstGeom>
                  <a:solidFill>
                    <a:schemeClr val="accent1"/>
                  </a:solidFill>
                  <a:ln w="28575" cap="flat" cmpd="sng" algn="ctr">
                    <a:solidFill>
                      <a:schemeClr val="tx1">
                        <a:lumMod val="20000"/>
                        <a:lumOff val="80000"/>
                      </a:schemeClr>
                    </a:solidFill>
                    <a:prstDash val="solid"/>
                    <a:round/>
                    <a:headEnd type="none" w="med" len="med"/>
                    <a:tailEnd type="arrow"/>
                  </a:ln>
                  <a:effectLst/>
                </p:spPr>
              </p:cxnSp>
            </p:grpSp>
            <p:grpSp>
              <p:nvGrpSpPr>
                <p:cNvPr id="53" name="Group 45"/>
                <p:cNvGrpSpPr/>
                <p:nvPr/>
              </p:nvGrpSpPr>
              <p:grpSpPr>
                <a:xfrm flipV="1">
                  <a:off x="2438400" y="2758440"/>
                  <a:ext cx="1432560" cy="411480"/>
                  <a:chOff x="2438400" y="2230120"/>
                  <a:chExt cx="1432560" cy="411480"/>
                </a:xfrm>
              </p:grpSpPr>
              <p:cxnSp>
                <p:nvCxnSpPr>
                  <p:cNvPr id="54" name="Straight Arrow Connector 53"/>
                  <p:cNvCxnSpPr/>
                  <p:nvPr/>
                </p:nvCxnSpPr>
                <p:spPr bwMode="auto">
                  <a:xfrm>
                    <a:off x="2438400" y="2230120"/>
                    <a:ext cx="0" cy="304800"/>
                  </a:xfrm>
                  <a:prstGeom prst="straightConnector1">
                    <a:avLst/>
                  </a:prstGeom>
                  <a:solidFill>
                    <a:schemeClr val="accent1"/>
                  </a:solidFill>
                  <a:ln w="28575" cap="flat" cmpd="sng" algn="ctr">
                    <a:solidFill>
                      <a:schemeClr val="tx1">
                        <a:lumMod val="20000"/>
                        <a:lumOff val="80000"/>
                      </a:schemeClr>
                    </a:solidFill>
                    <a:prstDash val="solid"/>
                    <a:round/>
                    <a:headEnd type="none" w="med" len="med"/>
                    <a:tailEnd type="arrow"/>
                  </a:ln>
                  <a:effectLst/>
                </p:spPr>
              </p:cxnSp>
              <p:cxnSp>
                <p:nvCxnSpPr>
                  <p:cNvPr id="55" name="Straight Arrow Connector 54"/>
                  <p:cNvCxnSpPr/>
                  <p:nvPr/>
                </p:nvCxnSpPr>
                <p:spPr bwMode="auto">
                  <a:xfrm>
                    <a:off x="2621280" y="2240280"/>
                    <a:ext cx="0" cy="304800"/>
                  </a:xfrm>
                  <a:prstGeom prst="straightConnector1">
                    <a:avLst/>
                  </a:prstGeom>
                  <a:solidFill>
                    <a:schemeClr val="accent1"/>
                  </a:solidFill>
                  <a:ln w="28575" cap="flat" cmpd="sng" algn="ctr">
                    <a:solidFill>
                      <a:schemeClr val="tx1">
                        <a:lumMod val="20000"/>
                        <a:lumOff val="80000"/>
                      </a:schemeClr>
                    </a:solidFill>
                    <a:prstDash val="solid"/>
                    <a:round/>
                    <a:headEnd type="none" w="med" len="med"/>
                    <a:tailEnd type="arrow"/>
                  </a:ln>
                  <a:effectLst/>
                </p:spPr>
              </p:cxnSp>
              <p:cxnSp>
                <p:nvCxnSpPr>
                  <p:cNvPr id="56" name="Straight Arrow Connector 55"/>
                  <p:cNvCxnSpPr/>
                  <p:nvPr/>
                </p:nvCxnSpPr>
                <p:spPr bwMode="auto">
                  <a:xfrm>
                    <a:off x="2804160" y="2260600"/>
                    <a:ext cx="0" cy="304800"/>
                  </a:xfrm>
                  <a:prstGeom prst="straightConnector1">
                    <a:avLst/>
                  </a:prstGeom>
                  <a:solidFill>
                    <a:schemeClr val="accent1"/>
                  </a:solidFill>
                  <a:ln w="28575" cap="flat" cmpd="sng" algn="ctr">
                    <a:solidFill>
                      <a:schemeClr val="tx1">
                        <a:lumMod val="20000"/>
                        <a:lumOff val="80000"/>
                      </a:schemeClr>
                    </a:solidFill>
                    <a:prstDash val="solid"/>
                    <a:round/>
                    <a:headEnd type="none" w="med" len="med"/>
                    <a:tailEnd type="arrow"/>
                  </a:ln>
                  <a:effectLst/>
                </p:spPr>
              </p:cxnSp>
              <p:cxnSp>
                <p:nvCxnSpPr>
                  <p:cNvPr id="57" name="Straight Arrow Connector 56"/>
                  <p:cNvCxnSpPr/>
                  <p:nvPr/>
                </p:nvCxnSpPr>
                <p:spPr bwMode="auto">
                  <a:xfrm>
                    <a:off x="3027680" y="2265680"/>
                    <a:ext cx="0" cy="304800"/>
                  </a:xfrm>
                  <a:prstGeom prst="straightConnector1">
                    <a:avLst/>
                  </a:prstGeom>
                  <a:solidFill>
                    <a:schemeClr val="accent1"/>
                  </a:solidFill>
                  <a:ln w="28575" cap="flat" cmpd="sng" algn="ctr">
                    <a:solidFill>
                      <a:schemeClr val="tx1">
                        <a:lumMod val="20000"/>
                        <a:lumOff val="80000"/>
                      </a:schemeClr>
                    </a:solidFill>
                    <a:prstDash val="solid"/>
                    <a:round/>
                    <a:headEnd type="none" w="med" len="med"/>
                    <a:tailEnd type="arrow"/>
                  </a:ln>
                  <a:effectLst/>
                </p:spPr>
              </p:cxnSp>
              <p:cxnSp>
                <p:nvCxnSpPr>
                  <p:cNvPr id="58" name="Straight Arrow Connector 57"/>
                  <p:cNvCxnSpPr/>
                  <p:nvPr/>
                </p:nvCxnSpPr>
                <p:spPr bwMode="auto">
                  <a:xfrm>
                    <a:off x="3241040" y="2275840"/>
                    <a:ext cx="0" cy="304800"/>
                  </a:xfrm>
                  <a:prstGeom prst="straightConnector1">
                    <a:avLst/>
                  </a:prstGeom>
                  <a:solidFill>
                    <a:schemeClr val="accent1"/>
                  </a:solidFill>
                  <a:ln w="28575" cap="flat" cmpd="sng" algn="ctr">
                    <a:solidFill>
                      <a:schemeClr val="tx1">
                        <a:lumMod val="20000"/>
                        <a:lumOff val="80000"/>
                      </a:schemeClr>
                    </a:solidFill>
                    <a:prstDash val="solid"/>
                    <a:round/>
                    <a:headEnd type="none" w="med" len="med"/>
                    <a:tailEnd type="arrow"/>
                  </a:ln>
                  <a:effectLst/>
                </p:spPr>
              </p:cxnSp>
              <p:cxnSp>
                <p:nvCxnSpPr>
                  <p:cNvPr id="59" name="Straight Arrow Connector 58"/>
                  <p:cNvCxnSpPr/>
                  <p:nvPr/>
                </p:nvCxnSpPr>
                <p:spPr bwMode="auto">
                  <a:xfrm>
                    <a:off x="3459480" y="2291080"/>
                    <a:ext cx="0" cy="304800"/>
                  </a:xfrm>
                  <a:prstGeom prst="straightConnector1">
                    <a:avLst/>
                  </a:prstGeom>
                  <a:solidFill>
                    <a:schemeClr val="accent1"/>
                  </a:solidFill>
                  <a:ln w="28575" cap="flat" cmpd="sng" algn="ctr">
                    <a:solidFill>
                      <a:schemeClr val="tx1">
                        <a:lumMod val="20000"/>
                        <a:lumOff val="80000"/>
                      </a:schemeClr>
                    </a:solidFill>
                    <a:prstDash val="solid"/>
                    <a:round/>
                    <a:headEnd type="none" w="med" len="med"/>
                    <a:tailEnd type="arrow"/>
                  </a:ln>
                  <a:effectLst/>
                </p:spPr>
              </p:cxnSp>
              <p:cxnSp>
                <p:nvCxnSpPr>
                  <p:cNvPr id="60" name="Straight Arrow Connector 59"/>
                  <p:cNvCxnSpPr/>
                  <p:nvPr/>
                </p:nvCxnSpPr>
                <p:spPr bwMode="auto">
                  <a:xfrm>
                    <a:off x="3683000" y="2326640"/>
                    <a:ext cx="0" cy="304800"/>
                  </a:xfrm>
                  <a:prstGeom prst="straightConnector1">
                    <a:avLst/>
                  </a:prstGeom>
                  <a:solidFill>
                    <a:schemeClr val="accent1"/>
                  </a:solidFill>
                  <a:ln w="28575" cap="flat" cmpd="sng" algn="ctr">
                    <a:solidFill>
                      <a:schemeClr val="tx1">
                        <a:lumMod val="20000"/>
                        <a:lumOff val="80000"/>
                      </a:schemeClr>
                    </a:solidFill>
                    <a:prstDash val="solid"/>
                    <a:round/>
                    <a:headEnd type="none" w="med" len="med"/>
                    <a:tailEnd type="arrow"/>
                  </a:ln>
                  <a:effectLst/>
                </p:spPr>
              </p:cxnSp>
              <p:cxnSp>
                <p:nvCxnSpPr>
                  <p:cNvPr id="61" name="Straight Arrow Connector 60"/>
                  <p:cNvCxnSpPr/>
                  <p:nvPr/>
                </p:nvCxnSpPr>
                <p:spPr bwMode="auto">
                  <a:xfrm>
                    <a:off x="3870960" y="2336800"/>
                    <a:ext cx="0" cy="304800"/>
                  </a:xfrm>
                  <a:prstGeom prst="straightConnector1">
                    <a:avLst/>
                  </a:prstGeom>
                  <a:solidFill>
                    <a:schemeClr val="accent1"/>
                  </a:solidFill>
                  <a:ln w="28575" cap="flat" cmpd="sng" algn="ctr">
                    <a:solidFill>
                      <a:schemeClr val="tx1">
                        <a:lumMod val="20000"/>
                        <a:lumOff val="80000"/>
                      </a:schemeClr>
                    </a:solidFill>
                    <a:prstDash val="solid"/>
                    <a:round/>
                    <a:headEnd type="none" w="med" len="med"/>
                    <a:tailEnd type="arrow"/>
                  </a:ln>
                  <a:effectLst/>
                </p:spPr>
              </p:cxnSp>
            </p:grpSp>
          </p:grpSp>
          <p:sp>
            <p:nvSpPr>
              <p:cNvPr id="49" name="TextBox 48"/>
              <p:cNvSpPr txBox="1"/>
              <p:nvPr/>
            </p:nvSpPr>
            <p:spPr>
              <a:xfrm>
                <a:off x="5768610" y="3425195"/>
                <a:ext cx="1926121" cy="938719"/>
              </a:xfrm>
              <a:prstGeom prst="rect">
                <a:avLst/>
              </a:prstGeom>
              <a:noFill/>
            </p:spPr>
            <p:txBody>
              <a:bodyPr wrap="square" rtlCol="0">
                <a:spAutoFit/>
              </a:bodyPr>
              <a:lstStyle/>
              <a:p>
                <a:pPr eaLnBrk="0" fontAlgn="base" hangingPunct="0">
                  <a:spcBef>
                    <a:spcPct val="0"/>
                  </a:spcBef>
                  <a:spcAft>
                    <a:spcPct val="0"/>
                  </a:spcAft>
                </a:pPr>
                <a:r>
                  <a:rPr kumimoji="1" lang="en-US" sz="1100" dirty="0" smtClean="0">
                    <a:solidFill>
                      <a:schemeClr val="tx1"/>
                    </a:solidFill>
                  </a:rPr>
                  <a:t>Conventional model (Kc/K)</a:t>
                </a:r>
              </a:p>
              <a:p>
                <a:pPr eaLnBrk="0" fontAlgn="base" hangingPunct="0">
                  <a:spcBef>
                    <a:spcPct val="0"/>
                  </a:spcBef>
                  <a:spcAft>
                    <a:spcPct val="0"/>
                  </a:spcAft>
                </a:pPr>
                <a:endParaRPr kumimoji="1" lang="en-US" sz="1100" dirty="0" smtClean="0">
                  <a:solidFill>
                    <a:schemeClr val="tx1"/>
                  </a:solidFill>
                </a:endParaRPr>
              </a:p>
              <a:p>
                <a:pPr eaLnBrk="0" fontAlgn="base" hangingPunct="0">
                  <a:spcBef>
                    <a:spcPct val="0"/>
                  </a:spcBef>
                  <a:spcAft>
                    <a:spcPct val="0"/>
                  </a:spcAft>
                </a:pPr>
                <a:r>
                  <a:rPr kumimoji="1" lang="en-US" sz="1100" dirty="0" smtClean="0">
                    <a:solidFill>
                      <a:schemeClr val="tx1"/>
                    </a:solidFill>
                  </a:rPr>
                  <a:t>Kc is permeability of crushed zone and K virgin rock</a:t>
                </a:r>
                <a:endParaRPr kumimoji="1" lang="en-US" sz="1100" dirty="0">
                  <a:solidFill>
                    <a:schemeClr val="tx1"/>
                  </a:solidFill>
                </a:endParaRPr>
              </a:p>
            </p:txBody>
          </p:sp>
        </p:grpSp>
      </p:grpSp>
    </p:spTree>
    <p:extLst>
      <p:ext uri="{BB962C8B-B14F-4D97-AF65-F5344CB8AC3E}">
        <p14:creationId xmlns:p14="http://schemas.microsoft.com/office/powerpoint/2010/main" val="612377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0" y="28573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ヒラギノ角ゴ Pro W3" pitchFamily="-110" charset="-128"/>
              </a:defRPr>
            </a:lvl1pPr>
            <a:lvl2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5pPr>
            <a:lvl6pPr marL="457200" algn="ctr" rtl="0" fontAlgn="base">
              <a:spcBef>
                <a:spcPct val="0"/>
              </a:spcBef>
              <a:spcAft>
                <a:spcPct val="0"/>
              </a:spcAft>
              <a:defRPr sz="4400">
                <a:solidFill>
                  <a:schemeClr val="tx2"/>
                </a:solidFill>
                <a:latin typeface="Arial" charset="0"/>
                <a:ea typeface="ヒラギノ角ゴ Pro W3" pitchFamily="8" charset="-128"/>
              </a:defRPr>
            </a:lvl6pPr>
            <a:lvl7pPr marL="914400" algn="ctr" rtl="0" fontAlgn="base">
              <a:spcBef>
                <a:spcPct val="0"/>
              </a:spcBef>
              <a:spcAft>
                <a:spcPct val="0"/>
              </a:spcAft>
              <a:defRPr sz="4400">
                <a:solidFill>
                  <a:schemeClr val="tx2"/>
                </a:solidFill>
                <a:latin typeface="Arial" charset="0"/>
                <a:ea typeface="ヒラギノ角ゴ Pro W3" pitchFamily="8" charset="-128"/>
              </a:defRPr>
            </a:lvl7pPr>
            <a:lvl8pPr marL="1371600" algn="ctr" rtl="0" fontAlgn="base">
              <a:spcBef>
                <a:spcPct val="0"/>
              </a:spcBef>
              <a:spcAft>
                <a:spcPct val="0"/>
              </a:spcAft>
              <a:defRPr sz="4400">
                <a:solidFill>
                  <a:schemeClr val="tx2"/>
                </a:solidFill>
                <a:latin typeface="Arial" charset="0"/>
                <a:ea typeface="ヒラギノ角ゴ Pro W3" pitchFamily="8" charset="-128"/>
              </a:defRPr>
            </a:lvl8pPr>
            <a:lvl9pPr marL="1828800" algn="ctr" rtl="0" fontAlgn="base">
              <a:spcBef>
                <a:spcPct val="0"/>
              </a:spcBef>
              <a:spcAft>
                <a:spcPct val="0"/>
              </a:spcAft>
              <a:defRPr sz="4400">
                <a:solidFill>
                  <a:schemeClr val="tx2"/>
                </a:solidFill>
                <a:latin typeface="Arial" charset="0"/>
                <a:ea typeface="ヒラギノ角ゴ Pro W3" pitchFamily="8" charset="-128"/>
              </a:defRPr>
            </a:lvl9pPr>
          </a:lstStyle>
          <a:p>
            <a:pPr eaLnBrk="1" hangingPunct="1"/>
            <a:r>
              <a:rPr lang="en-US" altLang="en-US" sz="4000" b="1" kern="0" dirty="0" smtClean="0">
                <a:solidFill>
                  <a:srgbClr val="FFFF00"/>
                </a:solidFill>
              </a:rPr>
              <a:t>Flow Visualization Experiments</a:t>
            </a:r>
          </a:p>
        </p:txBody>
      </p:sp>
      <p:sp>
        <p:nvSpPr>
          <p:cNvPr id="12" name="Rectangle 3"/>
          <p:cNvSpPr txBox="1">
            <a:spLocks noChangeArrowheads="1"/>
          </p:cNvSpPr>
          <p:nvPr/>
        </p:nvSpPr>
        <p:spPr bwMode="auto">
          <a:xfrm>
            <a:off x="152400" y="1881853"/>
            <a:ext cx="3276600" cy="3690565"/>
          </a:xfrm>
          <a:prstGeom prst="rect">
            <a:avLst/>
          </a:prstGeom>
          <a:noFill/>
          <a:ln w="9525">
            <a:noFill/>
            <a:miter lim="800000"/>
            <a:headEnd/>
            <a:tailEnd/>
          </a:ln>
        </p:spPr>
        <p:txBody>
          <a:bodyPr/>
          <a:lstStyle/>
          <a:p>
            <a:pPr marL="342900" indent="-342900">
              <a:spcBef>
                <a:spcPts val="1800"/>
              </a:spcBef>
              <a:buFontTx/>
              <a:buChar char="•"/>
              <a:defRPr/>
            </a:pPr>
            <a:r>
              <a:rPr lang="en-GB" kern="0" dirty="0" smtClean="0">
                <a:latin typeface="+mn-lt"/>
                <a:ea typeface="+mn-ea"/>
              </a:rPr>
              <a:t>Fluid only flows into clean perforation tunnel</a:t>
            </a:r>
          </a:p>
          <a:p>
            <a:pPr marL="342900" indent="-342900">
              <a:spcBef>
                <a:spcPts val="1800"/>
              </a:spcBef>
              <a:buFontTx/>
              <a:buChar char="•"/>
              <a:defRPr/>
            </a:pPr>
            <a:r>
              <a:rPr lang="en-GB" kern="0" dirty="0" err="1" smtClean="0">
                <a:latin typeface="+mn-lt"/>
                <a:ea typeface="+mn-ea"/>
              </a:rPr>
              <a:t>Lc</a:t>
            </a:r>
            <a:r>
              <a:rPr lang="en-GB" kern="0" dirty="0" smtClean="0">
                <a:latin typeface="+mn-lt"/>
                <a:ea typeface="+mn-ea"/>
              </a:rPr>
              <a:t>/L is a better model of perforation clean-up</a:t>
            </a:r>
          </a:p>
          <a:p>
            <a:pPr marL="342900" indent="-342900">
              <a:spcBef>
                <a:spcPct val="20000"/>
              </a:spcBef>
              <a:buFontTx/>
              <a:buChar char="•"/>
              <a:defRPr/>
            </a:pPr>
            <a:endParaRPr lang="en-US" kern="0" dirty="0">
              <a:latin typeface="+mn-lt"/>
              <a:ea typeface="+mn-ea"/>
            </a:endParaRPr>
          </a:p>
        </p:txBody>
      </p:sp>
      <p:sp>
        <p:nvSpPr>
          <p:cNvPr id="8" name="TextBox 7"/>
          <p:cNvSpPr txBox="1"/>
          <p:nvPr/>
        </p:nvSpPr>
        <p:spPr>
          <a:xfrm>
            <a:off x="4128519" y="1428735"/>
            <a:ext cx="4115229" cy="307777"/>
          </a:xfrm>
          <a:prstGeom prst="rect">
            <a:avLst/>
          </a:prstGeom>
          <a:noFill/>
        </p:spPr>
        <p:txBody>
          <a:bodyPr wrap="none" rtlCol="0">
            <a:spAutoFit/>
          </a:bodyPr>
          <a:lstStyle/>
          <a:p>
            <a:r>
              <a:rPr lang="en-GB" sz="1400" dirty="0" smtClean="0"/>
              <a:t>Bright blue region shows fluorescent dye invasion</a:t>
            </a:r>
            <a:endParaRPr lang="en-GB" sz="1400" dirty="0"/>
          </a:p>
        </p:txBody>
      </p:sp>
      <p:pic>
        <p:nvPicPr>
          <p:cNvPr id="10" name="Picture 2" descr="Z:\jeremy\Test_data\BR7-249\BR7-249 fluor.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11312" y="2057400"/>
            <a:ext cx="2508487" cy="95289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1" name="Picture 3" descr="Z:\jeremy\Test_data\BR7-248\BR7-248 fluor.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511314" y="3251719"/>
            <a:ext cx="2508486" cy="95083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3" name="Picture 4" descr="Z:\jeremy\Test_data\BR7-247\BR7-247 fluor.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511314" y="4443453"/>
            <a:ext cx="2508486" cy="96674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4" name="Picture 5" descr="Z:\jeremy\Test_data\BR7-245\BR7-245 Fluor.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405481" y="2057401"/>
            <a:ext cx="2509919" cy="95289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05481" y="4443453"/>
            <a:ext cx="2509919" cy="966747"/>
          </a:xfrm>
          <a:prstGeom prst="rect">
            <a:avLst/>
          </a:prstGeom>
          <a:noFill/>
          <a:ln w="9525">
            <a:solidFill>
              <a:schemeClr val="bg1"/>
            </a:solidFill>
            <a:miter lim="800000"/>
            <a:headEnd/>
            <a:tailEnd/>
          </a:ln>
        </p:spPr>
      </p:pic>
      <p:pic>
        <p:nvPicPr>
          <p:cNvPr id="16" name="Picture 12" descr="D:\Documents\JHarvey\2008_projects\56776\Test_data\BR7-185\DSC_0663.JPG"/>
          <p:cNvPicPr>
            <a:picLocks noChangeAspect="1" noChangeArrowheads="1"/>
          </p:cNvPicPr>
          <p:nvPr/>
        </p:nvPicPr>
        <p:blipFill>
          <a:blip r:embed="rId8" cstate="email">
            <a:lum bright="2000" contrast="2000"/>
            <a:extLst>
              <a:ext uri="{28A0092B-C50C-407E-A947-70E740481C1C}">
                <a14:useLocalDpi xmlns:a14="http://schemas.microsoft.com/office/drawing/2010/main"/>
              </a:ext>
            </a:extLst>
          </a:blip>
          <a:srcRect/>
          <a:stretch>
            <a:fillRect/>
          </a:stretch>
        </p:blipFill>
        <p:spPr bwMode="auto">
          <a:xfrm>
            <a:off x="6405482" y="3251719"/>
            <a:ext cx="2509918" cy="950835"/>
          </a:xfrm>
          <a:prstGeom prst="rect">
            <a:avLst/>
          </a:prstGeom>
          <a:noFill/>
          <a:ln>
            <a:solidFill>
              <a:schemeClr val="bg1"/>
            </a:solidFill>
          </a:ln>
        </p:spPr>
      </p:pic>
      <p:sp>
        <p:nvSpPr>
          <p:cNvPr id="17" name="Slide Number Placeholder 4"/>
          <p:cNvSpPr>
            <a:spLocks noGrp="1"/>
          </p:cNvSpPr>
          <p:nvPr>
            <p:ph type="sldNum" sz="quarter" idx="12"/>
          </p:nvPr>
        </p:nvSpPr>
        <p:spPr>
          <a:xfrm>
            <a:off x="6934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F8C85F3A-21F1-40D1-8E4F-6C1D42B3E316}" type="slidenum">
              <a:rPr lang="en-US" altLang="en-US" sz="1400" smtClean="0">
                <a:solidFill>
                  <a:schemeClr val="bg1"/>
                </a:solidFill>
              </a:rPr>
              <a:pPr>
                <a:spcBef>
                  <a:spcPct val="0"/>
                </a:spcBef>
                <a:buFontTx/>
                <a:buNone/>
              </a:pPr>
              <a:t>21</a:t>
            </a:fld>
            <a:endParaRPr lang="en-US" altLang="en-US" sz="1400" dirty="0" smtClean="0">
              <a:solidFill>
                <a:schemeClr val="bg1"/>
              </a:solidFill>
            </a:endParaRPr>
          </a:p>
        </p:txBody>
      </p:sp>
    </p:spTree>
    <p:extLst>
      <p:ext uri="{BB962C8B-B14F-4D97-AF65-F5344CB8AC3E}">
        <p14:creationId xmlns:p14="http://schemas.microsoft.com/office/powerpoint/2010/main" val="209635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0" y="28573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ヒラギノ角ゴ Pro W3" pitchFamily="-110" charset="-128"/>
              </a:defRPr>
            </a:lvl1pPr>
            <a:lvl2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5pPr>
            <a:lvl6pPr marL="457200" algn="ctr" rtl="0" fontAlgn="base">
              <a:spcBef>
                <a:spcPct val="0"/>
              </a:spcBef>
              <a:spcAft>
                <a:spcPct val="0"/>
              </a:spcAft>
              <a:defRPr sz="4400">
                <a:solidFill>
                  <a:schemeClr val="tx2"/>
                </a:solidFill>
                <a:latin typeface="Arial" charset="0"/>
                <a:ea typeface="ヒラギノ角ゴ Pro W3" pitchFamily="8" charset="-128"/>
              </a:defRPr>
            </a:lvl6pPr>
            <a:lvl7pPr marL="914400" algn="ctr" rtl="0" fontAlgn="base">
              <a:spcBef>
                <a:spcPct val="0"/>
              </a:spcBef>
              <a:spcAft>
                <a:spcPct val="0"/>
              </a:spcAft>
              <a:defRPr sz="4400">
                <a:solidFill>
                  <a:schemeClr val="tx2"/>
                </a:solidFill>
                <a:latin typeface="Arial" charset="0"/>
                <a:ea typeface="ヒラギノ角ゴ Pro W3" pitchFamily="8" charset="-128"/>
              </a:defRPr>
            </a:lvl7pPr>
            <a:lvl8pPr marL="1371600" algn="ctr" rtl="0" fontAlgn="base">
              <a:spcBef>
                <a:spcPct val="0"/>
              </a:spcBef>
              <a:spcAft>
                <a:spcPct val="0"/>
              </a:spcAft>
              <a:defRPr sz="4400">
                <a:solidFill>
                  <a:schemeClr val="tx2"/>
                </a:solidFill>
                <a:latin typeface="Arial" charset="0"/>
                <a:ea typeface="ヒラギノ角ゴ Pro W3" pitchFamily="8" charset="-128"/>
              </a:defRPr>
            </a:lvl8pPr>
            <a:lvl9pPr marL="1828800" algn="ctr" rtl="0" fontAlgn="base">
              <a:spcBef>
                <a:spcPct val="0"/>
              </a:spcBef>
              <a:spcAft>
                <a:spcPct val="0"/>
              </a:spcAft>
              <a:defRPr sz="4400">
                <a:solidFill>
                  <a:schemeClr val="tx2"/>
                </a:solidFill>
                <a:latin typeface="Arial" charset="0"/>
                <a:ea typeface="ヒラギノ角ゴ Pro W3" pitchFamily="8" charset="-128"/>
              </a:defRPr>
            </a:lvl9pPr>
          </a:lstStyle>
          <a:p>
            <a:pPr eaLnBrk="1" hangingPunct="1"/>
            <a:r>
              <a:rPr lang="en-US" altLang="en-US" sz="4000" b="1" kern="0" dirty="0" smtClean="0">
                <a:solidFill>
                  <a:srgbClr val="FFFF00"/>
                </a:solidFill>
              </a:rPr>
              <a:t>Why is This </a:t>
            </a:r>
            <a:r>
              <a:rPr lang="en-US" altLang="en-US" sz="4000" b="1" kern="0" dirty="0">
                <a:solidFill>
                  <a:srgbClr val="FFFF00"/>
                </a:solidFill>
              </a:rPr>
              <a:t>I</a:t>
            </a:r>
            <a:r>
              <a:rPr lang="en-US" altLang="en-US" sz="4000" b="1" kern="0" dirty="0" smtClean="0">
                <a:solidFill>
                  <a:srgbClr val="FFFF00"/>
                </a:solidFill>
              </a:rPr>
              <a:t>mportant?</a:t>
            </a:r>
          </a:p>
        </p:txBody>
      </p:sp>
      <p:sp>
        <p:nvSpPr>
          <p:cNvPr id="12" name="Rectangle 3"/>
          <p:cNvSpPr txBox="1">
            <a:spLocks noChangeArrowheads="1"/>
          </p:cNvSpPr>
          <p:nvPr/>
        </p:nvSpPr>
        <p:spPr bwMode="auto">
          <a:xfrm>
            <a:off x="681958" y="1295400"/>
            <a:ext cx="8019168" cy="1066800"/>
          </a:xfrm>
          <a:prstGeom prst="rect">
            <a:avLst/>
          </a:prstGeom>
          <a:noFill/>
          <a:ln w="9525">
            <a:noFill/>
            <a:miter lim="800000"/>
            <a:headEnd/>
            <a:tailEnd/>
          </a:ln>
        </p:spPr>
        <p:txBody>
          <a:bodyPr/>
          <a:lstStyle/>
          <a:p>
            <a:pPr marL="342900" indent="-342900">
              <a:spcBef>
                <a:spcPts val="1800"/>
              </a:spcBef>
              <a:buFontTx/>
              <a:buChar char="•"/>
              <a:defRPr/>
            </a:pPr>
            <a:r>
              <a:rPr lang="en-GB" kern="0" dirty="0" smtClean="0">
                <a:latin typeface="+mn-lt"/>
                <a:ea typeface="+mn-ea"/>
              </a:rPr>
              <a:t>Kc/K does not predict skin which could lead to the wrong selection of guns or technique</a:t>
            </a:r>
          </a:p>
          <a:p>
            <a:pPr marL="342900" indent="-342900">
              <a:spcBef>
                <a:spcPts val="1800"/>
              </a:spcBef>
              <a:buFontTx/>
              <a:buChar char="•"/>
              <a:defRPr/>
            </a:pPr>
            <a:r>
              <a:rPr lang="en-GB" kern="0" dirty="0" err="1" smtClean="0">
                <a:latin typeface="+mn-lt"/>
                <a:ea typeface="+mn-ea"/>
              </a:rPr>
              <a:t>Lc</a:t>
            </a:r>
            <a:r>
              <a:rPr lang="en-GB" kern="0" dirty="0" smtClean="0">
                <a:latin typeface="+mn-lt"/>
                <a:ea typeface="+mn-ea"/>
              </a:rPr>
              <a:t>/L is more realistic and gives more accurate predictions of skin</a:t>
            </a:r>
          </a:p>
          <a:p>
            <a:pPr marL="342900" indent="-342900">
              <a:spcBef>
                <a:spcPct val="20000"/>
              </a:spcBef>
              <a:buFontTx/>
              <a:buChar char="•"/>
              <a:defRPr/>
            </a:pPr>
            <a:endParaRPr lang="en-US" kern="0" dirty="0">
              <a:latin typeface="+mn-lt"/>
              <a:ea typeface="+mn-ea"/>
            </a:endParaRPr>
          </a:p>
        </p:txBody>
      </p:sp>
      <p:pic>
        <p:nvPicPr>
          <p:cNvPr id="17"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7620" y="3204833"/>
            <a:ext cx="2315761" cy="2428875"/>
          </a:xfrm>
          <a:prstGeom prst="rect">
            <a:avLst/>
          </a:prstGeom>
          <a:noFill/>
          <a:ln w="9525">
            <a:noFill/>
            <a:miter lim="800000"/>
            <a:headEnd/>
            <a:tailEnd/>
          </a:ln>
          <a:effectLst/>
        </p:spPr>
      </p:pic>
      <p:pic>
        <p:nvPicPr>
          <p:cNvPr id="18" name="Picture 1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10715" y="3204811"/>
            <a:ext cx="2335457" cy="2428875"/>
          </a:xfrm>
          <a:prstGeom prst="rect">
            <a:avLst/>
          </a:prstGeom>
          <a:noFill/>
          <a:ln w="9525">
            <a:noFill/>
            <a:miter lim="800000"/>
            <a:headEnd/>
            <a:tailEnd/>
          </a:ln>
          <a:effectLst/>
        </p:spPr>
      </p:pic>
      <p:pic>
        <p:nvPicPr>
          <p:cNvPr id="19" name="Picture 1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 y="3124200"/>
            <a:ext cx="2386096" cy="2590800"/>
          </a:xfrm>
          <a:prstGeom prst="rect">
            <a:avLst/>
          </a:prstGeom>
          <a:noFill/>
          <a:ln w="9525">
            <a:noFill/>
            <a:miter lim="800000"/>
            <a:headEnd/>
            <a:tailEnd/>
          </a:ln>
          <a:effectLst/>
        </p:spPr>
      </p:pic>
      <p:sp>
        <p:nvSpPr>
          <p:cNvPr id="2" name="TextBox 1"/>
          <p:cNvSpPr txBox="1"/>
          <p:nvPr/>
        </p:nvSpPr>
        <p:spPr>
          <a:xfrm>
            <a:off x="6790103" y="5646003"/>
            <a:ext cx="1904689" cy="338554"/>
          </a:xfrm>
          <a:prstGeom prst="rect">
            <a:avLst/>
          </a:prstGeom>
          <a:noFill/>
        </p:spPr>
        <p:txBody>
          <a:bodyPr wrap="none" rtlCol="0">
            <a:spAutoFit/>
          </a:bodyPr>
          <a:lstStyle/>
          <a:p>
            <a:pPr algn="ctr"/>
            <a:r>
              <a:rPr lang="en-GB" sz="1600" dirty="0" smtClean="0"/>
              <a:t>Clean, open tunnel</a:t>
            </a:r>
            <a:endParaRPr lang="en-GB" sz="1600" dirty="0"/>
          </a:p>
        </p:txBody>
      </p:sp>
      <p:sp>
        <p:nvSpPr>
          <p:cNvPr id="20" name="TextBox 19"/>
          <p:cNvSpPr txBox="1"/>
          <p:nvPr/>
        </p:nvSpPr>
        <p:spPr>
          <a:xfrm>
            <a:off x="3887482" y="5658870"/>
            <a:ext cx="1608133" cy="584775"/>
          </a:xfrm>
          <a:prstGeom prst="rect">
            <a:avLst/>
          </a:prstGeom>
          <a:noFill/>
        </p:spPr>
        <p:txBody>
          <a:bodyPr wrap="none" rtlCol="0">
            <a:spAutoFit/>
          </a:bodyPr>
          <a:lstStyle/>
          <a:p>
            <a:pPr algn="ctr"/>
            <a:r>
              <a:rPr lang="en-GB" sz="1600" dirty="0" smtClean="0"/>
              <a:t>Partial clean-up</a:t>
            </a:r>
          </a:p>
          <a:p>
            <a:pPr algn="ctr"/>
            <a:r>
              <a:rPr lang="en-GB" sz="1600" dirty="0" smtClean="0"/>
              <a:t>Kc/K model</a:t>
            </a:r>
            <a:endParaRPr lang="en-GB" sz="1600" dirty="0"/>
          </a:p>
        </p:txBody>
      </p:sp>
      <p:sp>
        <p:nvSpPr>
          <p:cNvPr id="21" name="TextBox 20"/>
          <p:cNvSpPr txBox="1"/>
          <p:nvPr/>
        </p:nvSpPr>
        <p:spPr>
          <a:xfrm>
            <a:off x="856005" y="5663822"/>
            <a:ext cx="1608133" cy="584775"/>
          </a:xfrm>
          <a:prstGeom prst="rect">
            <a:avLst/>
          </a:prstGeom>
          <a:noFill/>
        </p:spPr>
        <p:txBody>
          <a:bodyPr wrap="none" rtlCol="0">
            <a:spAutoFit/>
          </a:bodyPr>
          <a:lstStyle/>
          <a:p>
            <a:pPr algn="ctr"/>
            <a:r>
              <a:rPr lang="en-GB" sz="1600" dirty="0" smtClean="0"/>
              <a:t>Partial clean-up</a:t>
            </a:r>
          </a:p>
          <a:p>
            <a:pPr algn="ctr"/>
            <a:r>
              <a:rPr lang="en-GB" sz="1600" dirty="0" err="1" smtClean="0"/>
              <a:t>Lc</a:t>
            </a:r>
            <a:r>
              <a:rPr lang="en-GB" sz="1600" dirty="0" smtClean="0"/>
              <a:t>/L model</a:t>
            </a:r>
            <a:endParaRPr lang="en-GB" sz="1600" dirty="0"/>
          </a:p>
        </p:txBody>
      </p:sp>
      <p:sp>
        <p:nvSpPr>
          <p:cNvPr id="10" name="Slide Number Placeholder 4"/>
          <p:cNvSpPr>
            <a:spLocks noGrp="1"/>
          </p:cNvSpPr>
          <p:nvPr>
            <p:ph type="sldNum" sz="quarter" idx="12"/>
          </p:nvPr>
        </p:nvSpPr>
        <p:spPr>
          <a:xfrm>
            <a:off x="6934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F8C85F3A-21F1-40D1-8E4F-6C1D42B3E316}" type="slidenum">
              <a:rPr lang="en-US" altLang="en-US" sz="1400" smtClean="0">
                <a:solidFill>
                  <a:schemeClr val="bg1"/>
                </a:solidFill>
              </a:rPr>
              <a:pPr>
                <a:spcBef>
                  <a:spcPct val="0"/>
                </a:spcBef>
                <a:buFontTx/>
                <a:buNone/>
              </a:pPr>
              <a:t>22</a:t>
            </a:fld>
            <a:endParaRPr lang="en-US" altLang="en-US" sz="1400" dirty="0" smtClean="0">
              <a:solidFill>
                <a:schemeClr val="bg1"/>
              </a:solidFill>
            </a:endParaRPr>
          </a:p>
        </p:txBody>
      </p:sp>
    </p:spTree>
    <p:extLst>
      <p:ext uri="{BB962C8B-B14F-4D97-AF65-F5344CB8AC3E}">
        <p14:creationId xmlns:p14="http://schemas.microsoft.com/office/powerpoint/2010/main" val="605759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0" y="28573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ヒラギノ角ゴ Pro W3" pitchFamily="-110" charset="-128"/>
              </a:defRPr>
            </a:lvl1pPr>
            <a:lvl2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5pPr>
            <a:lvl6pPr marL="457200" algn="ctr" rtl="0" fontAlgn="base">
              <a:spcBef>
                <a:spcPct val="0"/>
              </a:spcBef>
              <a:spcAft>
                <a:spcPct val="0"/>
              </a:spcAft>
              <a:defRPr sz="4400">
                <a:solidFill>
                  <a:schemeClr val="tx2"/>
                </a:solidFill>
                <a:latin typeface="Arial" charset="0"/>
                <a:ea typeface="ヒラギノ角ゴ Pro W3" pitchFamily="8" charset="-128"/>
              </a:defRPr>
            </a:lvl6pPr>
            <a:lvl7pPr marL="914400" algn="ctr" rtl="0" fontAlgn="base">
              <a:spcBef>
                <a:spcPct val="0"/>
              </a:spcBef>
              <a:spcAft>
                <a:spcPct val="0"/>
              </a:spcAft>
              <a:defRPr sz="4400">
                <a:solidFill>
                  <a:schemeClr val="tx2"/>
                </a:solidFill>
                <a:latin typeface="Arial" charset="0"/>
                <a:ea typeface="ヒラギノ角ゴ Pro W3" pitchFamily="8" charset="-128"/>
              </a:defRPr>
            </a:lvl7pPr>
            <a:lvl8pPr marL="1371600" algn="ctr" rtl="0" fontAlgn="base">
              <a:spcBef>
                <a:spcPct val="0"/>
              </a:spcBef>
              <a:spcAft>
                <a:spcPct val="0"/>
              </a:spcAft>
              <a:defRPr sz="4400">
                <a:solidFill>
                  <a:schemeClr val="tx2"/>
                </a:solidFill>
                <a:latin typeface="Arial" charset="0"/>
                <a:ea typeface="ヒラギノ角ゴ Pro W3" pitchFamily="8" charset="-128"/>
              </a:defRPr>
            </a:lvl8pPr>
            <a:lvl9pPr marL="1828800" algn="ctr" rtl="0" fontAlgn="base">
              <a:spcBef>
                <a:spcPct val="0"/>
              </a:spcBef>
              <a:spcAft>
                <a:spcPct val="0"/>
              </a:spcAft>
              <a:defRPr sz="4400">
                <a:solidFill>
                  <a:schemeClr val="tx2"/>
                </a:solidFill>
                <a:latin typeface="Arial" charset="0"/>
                <a:ea typeface="ヒラギノ角ゴ Pro W3" pitchFamily="8" charset="-128"/>
              </a:defRPr>
            </a:lvl9pPr>
          </a:lstStyle>
          <a:p>
            <a:pPr eaLnBrk="1" hangingPunct="1"/>
            <a:r>
              <a:rPr lang="en-US" altLang="en-US" sz="4000" b="1" kern="0" dirty="0" smtClean="0">
                <a:solidFill>
                  <a:srgbClr val="FFFF00"/>
                </a:solidFill>
              </a:rPr>
              <a:t>Deep &amp; Clean Perforations</a:t>
            </a:r>
          </a:p>
        </p:txBody>
      </p:sp>
      <p:sp>
        <p:nvSpPr>
          <p:cNvPr id="12" name="Rectangle 3"/>
          <p:cNvSpPr txBox="1">
            <a:spLocks noChangeArrowheads="1"/>
          </p:cNvSpPr>
          <p:nvPr/>
        </p:nvSpPr>
        <p:spPr bwMode="auto">
          <a:xfrm>
            <a:off x="457200" y="4572000"/>
            <a:ext cx="7924800" cy="1905000"/>
          </a:xfrm>
          <a:prstGeom prst="rect">
            <a:avLst/>
          </a:prstGeom>
          <a:noFill/>
          <a:ln w="9525">
            <a:noFill/>
            <a:miter lim="800000"/>
            <a:headEnd/>
            <a:tailEnd/>
          </a:ln>
        </p:spPr>
        <p:txBody>
          <a:bodyPr/>
          <a:lstStyle/>
          <a:p>
            <a:pPr marL="342900" indent="-342900">
              <a:spcBef>
                <a:spcPts val="1800"/>
              </a:spcBef>
              <a:buFontTx/>
              <a:buChar char="•"/>
              <a:defRPr/>
            </a:pPr>
            <a:r>
              <a:rPr lang="en-GB" kern="0" dirty="0" smtClean="0">
                <a:latin typeface="+mn-lt"/>
                <a:ea typeface="+mn-ea"/>
              </a:rPr>
              <a:t>On the left </a:t>
            </a:r>
            <a:r>
              <a:rPr lang="en-GB" kern="0" dirty="0" err="1" smtClean="0">
                <a:latin typeface="+mn-lt"/>
                <a:ea typeface="+mn-ea"/>
              </a:rPr>
              <a:t>Lc</a:t>
            </a:r>
            <a:r>
              <a:rPr lang="en-GB" kern="0" dirty="0" smtClean="0">
                <a:latin typeface="+mn-lt"/>
                <a:ea typeface="+mn-ea"/>
              </a:rPr>
              <a:t> is short so flow has to go through formation damage simulated by low permeability rock</a:t>
            </a:r>
          </a:p>
          <a:p>
            <a:pPr marL="342900" indent="-342900">
              <a:spcBef>
                <a:spcPts val="1800"/>
              </a:spcBef>
              <a:buFontTx/>
              <a:buChar char="•"/>
              <a:defRPr/>
            </a:pPr>
            <a:r>
              <a:rPr lang="en-GB" kern="0" dirty="0" smtClean="0">
                <a:latin typeface="+mn-lt"/>
                <a:ea typeface="+mn-ea"/>
              </a:rPr>
              <a:t>On the right the perforation is clean (</a:t>
            </a:r>
            <a:r>
              <a:rPr lang="en-GB" kern="0" dirty="0" err="1" smtClean="0">
                <a:latin typeface="+mn-lt"/>
                <a:ea typeface="+mn-ea"/>
              </a:rPr>
              <a:t>Lc</a:t>
            </a:r>
            <a:r>
              <a:rPr lang="en-GB" kern="0" dirty="0">
                <a:latin typeface="+mn-lt"/>
                <a:ea typeface="+mn-ea"/>
              </a:rPr>
              <a:t> </a:t>
            </a:r>
            <a:r>
              <a:rPr lang="en-GB" kern="0" dirty="0" smtClean="0">
                <a:latin typeface="+mn-lt"/>
                <a:ea typeface="+mn-ea"/>
              </a:rPr>
              <a:t>= L) so flow is through the perforation tunnel avoiding the damage</a:t>
            </a:r>
          </a:p>
          <a:p>
            <a:pPr marL="342900" indent="-342900">
              <a:spcBef>
                <a:spcPct val="20000"/>
              </a:spcBef>
              <a:buFontTx/>
              <a:buChar char="•"/>
              <a:defRPr/>
            </a:pPr>
            <a:endParaRPr lang="en-US" kern="0" dirty="0">
              <a:latin typeface="+mn-lt"/>
              <a:ea typeface="+mn-ea"/>
            </a:endParaRPr>
          </a:p>
        </p:txBody>
      </p:sp>
      <p:grpSp>
        <p:nvGrpSpPr>
          <p:cNvPr id="10" name="Group 15"/>
          <p:cNvGrpSpPr>
            <a:grpSpLocks noChangeAspect="1"/>
          </p:cNvGrpSpPr>
          <p:nvPr/>
        </p:nvGrpSpPr>
        <p:grpSpPr>
          <a:xfrm>
            <a:off x="5638800" y="1314319"/>
            <a:ext cx="2667265" cy="2287953"/>
            <a:chOff x="211016" y="2357974"/>
            <a:chExt cx="3737989" cy="2719999"/>
          </a:xfrm>
          <a:effectLst>
            <a:outerShdw blurRad="228600" dist="139700" dir="2700000" algn="ctr" rotWithShape="0">
              <a:srgbClr val="000000">
                <a:alpha val="30000"/>
              </a:srgbClr>
            </a:outerShdw>
          </a:effectLst>
        </p:grpSpPr>
        <p:pic>
          <p:nvPicPr>
            <p:cNvPr id="11" name="Picture 2" descr="F:\DCIM\100NCD60\DSC_0016.JPG"/>
            <p:cNvPicPr>
              <a:picLocks noChangeAspect="1" noChangeArrowheads="1"/>
            </p:cNvPicPr>
            <p:nvPr/>
          </p:nvPicPr>
          <p:blipFill>
            <a:blip r:embed="rId3" cstate="print"/>
            <a:srcRect l="11799" t="47558" r="7364" b="3945"/>
            <a:stretch>
              <a:fillRect/>
            </a:stretch>
          </p:blipFill>
          <p:spPr bwMode="auto">
            <a:xfrm>
              <a:off x="211016" y="3697794"/>
              <a:ext cx="3737986" cy="1380179"/>
            </a:xfrm>
            <a:prstGeom prst="rect">
              <a:avLst/>
            </a:prstGeom>
            <a:noFill/>
          </p:spPr>
        </p:pic>
        <p:pic>
          <p:nvPicPr>
            <p:cNvPr id="13" name="Picture 3" descr="F:\DCIM\100NCD60\DSC_0019.JPG"/>
            <p:cNvPicPr>
              <a:picLocks noChangeAspect="1" noChangeArrowheads="1"/>
            </p:cNvPicPr>
            <p:nvPr/>
          </p:nvPicPr>
          <p:blipFill>
            <a:blip r:embed="rId4" cstate="print"/>
            <a:srcRect l="12337" t="47541" r="6969" b="5464"/>
            <a:stretch>
              <a:fillRect/>
            </a:stretch>
          </p:blipFill>
          <p:spPr bwMode="auto">
            <a:xfrm>
              <a:off x="211019" y="2357974"/>
              <a:ext cx="3737986" cy="1339819"/>
            </a:xfrm>
            <a:prstGeom prst="rect">
              <a:avLst/>
            </a:prstGeom>
            <a:noFill/>
          </p:spPr>
        </p:pic>
      </p:grpSp>
      <p:grpSp>
        <p:nvGrpSpPr>
          <p:cNvPr id="14" name="Group 12"/>
          <p:cNvGrpSpPr>
            <a:grpSpLocks noChangeAspect="1"/>
          </p:cNvGrpSpPr>
          <p:nvPr/>
        </p:nvGrpSpPr>
        <p:grpSpPr>
          <a:xfrm>
            <a:off x="914400" y="1314319"/>
            <a:ext cx="2819400" cy="2287953"/>
            <a:chOff x="4108021" y="1567543"/>
            <a:chExt cx="3130769" cy="2436183"/>
          </a:xfrm>
          <a:effectLst>
            <a:outerShdw blurRad="228600" dist="139700" dir="2700000" algn="ctr" rotWithShape="0">
              <a:srgbClr val="000000">
                <a:alpha val="30000"/>
              </a:srgbClr>
            </a:outerShdw>
          </a:effectLst>
        </p:grpSpPr>
        <p:pic>
          <p:nvPicPr>
            <p:cNvPr id="15" name="Picture 4" descr="F:\DCIM\100NCD60\cores_dye.jpg"/>
            <p:cNvPicPr>
              <a:picLocks noChangeAspect="1" noChangeArrowheads="1"/>
            </p:cNvPicPr>
            <p:nvPr/>
          </p:nvPicPr>
          <p:blipFill>
            <a:blip r:embed="rId5" cstate="print"/>
            <a:srcRect t="48390"/>
            <a:stretch>
              <a:fillRect/>
            </a:stretch>
          </p:blipFill>
          <p:spPr bwMode="auto">
            <a:xfrm>
              <a:off x="4109777" y="1567543"/>
              <a:ext cx="3125036" cy="1232725"/>
            </a:xfrm>
            <a:prstGeom prst="rect">
              <a:avLst/>
            </a:prstGeom>
            <a:noFill/>
          </p:spPr>
        </p:pic>
        <p:pic>
          <p:nvPicPr>
            <p:cNvPr id="16" name="Picture 5" descr="F:\DCIM\100NCD60\cores_natural.jpg"/>
            <p:cNvPicPr>
              <a:picLocks noChangeAspect="1" noChangeArrowheads="1"/>
            </p:cNvPicPr>
            <p:nvPr/>
          </p:nvPicPr>
          <p:blipFill>
            <a:blip r:embed="rId6" cstate="print"/>
            <a:srcRect t="49274"/>
            <a:stretch>
              <a:fillRect/>
            </a:stretch>
          </p:blipFill>
          <p:spPr bwMode="auto">
            <a:xfrm>
              <a:off x="4108021" y="2793442"/>
              <a:ext cx="3130769" cy="1210284"/>
            </a:xfrm>
            <a:prstGeom prst="rect">
              <a:avLst/>
            </a:prstGeom>
            <a:noFill/>
          </p:spPr>
        </p:pic>
      </p:grpSp>
      <p:sp>
        <p:nvSpPr>
          <p:cNvPr id="22" name="TextBox 21"/>
          <p:cNvSpPr txBox="1"/>
          <p:nvPr/>
        </p:nvSpPr>
        <p:spPr>
          <a:xfrm>
            <a:off x="6714851" y="3667411"/>
            <a:ext cx="1660281" cy="461665"/>
          </a:xfrm>
          <a:prstGeom prst="rect">
            <a:avLst/>
          </a:prstGeom>
          <a:noFill/>
        </p:spPr>
        <p:txBody>
          <a:bodyPr wrap="square" rtlCol="0">
            <a:spAutoFit/>
          </a:bodyPr>
          <a:lstStyle/>
          <a:p>
            <a:pPr algn="ctr"/>
            <a:r>
              <a:rPr lang="en-GB" sz="1200" dirty="0" smtClean="0"/>
              <a:t>High</a:t>
            </a:r>
          </a:p>
          <a:p>
            <a:pPr algn="ctr"/>
            <a:r>
              <a:rPr lang="en-GB" sz="1200" dirty="0"/>
              <a:t>p</a:t>
            </a:r>
            <a:r>
              <a:rPr lang="en-GB" sz="1200" dirty="0" smtClean="0"/>
              <a:t>ermeability</a:t>
            </a:r>
            <a:endParaRPr lang="en-GB" sz="1200" dirty="0"/>
          </a:p>
        </p:txBody>
      </p:sp>
      <p:sp>
        <p:nvSpPr>
          <p:cNvPr id="21" name="TextBox 20"/>
          <p:cNvSpPr txBox="1"/>
          <p:nvPr/>
        </p:nvSpPr>
        <p:spPr>
          <a:xfrm>
            <a:off x="5560882" y="3667411"/>
            <a:ext cx="1010213" cy="461665"/>
          </a:xfrm>
          <a:prstGeom prst="rect">
            <a:avLst/>
          </a:prstGeom>
          <a:noFill/>
        </p:spPr>
        <p:txBody>
          <a:bodyPr wrap="none" rtlCol="0">
            <a:spAutoFit/>
          </a:bodyPr>
          <a:lstStyle/>
          <a:p>
            <a:pPr algn="ctr"/>
            <a:r>
              <a:rPr lang="en-GB" sz="1200" dirty="0" smtClean="0"/>
              <a:t>Low</a:t>
            </a:r>
          </a:p>
          <a:p>
            <a:pPr algn="ctr"/>
            <a:r>
              <a:rPr lang="en-GB" sz="1200" dirty="0"/>
              <a:t>p</a:t>
            </a:r>
            <a:r>
              <a:rPr lang="en-GB" sz="1200" dirty="0" smtClean="0"/>
              <a:t>ermeability</a:t>
            </a:r>
            <a:endParaRPr lang="en-GB" sz="1200" dirty="0"/>
          </a:p>
        </p:txBody>
      </p:sp>
      <p:sp>
        <p:nvSpPr>
          <p:cNvPr id="23" name="TextBox 22"/>
          <p:cNvSpPr txBox="1"/>
          <p:nvPr/>
        </p:nvSpPr>
        <p:spPr>
          <a:xfrm>
            <a:off x="2302119" y="3667411"/>
            <a:ext cx="1660281" cy="461665"/>
          </a:xfrm>
          <a:prstGeom prst="rect">
            <a:avLst/>
          </a:prstGeom>
          <a:noFill/>
        </p:spPr>
        <p:txBody>
          <a:bodyPr wrap="square" rtlCol="0">
            <a:spAutoFit/>
          </a:bodyPr>
          <a:lstStyle/>
          <a:p>
            <a:pPr algn="ctr"/>
            <a:r>
              <a:rPr lang="en-GB" sz="1200" dirty="0" smtClean="0"/>
              <a:t>Virgin </a:t>
            </a:r>
            <a:r>
              <a:rPr lang="en-GB" sz="1200" dirty="0"/>
              <a:t>r</a:t>
            </a:r>
            <a:r>
              <a:rPr lang="en-GB" sz="1200" dirty="0" smtClean="0"/>
              <a:t>ock:</a:t>
            </a:r>
          </a:p>
          <a:p>
            <a:pPr algn="ctr"/>
            <a:r>
              <a:rPr lang="en-GB" sz="1200" dirty="0"/>
              <a:t>h</a:t>
            </a:r>
            <a:r>
              <a:rPr lang="en-GB" sz="1200" dirty="0" smtClean="0"/>
              <a:t>igh </a:t>
            </a:r>
            <a:r>
              <a:rPr lang="en-GB" sz="1200" dirty="0"/>
              <a:t>p</a:t>
            </a:r>
            <a:r>
              <a:rPr lang="en-GB" sz="1200" dirty="0" smtClean="0"/>
              <a:t>ermeability</a:t>
            </a:r>
            <a:endParaRPr lang="en-GB" sz="1200" dirty="0"/>
          </a:p>
        </p:txBody>
      </p:sp>
      <p:sp>
        <p:nvSpPr>
          <p:cNvPr id="24" name="TextBox 23"/>
          <p:cNvSpPr txBox="1"/>
          <p:nvPr/>
        </p:nvSpPr>
        <p:spPr>
          <a:xfrm>
            <a:off x="699279" y="3667411"/>
            <a:ext cx="1290738" cy="461665"/>
          </a:xfrm>
          <a:prstGeom prst="rect">
            <a:avLst/>
          </a:prstGeom>
          <a:noFill/>
        </p:spPr>
        <p:txBody>
          <a:bodyPr wrap="none" rtlCol="0">
            <a:spAutoFit/>
          </a:bodyPr>
          <a:lstStyle/>
          <a:p>
            <a:pPr algn="ctr"/>
            <a:r>
              <a:rPr lang="en-GB" sz="1200" dirty="0" smtClean="0"/>
              <a:t>Drilling damage:</a:t>
            </a:r>
          </a:p>
          <a:p>
            <a:pPr algn="ctr"/>
            <a:r>
              <a:rPr lang="en-GB" sz="1200" dirty="0"/>
              <a:t>l</a:t>
            </a:r>
            <a:r>
              <a:rPr lang="en-GB" sz="1200" dirty="0" smtClean="0"/>
              <a:t>ow </a:t>
            </a:r>
            <a:r>
              <a:rPr lang="en-GB" sz="1200" dirty="0"/>
              <a:t>p</a:t>
            </a:r>
            <a:r>
              <a:rPr lang="en-GB" sz="1200" dirty="0" smtClean="0"/>
              <a:t>ermeability</a:t>
            </a:r>
            <a:endParaRPr lang="en-GB" sz="1200" dirty="0"/>
          </a:p>
        </p:txBody>
      </p:sp>
      <p:cxnSp>
        <p:nvCxnSpPr>
          <p:cNvPr id="25" name="Straight Arrow Connector 24"/>
          <p:cNvCxnSpPr/>
          <p:nvPr/>
        </p:nvCxnSpPr>
        <p:spPr bwMode="auto">
          <a:xfrm>
            <a:off x="266700" y="3042911"/>
            <a:ext cx="457200" cy="0"/>
          </a:xfrm>
          <a:prstGeom prst="straightConnector1">
            <a:avLst/>
          </a:prstGeom>
          <a:solidFill>
            <a:schemeClr val="accent1"/>
          </a:solidFill>
          <a:ln w="9525" cap="flat" cmpd="sng" algn="ctr">
            <a:solidFill>
              <a:schemeClr val="bg1"/>
            </a:solidFill>
            <a:prstDash val="solid"/>
            <a:round/>
            <a:headEnd type="none" w="med" len="med"/>
            <a:tailEnd type="arrow"/>
          </a:ln>
          <a:effectLst/>
        </p:spPr>
      </p:cxnSp>
      <p:cxnSp>
        <p:nvCxnSpPr>
          <p:cNvPr id="27" name="Straight Arrow Connector 26"/>
          <p:cNvCxnSpPr/>
          <p:nvPr/>
        </p:nvCxnSpPr>
        <p:spPr bwMode="auto">
          <a:xfrm>
            <a:off x="4953000" y="2995925"/>
            <a:ext cx="457200" cy="0"/>
          </a:xfrm>
          <a:prstGeom prst="straightConnector1">
            <a:avLst/>
          </a:prstGeom>
          <a:solidFill>
            <a:schemeClr val="accent1"/>
          </a:solidFill>
          <a:ln w="9525" cap="flat" cmpd="sng" algn="ctr">
            <a:solidFill>
              <a:schemeClr val="bg1"/>
            </a:solidFill>
            <a:prstDash val="solid"/>
            <a:round/>
            <a:headEnd type="none" w="med" len="med"/>
            <a:tailEnd type="arrow"/>
          </a:ln>
          <a:effectLst/>
        </p:spPr>
      </p:cxnSp>
      <p:cxnSp>
        <p:nvCxnSpPr>
          <p:cNvPr id="6" name="Straight Connector 5"/>
          <p:cNvCxnSpPr/>
          <p:nvPr/>
        </p:nvCxnSpPr>
        <p:spPr bwMode="auto">
          <a:xfrm flipV="1">
            <a:off x="2524991" y="3033950"/>
            <a:ext cx="0" cy="469021"/>
          </a:xfrm>
          <a:prstGeom prst="line">
            <a:avLst/>
          </a:prstGeom>
          <a:solidFill>
            <a:schemeClr val="accent1"/>
          </a:solidFill>
          <a:ln w="9525" cap="flat" cmpd="sng" algn="ctr">
            <a:solidFill>
              <a:schemeClr val="bg1"/>
            </a:solidFill>
            <a:prstDash val="lgDash"/>
            <a:round/>
            <a:headEnd type="none" w="med" len="med"/>
            <a:tailEnd type="none" w="med" len="med"/>
          </a:ln>
          <a:effectLst/>
        </p:spPr>
      </p:cxnSp>
      <p:cxnSp>
        <p:nvCxnSpPr>
          <p:cNvPr id="28" name="Straight Connector 27"/>
          <p:cNvCxnSpPr/>
          <p:nvPr/>
        </p:nvCxnSpPr>
        <p:spPr bwMode="auto">
          <a:xfrm flipV="1">
            <a:off x="7162800" y="3016436"/>
            <a:ext cx="0" cy="469021"/>
          </a:xfrm>
          <a:prstGeom prst="line">
            <a:avLst/>
          </a:prstGeom>
          <a:solidFill>
            <a:schemeClr val="accent1"/>
          </a:solidFill>
          <a:ln w="9525" cap="flat" cmpd="sng" algn="ctr">
            <a:solidFill>
              <a:schemeClr val="bg1"/>
            </a:solidFill>
            <a:prstDash val="lgDash"/>
            <a:round/>
            <a:headEnd type="none" w="med" len="med"/>
            <a:tailEnd type="none" w="med" len="med"/>
          </a:ln>
          <a:effectLst/>
        </p:spPr>
      </p:cxnSp>
      <p:cxnSp>
        <p:nvCxnSpPr>
          <p:cNvPr id="29" name="Straight Connector 28"/>
          <p:cNvCxnSpPr/>
          <p:nvPr/>
        </p:nvCxnSpPr>
        <p:spPr bwMode="auto">
          <a:xfrm flipV="1">
            <a:off x="1524000" y="3042911"/>
            <a:ext cx="0" cy="469021"/>
          </a:xfrm>
          <a:prstGeom prst="line">
            <a:avLst/>
          </a:prstGeom>
          <a:solidFill>
            <a:schemeClr val="accent1"/>
          </a:solidFill>
          <a:ln w="9525" cap="flat" cmpd="sng" algn="ctr">
            <a:solidFill>
              <a:schemeClr val="bg1"/>
            </a:solidFill>
            <a:prstDash val="lgDash"/>
            <a:round/>
            <a:headEnd type="none" w="med" len="med"/>
            <a:tailEnd type="none" w="med" len="med"/>
          </a:ln>
          <a:effectLst/>
        </p:spPr>
      </p:cxnSp>
      <p:sp>
        <p:nvSpPr>
          <p:cNvPr id="30" name="TextBox 29"/>
          <p:cNvSpPr txBox="1"/>
          <p:nvPr/>
        </p:nvSpPr>
        <p:spPr>
          <a:xfrm>
            <a:off x="1337090" y="2597362"/>
            <a:ext cx="428322" cy="369332"/>
          </a:xfrm>
          <a:prstGeom prst="rect">
            <a:avLst/>
          </a:prstGeom>
          <a:noFill/>
        </p:spPr>
        <p:txBody>
          <a:bodyPr wrap="none" rtlCol="0">
            <a:spAutoFit/>
          </a:bodyPr>
          <a:lstStyle/>
          <a:p>
            <a:r>
              <a:rPr lang="en-GB" sz="1800" dirty="0" err="1" smtClean="0"/>
              <a:t>Lc</a:t>
            </a:r>
            <a:endParaRPr lang="en-GB" sz="1800" dirty="0"/>
          </a:p>
        </p:txBody>
      </p:sp>
      <p:sp>
        <p:nvSpPr>
          <p:cNvPr id="31" name="TextBox 30"/>
          <p:cNvSpPr txBox="1"/>
          <p:nvPr/>
        </p:nvSpPr>
        <p:spPr>
          <a:xfrm>
            <a:off x="2430306" y="2617873"/>
            <a:ext cx="312906" cy="369332"/>
          </a:xfrm>
          <a:prstGeom prst="rect">
            <a:avLst/>
          </a:prstGeom>
          <a:noFill/>
        </p:spPr>
        <p:txBody>
          <a:bodyPr wrap="none" rtlCol="0">
            <a:spAutoFit/>
          </a:bodyPr>
          <a:lstStyle/>
          <a:p>
            <a:r>
              <a:rPr lang="en-GB" sz="1800" dirty="0" smtClean="0"/>
              <a:t>L</a:t>
            </a:r>
            <a:endParaRPr lang="en-GB" sz="1800" dirty="0"/>
          </a:p>
        </p:txBody>
      </p:sp>
      <p:sp>
        <p:nvSpPr>
          <p:cNvPr id="32" name="TextBox 31"/>
          <p:cNvSpPr txBox="1"/>
          <p:nvPr/>
        </p:nvSpPr>
        <p:spPr>
          <a:xfrm>
            <a:off x="6824406" y="2590800"/>
            <a:ext cx="819455" cy="369332"/>
          </a:xfrm>
          <a:prstGeom prst="rect">
            <a:avLst/>
          </a:prstGeom>
          <a:noFill/>
        </p:spPr>
        <p:txBody>
          <a:bodyPr wrap="none" rtlCol="0">
            <a:spAutoFit/>
          </a:bodyPr>
          <a:lstStyle/>
          <a:p>
            <a:r>
              <a:rPr lang="en-GB" sz="1800" dirty="0" err="1" smtClean="0"/>
              <a:t>Lc</a:t>
            </a:r>
            <a:r>
              <a:rPr lang="en-GB" sz="1800" dirty="0" smtClean="0"/>
              <a:t> = L</a:t>
            </a:r>
            <a:endParaRPr lang="en-GB" sz="1800" dirty="0"/>
          </a:p>
        </p:txBody>
      </p:sp>
      <p:sp>
        <p:nvSpPr>
          <p:cNvPr id="26" name="Slide Number Placeholder 4"/>
          <p:cNvSpPr>
            <a:spLocks noGrp="1"/>
          </p:cNvSpPr>
          <p:nvPr>
            <p:ph type="sldNum" sz="quarter" idx="12"/>
          </p:nvPr>
        </p:nvSpPr>
        <p:spPr>
          <a:xfrm>
            <a:off x="6934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F8C85F3A-21F1-40D1-8E4F-6C1D42B3E316}" type="slidenum">
              <a:rPr lang="en-US" altLang="en-US" sz="1400" smtClean="0">
                <a:solidFill>
                  <a:schemeClr val="bg1"/>
                </a:solidFill>
              </a:rPr>
              <a:pPr>
                <a:spcBef>
                  <a:spcPct val="0"/>
                </a:spcBef>
                <a:buFontTx/>
                <a:buNone/>
              </a:pPr>
              <a:t>23</a:t>
            </a:fld>
            <a:endParaRPr lang="en-US" altLang="en-US" sz="1400" dirty="0" smtClean="0">
              <a:solidFill>
                <a:schemeClr val="bg1"/>
              </a:solidFill>
            </a:endParaRPr>
          </a:p>
        </p:txBody>
      </p:sp>
    </p:spTree>
    <p:extLst>
      <p:ext uri="{BB962C8B-B14F-4D97-AF65-F5344CB8AC3E}">
        <p14:creationId xmlns:p14="http://schemas.microsoft.com/office/powerpoint/2010/main" val="3977624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152400"/>
            <a:ext cx="8915400" cy="1143000"/>
          </a:xfrm>
        </p:spPr>
        <p:txBody>
          <a:bodyPr/>
          <a:lstStyle/>
          <a:p>
            <a:pPr eaLnBrk="1" hangingPunct="1"/>
            <a:r>
              <a:rPr lang="en-US" altLang="en-US" sz="4000" b="1" dirty="0" smtClean="0">
                <a:solidFill>
                  <a:srgbClr val="FFFF00"/>
                </a:solidFill>
              </a:rPr>
              <a:t>4 ½” Gun, 5 </a:t>
            </a:r>
            <a:r>
              <a:rPr lang="en-US" altLang="en-US" sz="4000" b="1" dirty="0" err="1" smtClean="0">
                <a:solidFill>
                  <a:srgbClr val="FFFF00"/>
                </a:solidFill>
              </a:rPr>
              <a:t>spf</a:t>
            </a:r>
            <a:r>
              <a:rPr lang="en-US" altLang="en-US" sz="4000" b="1" dirty="0" smtClean="0">
                <a:solidFill>
                  <a:srgbClr val="FFFF00"/>
                </a:solidFill>
              </a:rPr>
              <a:t>, Large Charge</a:t>
            </a:r>
          </a:p>
        </p:txBody>
      </p:sp>
      <p:sp>
        <p:nvSpPr>
          <p:cNvPr id="5" name="Rectangle 3"/>
          <p:cNvSpPr txBox="1">
            <a:spLocks noChangeArrowheads="1"/>
          </p:cNvSpPr>
          <p:nvPr/>
        </p:nvSpPr>
        <p:spPr bwMode="auto">
          <a:xfrm>
            <a:off x="6248400" y="1133475"/>
            <a:ext cx="2286000" cy="5157355"/>
          </a:xfrm>
          <a:prstGeom prst="rect">
            <a:avLst/>
          </a:prstGeom>
          <a:noFill/>
          <a:ln w="9525">
            <a:noFill/>
            <a:miter lim="800000"/>
            <a:headEnd/>
            <a:tailEnd/>
          </a:ln>
        </p:spPr>
        <p:txBody>
          <a:bodyPr/>
          <a:lstStyle/>
          <a:p>
            <a:pPr marL="342900" indent="-342900">
              <a:spcBef>
                <a:spcPts val="1800"/>
              </a:spcBef>
              <a:buFontTx/>
              <a:buChar char="•"/>
              <a:defRPr/>
            </a:pPr>
            <a:r>
              <a:rPr lang="en-GB" kern="0" dirty="0" smtClean="0">
                <a:latin typeface="+mn-lt"/>
                <a:ea typeface="+mn-ea"/>
              </a:rPr>
              <a:t>Penetration with clean tunnel length</a:t>
            </a:r>
          </a:p>
          <a:p>
            <a:pPr marL="342900" indent="-342900">
              <a:spcBef>
                <a:spcPts val="1800"/>
              </a:spcBef>
              <a:buFontTx/>
              <a:buChar char="•"/>
              <a:defRPr/>
            </a:pPr>
            <a:r>
              <a:rPr lang="en-GB" kern="0" dirty="0">
                <a:latin typeface="+mn-lt"/>
                <a:ea typeface="+mn-ea"/>
              </a:rPr>
              <a:t>S</a:t>
            </a:r>
            <a:r>
              <a:rPr lang="en-GB" kern="0" dirty="0" smtClean="0">
                <a:latin typeface="+mn-lt"/>
                <a:ea typeface="+mn-ea"/>
              </a:rPr>
              <a:t>hooting through the formation damage</a:t>
            </a:r>
          </a:p>
          <a:p>
            <a:pPr marL="342900" indent="-342900">
              <a:spcBef>
                <a:spcPts val="1800"/>
              </a:spcBef>
              <a:buFontTx/>
              <a:buChar char="•"/>
              <a:defRPr/>
            </a:pPr>
            <a:endParaRPr lang="en-US" kern="0" dirty="0">
              <a:latin typeface="+mn-lt"/>
              <a:ea typeface="+mn-ea"/>
            </a:endParaRPr>
          </a:p>
        </p:txBody>
      </p:sp>
      <p:sp>
        <p:nvSpPr>
          <p:cNvPr id="5124" name="Slide Number Placeholder 4"/>
          <p:cNvSpPr>
            <a:spLocks noGrp="1"/>
          </p:cNvSpPr>
          <p:nvPr>
            <p:ph type="sldNum" sz="quarter" idx="12"/>
          </p:nvPr>
        </p:nvSpPr>
        <p:spPr>
          <a:xfrm>
            <a:off x="6934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8F740C65-ABA2-4A73-818E-CE124C1314CD}" type="slidenum">
              <a:rPr lang="en-US" altLang="en-US" sz="1400" smtClean="0">
                <a:solidFill>
                  <a:schemeClr val="bg1"/>
                </a:solidFill>
              </a:rPr>
              <a:pPr>
                <a:spcBef>
                  <a:spcPct val="0"/>
                </a:spcBef>
                <a:buFontTx/>
                <a:buNone/>
              </a:pPr>
              <a:t>24</a:t>
            </a:fld>
            <a:endParaRPr lang="en-US" altLang="en-US" sz="1400" dirty="0" smtClean="0">
              <a:solidFill>
                <a:schemeClr val="bg1"/>
              </a:solidFill>
            </a:endParaRPr>
          </a:p>
        </p:txBody>
      </p:sp>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295400"/>
            <a:ext cx="5761731"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963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152400"/>
            <a:ext cx="8915400" cy="1143000"/>
          </a:xfrm>
        </p:spPr>
        <p:txBody>
          <a:bodyPr/>
          <a:lstStyle/>
          <a:p>
            <a:pPr eaLnBrk="1" hangingPunct="1"/>
            <a:r>
              <a:rPr lang="en-US" altLang="en-US" sz="4000" b="1" dirty="0" smtClean="0">
                <a:solidFill>
                  <a:srgbClr val="FFFF00"/>
                </a:solidFill>
              </a:rPr>
              <a:t>4 ½” Gun, 12 </a:t>
            </a:r>
            <a:r>
              <a:rPr lang="en-US" altLang="en-US" sz="4000" b="1" dirty="0" err="1" smtClean="0">
                <a:solidFill>
                  <a:srgbClr val="FFFF00"/>
                </a:solidFill>
              </a:rPr>
              <a:t>spf</a:t>
            </a:r>
            <a:r>
              <a:rPr lang="en-US" altLang="en-US" sz="4000" b="1" dirty="0" smtClean="0">
                <a:solidFill>
                  <a:srgbClr val="FFFF00"/>
                </a:solidFill>
              </a:rPr>
              <a:t>, Small Charge</a:t>
            </a:r>
          </a:p>
        </p:txBody>
      </p:sp>
      <p:sp>
        <p:nvSpPr>
          <p:cNvPr id="5" name="Rectangle 3"/>
          <p:cNvSpPr txBox="1">
            <a:spLocks noChangeArrowheads="1"/>
          </p:cNvSpPr>
          <p:nvPr/>
        </p:nvSpPr>
        <p:spPr bwMode="auto">
          <a:xfrm>
            <a:off x="6248400" y="1133475"/>
            <a:ext cx="2286000" cy="5157355"/>
          </a:xfrm>
          <a:prstGeom prst="rect">
            <a:avLst/>
          </a:prstGeom>
          <a:noFill/>
          <a:ln w="9525">
            <a:noFill/>
            <a:miter lim="800000"/>
            <a:headEnd/>
            <a:tailEnd/>
          </a:ln>
        </p:spPr>
        <p:txBody>
          <a:bodyPr/>
          <a:lstStyle/>
          <a:p>
            <a:pPr marL="342900" indent="-342900">
              <a:spcBef>
                <a:spcPts val="1800"/>
              </a:spcBef>
              <a:buFontTx/>
              <a:buChar char="•"/>
              <a:defRPr/>
            </a:pPr>
            <a:r>
              <a:rPr lang="en-GB" kern="0" dirty="0" smtClean="0">
                <a:latin typeface="+mn-lt"/>
                <a:ea typeface="+mn-ea"/>
              </a:rPr>
              <a:t>Penetration with clean tunnel length</a:t>
            </a:r>
          </a:p>
          <a:p>
            <a:pPr marL="342900" indent="-342900">
              <a:spcBef>
                <a:spcPts val="1800"/>
              </a:spcBef>
              <a:buFontTx/>
              <a:buChar char="•"/>
              <a:defRPr/>
            </a:pPr>
            <a:r>
              <a:rPr lang="en-GB" kern="0" dirty="0">
                <a:latin typeface="+mn-lt"/>
                <a:ea typeface="+mn-ea"/>
              </a:rPr>
              <a:t>S</a:t>
            </a:r>
            <a:r>
              <a:rPr lang="en-GB" kern="0" dirty="0" smtClean="0">
                <a:latin typeface="+mn-lt"/>
                <a:ea typeface="+mn-ea"/>
              </a:rPr>
              <a:t>hooting through the formation damage</a:t>
            </a:r>
          </a:p>
          <a:p>
            <a:pPr marL="342900" indent="-342900">
              <a:spcBef>
                <a:spcPts val="1800"/>
              </a:spcBef>
              <a:buFontTx/>
              <a:buChar char="•"/>
              <a:defRPr/>
            </a:pPr>
            <a:endParaRPr lang="en-US" kern="0" dirty="0">
              <a:latin typeface="+mn-lt"/>
              <a:ea typeface="+mn-ea"/>
            </a:endParaRPr>
          </a:p>
        </p:txBody>
      </p:sp>
      <p:sp>
        <p:nvSpPr>
          <p:cNvPr id="5124" name="Slide Number Placeholder 4"/>
          <p:cNvSpPr>
            <a:spLocks noGrp="1"/>
          </p:cNvSpPr>
          <p:nvPr>
            <p:ph type="sldNum" sz="quarter" idx="12"/>
          </p:nvPr>
        </p:nvSpPr>
        <p:spPr>
          <a:xfrm>
            <a:off x="6934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8F740C65-ABA2-4A73-818E-CE124C1314CD}" type="slidenum">
              <a:rPr lang="en-US" altLang="en-US" sz="1400" smtClean="0">
                <a:solidFill>
                  <a:schemeClr val="bg1"/>
                </a:solidFill>
              </a:rPr>
              <a:pPr>
                <a:spcBef>
                  <a:spcPct val="0"/>
                </a:spcBef>
                <a:buFontTx/>
                <a:buNone/>
              </a:pPr>
              <a:t>25</a:t>
            </a:fld>
            <a:endParaRPr lang="en-US" altLang="en-US" sz="1400" dirty="0" smtClean="0">
              <a:solidFill>
                <a:schemeClr val="bg1"/>
              </a:solidFill>
            </a:endParaRP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328" y="1371600"/>
            <a:ext cx="5637952" cy="4128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29328" y="5943600"/>
            <a:ext cx="6141425" cy="461665"/>
          </a:xfrm>
          <a:prstGeom prst="rect">
            <a:avLst/>
          </a:prstGeom>
          <a:noFill/>
        </p:spPr>
        <p:txBody>
          <a:bodyPr wrap="none" rtlCol="0">
            <a:spAutoFit/>
          </a:bodyPr>
          <a:lstStyle/>
          <a:p>
            <a:r>
              <a:rPr lang="en-GB" dirty="0" smtClean="0"/>
              <a:t>Which system will give the best production?</a:t>
            </a:r>
            <a:endParaRPr lang="en-GB" dirty="0"/>
          </a:p>
        </p:txBody>
      </p:sp>
    </p:spTree>
    <p:extLst>
      <p:ext uri="{BB962C8B-B14F-4D97-AF65-F5344CB8AC3E}">
        <p14:creationId xmlns:p14="http://schemas.microsoft.com/office/powerpoint/2010/main" val="305143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152400"/>
            <a:ext cx="8915400" cy="1143000"/>
          </a:xfrm>
        </p:spPr>
        <p:txBody>
          <a:bodyPr/>
          <a:lstStyle/>
          <a:p>
            <a:pPr eaLnBrk="1" hangingPunct="1"/>
            <a:r>
              <a:rPr lang="en-US" altLang="en-US" sz="4000" b="1" dirty="0" smtClean="0">
                <a:solidFill>
                  <a:srgbClr val="FFFF00"/>
                </a:solidFill>
              </a:rPr>
              <a:t>Shot Density Dominates</a:t>
            </a:r>
          </a:p>
        </p:txBody>
      </p:sp>
      <p:sp>
        <p:nvSpPr>
          <p:cNvPr id="5" name="Rectangle 3"/>
          <p:cNvSpPr txBox="1">
            <a:spLocks noChangeArrowheads="1"/>
          </p:cNvSpPr>
          <p:nvPr/>
        </p:nvSpPr>
        <p:spPr bwMode="auto">
          <a:xfrm>
            <a:off x="228600" y="4800600"/>
            <a:ext cx="8731372" cy="5157355"/>
          </a:xfrm>
          <a:prstGeom prst="rect">
            <a:avLst/>
          </a:prstGeom>
          <a:noFill/>
          <a:ln w="9525">
            <a:noFill/>
            <a:miter lim="800000"/>
            <a:headEnd/>
            <a:tailEnd/>
          </a:ln>
        </p:spPr>
        <p:txBody>
          <a:bodyPr/>
          <a:lstStyle/>
          <a:p>
            <a:pPr marL="342900" indent="-342900">
              <a:spcBef>
                <a:spcPts val="1800"/>
              </a:spcBef>
              <a:buFontTx/>
              <a:buChar char="•"/>
              <a:defRPr/>
            </a:pPr>
            <a:r>
              <a:rPr lang="en-GB" kern="0" dirty="0">
                <a:latin typeface="+mn-lt"/>
                <a:ea typeface="+mn-ea"/>
              </a:rPr>
              <a:t>P</a:t>
            </a:r>
            <a:r>
              <a:rPr lang="en-GB" kern="0" dirty="0" smtClean="0">
                <a:latin typeface="+mn-lt"/>
                <a:ea typeface="+mn-ea"/>
              </a:rPr>
              <a:t>enetration with the smaller charge is less, but the productivity is higher</a:t>
            </a:r>
          </a:p>
          <a:p>
            <a:pPr marL="342900" indent="-342900">
              <a:spcBef>
                <a:spcPts val="1800"/>
              </a:spcBef>
              <a:buFontTx/>
              <a:buChar char="•"/>
              <a:defRPr/>
            </a:pPr>
            <a:r>
              <a:rPr lang="en-GB" kern="0" dirty="0">
                <a:latin typeface="+mn-lt"/>
                <a:ea typeface="+mn-ea"/>
              </a:rPr>
              <a:t>S</a:t>
            </a:r>
            <a:r>
              <a:rPr lang="en-GB" kern="0" dirty="0" smtClean="0">
                <a:latin typeface="+mn-lt"/>
                <a:ea typeface="+mn-ea"/>
              </a:rPr>
              <a:t>hoot the 5 </a:t>
            </a:r>
            <a:r>
              <a:rPr lang="en-GB" kern="0" dirty="0" err="1" smtClean="0">
                <a:latin typeface="+mn-lt"/>
                <a:ea typeface="+mn-ea"/>
              </a:rPr>
              <a:t>spf</a:t>
            </a:r>
            <a:r>
              <a:rPr lang="en-GB" kern="0" dirty="0" smtClean="0">
                <a:latin typeface="+mn-lt"/>
                <a:ea typeface="+mn-ea"/>
              </a:rPr>
              <a:t> system twice, to get higher productivity and more than 12 </a:t>
            </a:r>
            <a:r>
              <a:rPr lang="en-GB" kern="0" dirty="0" err="1" smtClean="0">
                <a:latin typeface="+mn-lt"/>
                <a:ea typeface="+mn-ea"/>
              </a:rPr>
              <a:t>spf</a:t>
            </a:r>
            <a:r>
              <a:rPr lang="en-GB" kern="0" dirty="0" smtClean="0">
                <a:latin typeface="+mn-lt"/>
                <a:ea typeface="+mn-ea"/>
              </a:rPr>
              <a:t> system </a:t>
            </a:r>
          </a:p>
          <a:p>
            <a:pPr marL="342900" indent="-342900">
              <a:spcBef>
                <a:spcPts val="1800"/>
              </a:spcBef>
              <a:buFontTx/>
              <a:buChar char="•"/>
              <a:defRPr/>
            </a:pPr>
            <a:endParaRPr lang="en-US" kern="0" dirty="0">
              <a:latin typeface="+mn-lt"/>
              <a:ea typeface="+mn-ea"/>
            </a:endParaRPr>
          </a:p>
        </p:txBody>
      </p:sp>
      <p:sp>
        <p:nvSpPr>
          <p:cNvPr id="5124" name="Slide Number Placeholder 4"/>
          <p:cNvSpPr>
            <a:spLocks noGrp="1"/>
          </p:cNvSpPr>
          <p:nvPr>
            <p:ph type="sldNum" sz="quarter" idx="12"/>
          </p:nvPr>
        </p:nvSpPr>
        <p:spPr>
          <a:xfrm>
            <a:off x="6934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8F740C65-ABA2-4A73-818E-CE124C1314CD}" type="slidenum">
              <a:rPr lang="en-US" altLang="en-US" sz="1400" smtClean="0">
                <a:solidFill>
                  <a:schemeClr val="bg1"/>
                </a:solidFill>
              </a:rPr>
              <a:pPr>
                <a:spcBef>
                  <a:spcPct val="0"/>
                </a:spcBef>
                <a:buFontTx/>
                <a:buNone/>
              </a:pPr>
              <a:t>26</a:t>
            </a:fld>
            <a:endParaRPr lang="en-US" altLang="en-US" sz="1400" smtClean="0">
              <a:solidFill>
                <a:schemeClr val="bg1"/>
              </a:solidFill>
            </a:endParaRPr>
          </a:p>
        </p:txBody>
      </p:sp>
      <p:sp>
        <p:nvSpPr>
          <p:cNvPr id="2" name="TextBox 1"/>
          <p:cNvSpPr txBox="1"/>
          <p:nvPr/>
        </p:nvSpPr>
        <p:spPr>
          <a:xfrm>
            <a:off x="619992" y="2621340"/>
            <a:ext cx="2438400" cy="1569660"/>
          </a:xfrm>
          <a:prstGeom prst="rect">
            <a:avLst/>
          </a:prstGeom>
          <a:noFill/>
        </p:spPr>
        <p:txBody>
          <a:bodyPr wrap="square" rtlCol="0">
            <a:spAutoFit/>
          </a:bodyPr>
          <a:lstStyle/>
          <a:p>
            <a:r>
              <a:rPr lang="en-GB" sz="1600" dirty="0" smtClean="0"/>
              <a:t>Penetration of a shaped charge for different strength rocks under different confining pressure (see SPE 151846)</a:t>
            </a:r>
            <a:endParaRPr lang="en-GB" sz="16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1066799"/>
            <a:ext cx="3733799" cy="3534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0593" y="2973319"/>
            <a:ext cx="2198687" cy="1628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1066799"/>
            <a:ext cx="2181080" cy="1596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10399" y="3990945"/>
            <a:ext cx="1664238" cy="400110"/>
          </a:xfrm>
          <a:prstGeom prst="rect">
            <a:avLst/>
          </a:prstGeom>
          <a:noFill/>
        </p:spPr>
        <p:txBody>
          <a:bodyPr wrap="none" rtlCol="0">
            <a:spAutoFit/>
          </a:bodyPr>
          <a:lstStyle/>
          <a:p>
            <a:r>
              <a:rPr lang="en-GB" sz="2000" dirty="0" smtClean="0"/>
              <a:t>5 </a:t>
            </a:r>
            <a:r>
              <a:rPr lang="en-GB" sz="2000" dirty="0" err="1" smtClean="0"/>
              <a:t>spf</a:t>
            </a:r>
            <a:r>
              <a:rPr lang="en-GB" sz="2000" dirty="0" smtClean="0"/>
              <a:t>, 72 </a:t>
            </a:r>
            <a:r>
              <a:rPr lang="en-GB" sz="2000" dirty="0" err="1" smtClean="0"/>
              <a:t>deg</a:t>
            </a:r>
            <a:endParaRPr lang="en-GB" sz="2000" dirty="0"/>
          </a:p>
        </p:txBody>
      </p:sp>
      <p:sp>
        <p:nvSpPr>
          <p:cNvPr id="12" name="TextBox 11"/>
          <p:cNvSpPr txBox="1"/>
          <p:nvPr/>
        </p:nvSpPr>
        <p:spPr>
          <a:xfrm>
            <a:off x="7010399" y="2015836"/>
            <a:ext cx="1949573" cy="400110"/>
          </a:xfrm>
          <a:prstGeom prst="rect">
            <a:avLst/>
          </a:prstGeom>
          <a:noFill/>
        </p:spPr>
        <p:txBody>
          <a:bodyPr wrap="none" rtlCol="0">
            <a:spAutoFit/>
          </a:bodyPr>
          <a:lstStyle/>
          <a:p>
            <a:r>
              <a:rPr lang="en-GB" sz="2000" dirty="0" smtClean="0"/>
              <a:t>12 </a:t>
            </a:r>
            <a:r>
              <a:rPr lang="en-GB" sz="2000" dirty="0" err="1" smtClean="0"/>
              <a:t>spf</a:t>
            </a:r>
            <a:r>
              <a:rPr lang="en-GB" sz="2000" dirty="0" smtClean="0"/>
              <a:t>, 135 </a:t>
            </a:r>
            <a:r>
              <a:rPr lang="en-GB" sz="2000" dirty="0" err="1" smtClean="0"/>
              <a:t>deg</a:t>
            </a:r>
            <a:endParaRPr lang="en-GB" sz="2000" dirty="0"/>
          </a:p>
        </p:txBody>
      </p:sp>
      <p:cxnSp>
        <p:nvCxnSpPr>
          <p:cNvPr id="7" name="Straight Arrow Connector 6"/>
          <p:cNvCxnSpPr/>
          <p:nvPr/>
        </p:nvCxnSpPr>
        <p:spPr bwMode="auto">
          <a:xfrm flipH="1" flipV="1">
            <a:off x="2133600" y="2743201"/>
            <a:ext cx="2684318" cy="1044303"/>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0" name="Straight Arrow Connector 9"/>
          <p:cNvCxnSpPr/>
          <p:nvPr/>
        </p:nvCxnSpPr>
        <p:spPr bwMode="auto">
          <a:xfrm flipH="1">
            <a:off x="4191000" y="1981200"/>
            <a:ext cx="626918" cy="234691"/>
          </a:xfrm>
          <a:prstGeom prst="straightConnector1">
            <a:avLst/>
          </a:prstGeom>
          <a:solidFill>
            <a:schemeClr val="accent1"/>
          </a:solidFill>
          <a:ln w="9525" cap="flat" cmpd="sng" algn="ctr">
            <a:solidFill>
              <a:srgbClr val="0070C0"/>
            </a:solidFill>
            <a:prstDash val="solid"/>
            <a:round/>
            <a:headEnd type="none" w="med" len="med"/>
            <a:tailEnd type="arrow"/>
          </a:ln>
          <a:effectLst/>
        </p:spPr>
      </p:cxnSp>
      <p:sp>
        <p:nvSpPr>
          <p:cNvPr id="2056" name="Rectangle 2055"/>
          <p:cNvSpPr/>
          <p:nvPr/>
        </p:nvSpPr>
        <p:spPr bwMode="auto">
          <a:xfrm>
            <a:off x="3509529" y="2111245"/>
            <a:ext cx="105641" cy="117346"/>
          </a:xfrm>
          <a:prstGeom prst="rect">
            <a:avLst/>
          </a:prstGeom>
          <a:noFill/>
          <a:ln w="9525"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Arial" charset="0"/>
              <a:ea typeface="ヒラギノ角ゴ Pro W3" pitchFamily="8" charset="-128"/>
            </a:endParaRPr>
          </a:p>
        </p:txBody>
      </p:sp>
    </p:spTree>
    <p:extLst>
      <p:ext uri="{BB962C8B-B14F-4D97-AF65-F5344CB8AC3E}">
        <p14:creationId xmlns:p14="http://schemas.microsoft.com/office/powerpoint/2010/main" val="72844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205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152400"/>
            <a:ext cx="8915400" cy="1143000"/>
          </a:xfrm>
        </p:spPr>
        <p:txBody>
          <a:bodyPr/>
          <a:lstStyle/>
          <a:p>
            <a:pPr eaLnBrk="1" hangingPunct="1"/>
            <a:r>
              <a:rPr lang="en-US" altLang="en-US" sz="4000" b="1" dirty="0" smtClean="0">
                <a:solidFill>
                  <a:srgbClr val="FFFF00"/>
                </a:solidFill>
              </a:rPr>
              <a:t>How Deep is Enough?</a:t>
            </a:r>
          </a:p>
        </p:txBody>
      </p:sp>
      <p:sp>
        <p:nvSpPr>
          <p:cNvPr id="5" name="Rectangle 3"/>
          <p:cNvSpPr txBox="1">
            <a:spLocks noChangeArrowheads="1"/>
          </p:cNvSpPr>
          <p:nvPr/>
        </p:nvSpPr>
        <p:spPr bwMode="auto">
          <a:xfrm>
            <a:off x="609601" y="1292696"/>
            <a:ext cx="3809999" cy="3888904"/>
          </a:xfrm>
          <a:prstGeom prst="rect">
            <a:avLst/>
          </a:prstGeom>
          <a:noFill/>
          <a:ln w="9525">
            <a:noFill/>
            <a:miter lim="800000"/>
            <a:headEnd/>
            <a:tailEnd/>
          </a:ln>
        </p:spPr>
        <p:txBody>
          <a:bodyPr/>
          <a:lstStyle/>
          <a:p>
            <a:pPr marL="342900" indent="-342900">
              <a:spcBef>
                <a:spcPts val="1800"/>
              </a:spcBef>
              <a:buFontTx/>
              <a:buChar char="•"/>
              <a:defRPr/>
            </a:pPr>
            <a:r>
              <a:rPr lang="en-GB" kern="0" dirty="0" smtClean="0">
                <a:latin typeface="+mn-lt"/>
                <a:ea typeface="+mn-ea"/>
              </a:rPr>
              <a:t>Sonic radial profiling measures the depth of altered sonic velocities </a:t>
            </a:r>
          </a:p>
          <a:p>
            <a:pPr marL="342900" indent="-342900">
              <a:spcBef>
                <a:spcPts val="1800"/>
              </a:spcBef>
              <a:buFontTx/>
              <a:buChar char="•"/>
              <a:defRPr/>
            </a:pPr>
            <a:r>
              <a:rPr lang="en-GB" kern="0" dirty="0">
                <a:latin typeface="+mn-lt"/>
                <a:ea typeface="+mn-ea"/>
              </a:rPr>
              <a:t>I</a:t>
            </a:r>
            <a:r>
              <a:rPr lang="en-GB" kern="0" dirty="0" smtClean="0">
                <a:latin typeface="+mn-lt"/>
                <a:ea typeface="+mn-ea"/>
              </a:rPr>
              <a:t>nterpreted as damage and low permeability regions</a:t>
            </a:r>
          </a:p>
          <a:p>
            <a:pPr marL="342900" indent="-342900">
              <a:spcBef>
                <a:spcPts val="1800"/>
              </a:spcBef>
              <a:buFontTx/>
              <a:buChar char="•"/>
              <a:defRPr/>
            </a:pPr>
            <a:r>
              <a:rPr lang="en-GB" kern="0" dirty="0">
                <a:latin typeface="+mn-lt"/>
                <a:ea typeface="+mn-ea"/>
              </a:rPr>
              <a:t>S</a:t>
            </a:r>
            <a:r>
              <a:rPr lang="en-GB" kern="0" dirty="0" smtClean="0">
                <a:latin typeface="+mn-lt"/>
                <a:ea typeface="+mn-ea"/>
              </a:rPr>
              <a:t>hoot about 50% beyond or 8 in. total</a:t>
            </a:r>
          </a:p>
        </p:txBody>
      </p:sp>
      <p:sp>
        <p:nvSpPr>
          <p:cNvPr id="5124" name="Slide Number Placeholder 4"/>
          <p:cNvSpPr>
            <a:spLocks noGrp="1"/>
          </p:cNvSpPr>
          <p:nvPr>
            <p:ph type="sldNum" sz="quarter" idx="12"/>
          </p:nvPr>
        </p:nvSpPr>
        <p:spPr>
          <a:xfrm>
            <a:off x="6934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8F740C65-ABA2-4A73-818E-CE124C1314CD}" type="slidenum">
              <a:rPr lang="en-US" altLang="en-US" sz="1400" smtClean="0">
                <a:solidFill>
                  <a:schemeClr val="bg1"/>
                </a:solidFill>
              </a:rPr>
              <a:pPr>
                <a:spcBef>
                  <a:spcPct val="0"/>
                </a:spcBef>
                <a:buFontTx/>
                <a:buNone/>
              </a:pPr>
              <a:t>27</a:t>
            </a:fld>
            <a:endParaRPr lang="en-US" altLang="en-US" sz="1400" smtClean="0">
              <a:solidFill>
                <a:schemeClr val="bg1"/>
              </a:solidFill>
            </a:endParaRPr>
          </a:p>
        </p:txBody>
      </p:sp>
      <p:pic>
        <p:nvPicPr>
          <p:cNvPr id="8" name="Picture 3"/>
          <p:cNvPicPr>
            <a:picLocks noChangeAspect="1" noChangeArrowheads="1"/>
          </p:cNvPicPr>
          <p:nvPr/>
        </p:nvPicPr>
        <p:blipFill>
          <a:blip r:embed="rId3" cstate="print"/>
          <a:srcRect/>
          <a:stretch>
            <a:fillRect/>
          </a:stretch>
        </p:blipFill>
        <p:spPr bwMode="auto">
          <a:xfrm>
            <a:off x="5304497" y="1219200"/>
            <a:ext cx="3133120" cy="4419600"/>
          </a:xfrm>
          <a:prstGeom prst="rect">
            <a:avLst/>
          </a:prstGeom>
          <a:noFill/>
          <a:ln w="9525">
            <a:noFill/>
            <a:miter lim="800000"/>
            <a:headEnd/>
            <a:tailEnd/>
          </a:ln>
          <a:effectLst>
            <a:outerShdw blurRad="228600" dist="139700" dir="2700000" algn="ctr" rotWithShape="0">
              <a:srgbClr val="000000">
                <a:alpha val="30000"/>
              </a:srgbClr>
            </a:outerShdw>
          </a:effectLst>
        </p:spPr>
      </p:pic>
      <p:sp>
        <p:nvSpPr>
          <p:cNvPr id="9" name="TextBox 8"/>
          <p:cNvSpPr txBox="1"/>
          <p:nvPr/>
        </p:nvSpPr>
        <p:spPr>
          <a:xfrm>
            <a:off x="528099" y="5867400"/>
            <a:ext cx="7391400" cy="461665"/>
          </a:xfrm>
          <a:prstGeom prst="rect">
            <a:avLst/>
          </a:prstGeom>
          <a:noFill/>
        </p:spPr>
        <p:txBody>
          <a:bodyPr wrap="square" rtlCol="0">
            <a:spAutoFit/>
          </a:bodyPr>
          <a:lstStyle/>
          <a:p>
            <a:r>
              <a:rPr lang="en-GB" sz="1200" dirty="0" smtClean="0"/>
              <a:t>*SPE 112862 “Dipole Radial Profiling and </a:t>
            </a:r>
            <a:r>
              <a:rPr lang="en-GB" sz="1200" dirty="0" err="1" smtClean="0"/>
              <a:t>Geomechanics</a:t>
            </a:r>
            <a:r>
              <a:rPr lang="en-GB" sz="1200" dirty="0" smtClean="0"/>
              <a:t> fro New Wellbore Alteration Detection to Improve Productivity in a Matured Field ” Subbiah presented in 2008 </a:t>
            </a:r>
            <a:endParaRPr lang="en-GB" sz="1200" dirty="0"/>
          </a:p>
        </p:txBody>
      </p:sp>
    </p:spTree>
    <p:extLst>
      <p:ext uri="{BB962C8B-B14F-4D97-AF65-F5344CB8AC3E}">
        <p14:creationId xmlns:p14="http://schemas.microsoft.com/office/powerpoint/2010/main" val="38384818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152400"/>
            <a:ext cx="8915400" cy="1143000"/>
          </a:xfrm>
        </p:spPr>
        <p:txBody>
          <a:bodyPr/>
          <a:lstStyle/>
          <a:p>
            <a:pPr eaLnBrk="1" hangingPunct="1"/>
            <a:r>
              <a:rPr lang="en-US" altLang="en-US" sz="4000" b="1" dirty="0" smtClean="0">
                <a:solidFill>
                  <a:srgbClr val="FFFF00"/>
                </a:solidFill>
              </a:rPr>
              <a:t>How Deep is Enough?</a:t>
            </a:r>
          </a:p>
        </p:txBody>
      </p:sp>
      <mc:AlternateContent xmlns:mc="http://schemas.openxmlformats.org/markup-compatibility/2006" xmlns:a14="http://schemas.microsoft.com/office/drawing/2010/main">
        <mc:Choice Requires="a14">
          <p:sp>
            <p:nvSpPr>
              <p:cNvPr id="5" name="Rectangle 3"/>
              <p:cNvSpPr txBox="1">
                <a:spLocks noChangeArrowheads="1"/>
              </p:cNvSpPr>
              <p:nvPr/>
            </p:nvSpPr>
            <p:spPr bwMode="auto">
              <a:xfrm>
                <a:off x="484094" y="1353509"/>
                <a:ext cx="3048000" cy="2822104"/>
              </a:xfrm>
              <a:prstGeom prst="rect">
                <a:avLst/>
              </a:prstGeom>
              <a:noFill/>
              <a:ln w="9525">
                <a:noFill/>
                <a:miter lim="800000"/>
                <a:headEnd/>
                <a:tailEnd/>
              </a:ln>
            </p:spPr>
            <p:txBody>
              <a:bodyPr/>
              <a:lstStyle/>
              <a:p>
                <a:pPr marL="342900" indent="-342900">
                  <a:spcBef>
                    <a:spcPts val="1800"/>
                  </a:spcBef>
                  <a:buFontTx/>
                  <a:buChar char="•"/>
                  <a:defRPr/>
                </a:pPr>
                <a:r>
                  <a:rPr lang="en-GB" kern="0" dirty="0" smtClean="0">
                    <a:latin typeface="+mn-lt"/>
                    <a:ea typeface="+mn-ea"/>
                  </a:rPr>
                  <a:t>Shell estimate invasion along the well and want to perforate beyond the invaded zone</a:t>
                </a:r>
              </a:p>
              <a:p>
                <a:pPr marL="342900" indent="-342900">
                  <a:spcBef>
                    <a:spcPts val="1800"/>
                  </a:spcBef>
                  <a:buFontTx/>
                  <a:buChar char="•"/>
                  <a:defRPr/>
                </a:pPr>
                <a:r>
                  <a:rPr lang="en-GB" kern="0" dirty="0"/>
                  <a:t>API section 1 concrete penetration </a:t>
                </a:r>
                <a14:m>
                  <m:oMath xmlns:m="http://schemas.openxmlformats.org/officeDocument/2006/math">
                    <m:r>
                      <a:rPr lang="en-GB" i="1" kern="0" dirty="0">
                        <a:latin typeface="Cambria Math"/>
                        <a:ea typeface="Cambria Math"/>
                      </a:rPr>
                      <m:t>≠</m:t>
                    </m:r>
                    <m:r>
                      <a:rPr lang="en-GB" kern="0" dirty="0">
                        <a:latin typeface="Cambria Math"/>
                        <a:ea typeface="Cambria Math"/>
                      </a:rPr>
                      <m:t> </m:t>
                    </m:r>
                  </m:oMath>
                </a14:m>
                <a:r>
                  <a:rPr lang="en-GB" kern="0" dirty="0"/>
                  <a:t>penetration in stressed </a:t>
                </a:r>
                <a:r>
                  <a:rPr lang="en-GB" kern="0" dirty="0" smtClean="0"/>
                  <a:t>rock</a:t>
                </a:r>
                <a:endParaRPr lang="en-GB" kern="0" dirty="0"/>
              </a:p>
            </p:txBody>
          </p:sp>
        </mc:Choice>
        <mc:Fallback xmlns="">
          <p:sp>
            <p:nvSpPr>
              <p:cNvPr id="5" name="Rectangle 3"/>
              <p:cNvSpPr txBox="1">
                <a:spLocks noRot="1" noChangeAspect="1" noMove="1" noResize="1" noEditPoints="1" noAdjustHandles="1" noChangeArrowheads="1" noChangeShapeType="1" noTextEdit="1"/>
              </p:cNvSpPr>
              <p:nvPr/>
            </p:nvSpPr>
            <p:spPr bwMode="auto">
              <a:xfrm>
                <a:off x="484094" y="1353509"/>
                <a:ext cx="3048000" cy="2822104"/>
              </a:xfrm>
              <a:prstGeom prst="rect">
                <a:avLst/>
              </a:prstGeom>
              <a:blipFill rotWithShape="1">
                <a:blip r:embed="rId3"/>
                <a:stretch>
                  <a:fillRect l="-2600" t="-1512" r="-3800" b="-46004"/>
                </a:stretch>
              </a:blipFill>
              <a:ln w="9525">
                <a:noFill/>
                <a:miter lim="800000"/>
                <a:headEnd/>
                <a:tailEnd/>
              </a:ln>
            </p:spPr>
            <p:txBody>
              <a:bodyPr/>
              <a:lstStyle/>
              <a:p>
                <a:r>
                  <a:rPr lang="en-GB">
                    <a:noFill/>
                  </a:rPr>
                  <a:t> </a:t>
                </a:r>
              </a:p>
            </p:txBody>
          </p:sp>
        </mc:Fallback>
      </mc:AlternateContent>
      <p:sp>
        <p:nvSpPr>
          <p:cNvPr id="5124" name="Slide Number Placeholder 4"/>
          <p:cNvSpPr>
            <a:spLocks noGrp="1"/>
          </p:cNvSpPr>
          <p:nvPr>
            <p:ph type="sldNum" sz="quarter" idx="12"/>
          </p:nvPr>
        </p:nvSpPr>
        <p:spPr>
          <a:xfrm>
            <a:off x="6934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8F740C65-ABA2-4A73-818E-CE124C1314CD}" type="slidenum">
              <a:rPr lang="en-US" altLang="en-US" sz="1400" smtClean="0">
                <a:solidFill>
                  <a:schemeClr val="bg1"/>
                </a:solidFill>
              </a:rPr>
              <a:pPr>
                <a:spcBef>
                  <a:spcPct val="0"/>
                </a:spcBef>
                <a:buFontTx/>
                <a:buNone/>
              </a:pPr>
              <a:t>28</a:t>
            </a:fld>
            <a:endParaRPr lang="en-US" altLang="en-US" sz="1400" smtClean="0">
              <a:solidFill>
                <a:schemeClr val="bg1"/>
              </a:solidFill>
            </a:endParaRPr>
          </a:p>
        </p:txBody>
      </p:sp>
      <p:pic>
        <p:nvPicPr>
          <p:cNvPr id="7" name="Picture 2"/>
          <p:cNvPicPr>
            <a:picLocks noChangeAspect="1" noChangeArrowheads="1"/>
          </p:cNvPicPr>
          <p:nvPr/>
        </p:nvPicPr>
        <p:blipFill>
          <a:blip r:embed="rId4" cstate="print"/>
          <a:srcRect/>
          <a:stretch>
            <a:fillRect/>
          </a:stretch>
        </p:blipFill>
        <p:spPr bwMode="auto">
          <a:xfrm>
            <a:off x="3821252" y="1353509"/>
            <a:ext cx="4946549" cy="3218491"/>
          </a:xfrm>
          <a:prstGeom prst="rect">
            <a:avLst/>
          </a:prstGeom>
          <a:noFill/>
          <a:ln w="9525">
            <a:noFill/>
            <a:miter lim="800000"/>
            <a:headEnd/>
            <a:tailEnd/>
          </a:ln>
          <a:effectLst>
            <a:outerShdw blurRad="228600" dist="139700" dir="2700000" algn="ctr" rotWithShape="0">
              <a:srgbClr val="000000">
                <a:alpha val="30000"/>
              </a:srgbClr>
            </a:outerShdw>
          </a:effectLst>
        </p:spPr>
      </p:pic>
      <p:sp>
        <p:nvSpPr>
          <p:cNvPr id="11" name="Rectangle 3"/>
          <p:cNvSpPr txBox="1">
            <a:spLocks noChangeArrowheads="1"/>
          </p:cNvSpPr>
          <p:nvPr/>
        </p:nvSpPr>
        <p:spPr bwMode="auto">
          <a:xfrm>
            <a:off x="609600" y="5715000"/>
            <a:ext cx="7587321" cy="571500"/>
          </a:xfrm>
          <a:prstGeom prst="rect">
            <a:avLst/>
          </a:prstGeom>
          <a:noFill/>
          <a:ln w="9525">
            <a:noFill/>
            <a:miter lim="800000"/>
            <a:headEnd/>
            <a:tailEnd/>
          </a:ln>
        </p:spPr>
        <p:txBody>
          <a:bodyPr/>
          <a:lstStyle/>
          <a:p>
            <a:pPr marL="342900" indent="-342900">
              <a:spcBef>
                <a:spcPts val="1800"/>
              </a:spcBef>
              <a:buFontTx/>
              <a:buChar char="•"/>
              <a:defRPr/>
            </a:pPr>
            <a:r>
              <a:rPr lang="en-GB" kern="0" dirty="0" smtClean="0"/>
              <a:t>How </a:t>
            </a:r>
            <a:r>
              <a:rPr lang="en-GB" kern="0" dirty="0"/>
              <a:t>do we calculate penetration </a:t>
            </a:r>
            <a:r>
              <a:rPr lang="en-GB" kern="0" dirty="0" smtClean="0"/>
              <a:t>today?</a:t>
            </a:r>
            <a:endParaRPr lang="en-GB" kern="0" dirty="0" smtClean="0">
              <a:latin typeface="+mn-lt"/>
              <a:ea typeface="+mn-ea"/>
            </a:endParaRPr>
          </a:p>
        </p:txBody>
      </p:sp>
      <p:sp>
        <p:nvSpPr>
          <p:cNvPr id="8" name="TextBox 7"/>
          <p:cNvSpPr txBox="1"/>
          <p:nvPr/>
        </p:nvSpPr>
        <p:spPr>
          <a:xfrm>
            <a:off x="4704714" y="4750872"/>
            <a:ext cx="3179623" cy="646331"/>
          </a:xfrm>
          <a:prstGeom prst="rect">
            <a:avLst/>
          </a:prstGeom>
          <a:noFill/>
        </p:spPr>
        <p:txBody>
          <a:bodyPr wrap="square" rtlCol="0">
            <a:spAutoFit/>
          </a:bodyPr>
          <a:lstStyle/>
          <a:p>
            <a:r>
              <a:rPr lang="en-GB" sz="1200" dirty="0" smtClean="0"/>
              <a:t>*SPE 101082 “Optimized Perforation—From Black Art to Engineering Software Tool” Bell presented in 2006 </a:t>
            </a:r>
            <a:endParaRPr lang="en-GB" sz="1200" dirty="0"/>
          </a:p>
        </p:txBody>
      </p:sp>
    </p:spTree>
    <p:extLst>
      <p:ext uri="{BB962C8B-B14F-4D97-AF65-F5344CB8AC3E}">
        <p14:creationId xmlns:p14="http://schemas.microsoft.com/office/powerpoint/2010/main" val="11854135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152400"/>
            <a:ext cx="8915400" cy="1143000"/>
          </a:xfrm>
        </p:spPr>
        <p:txBody>
          <a:bodyPr/>
          <a:lstStyle/>
          <a:p>
            <a:pPr eaLnBrk="1" hangingPunct="1"/>
            <a:r>
              <a:rPr lang="en-US" altLang="en-US" sz="4000" b="1" dirty="0" smtClean="0">
                <a:solidFill>
                  <a:srgbClr val="FFFF00"/>
                </a:solidFill>
              </a:rPr>
              <a:t>Calculating Penetration</a:t>
            </a:r>
          </a:p>
        </p:txBody>
      </p:sp>
      <p:sp>
        <p:nvSpPr>
          <p:cNvPr id="5" name="Rectangle 3"/>
          <p:cNvSpPr txBox="1">
            <a:spLocks noChangeArrowheads="1"/>
          </p:cNvSpPr>
          <p:nvPr/>
        </p:nvSpPr>
        <p:spPr bwMode="auto">
          <a:xfrm>
            <a:off x="369073" y="1300038"/>
            <a:ext cx="2659832" cy="2438400"/>
          </a:xfrm>
          <a:prstGeom prst="rect">
            <a:avLst/>
          </a:prstGeom>
          <a:noFill/>
          <a:ln w="9525">
            <a:noFill/>
            <a:miter lim="800000"/>
            <a:headEnd/>
            <a:tailEnd/>
          </a:ln>
        </p:spPr>
        <p:txBody>
          <a:bodyPr/>
          <a:lstStyle/>
          <a:p>
            <a:pPr marL="342900" indent="-342900">
              <a:spcBef>
                <a:spcPts val="1800"/>
              </a:spcBef>
              <a:buFontTx/>
              <a:buChar char="•"/>
              <a:defRPr/>
            </a:pPr>
            <a:r>
              <a:rPr lang="en-GB" kern="0" dirty="0"/>
              <a:t>D</a:t>
            </a:r>
            <a:r>
              <a:rPr lang="en-GB" kern="0" dirty="0" smtClean="0"/>
              <a:t>epends on target strength or Ballistic Indicator Function* (</a:t>
            </a:r>
            <a:r>
              <a:rPr lang="en-GB" kern="0" dirty="0" err="1" smtClean="0"/>
              <a:t>F</a:t>
            </a:r>
            <a:r>
              <a:rPr lang="en-GB" kern="0" baseline="-25000" dirty="0" err="1" smtClean="0"/>
              <a:t>bi</a:t>
            </a:r>
            <a:r>
              <a:rPr lang="en-GB" kern="0" dirty="0" smtClean="0"/>
              <a:t>)</a:t>
            </a:r>
          </a:p>
          <a:p>
            <a:pPr marL="342900" indent="-342900">
              <a:spcBef>
                <a:spcPts val="1800"/>
              </a:spcBef>
              <a:buFontTx/>
              <a:buChar char="•"/>
              <a:defRPr/>
            </a:pPr>
            <a:r>
              <a:rPr lang="en-GB" kern="0" dirty="0" err="1"/>
              <a:t>F</a:t>
            </a:r>
            <a:r>
              <a:rPr lang="en-GB" kern="0" baseline="-25000" dirty="0" err="1"/>
              <a:t>bi</a:t>
            </a:r>
            <a:r>
              <a:rPr lang="en-GB" kern="0" dirty="0" smtClean="0">
                <a:latin typeface="+mn-lt"/>
                <a:ea typeface="+mn-ea"/>
              </a:rPr>
              <a:t> of rock type, strength and confining stress</a:t>
            </a:r>
          </a:p>
        </p:txBody>
      </p:sp>
      <p:sp>
        <p:nvSpPr>
          <p:cNvPr id="5124" name="Slide Number Placeholder 4"/>
          <p:cNvSpPr>
            <a:spLocks noGrp="1"/>
          </p:cNvSpPr>
          <p:nvPr>
            <p:ph type="sldNum" sz="quarter" idx="12"/>
          </p:nvPr>
        </p:nvSpPr>
        <p:spPr>
          <a:xfrm>
            <a:off x="6934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8F740C65-ABA2-4A73-818E-CE124C1314CD}" type="slidenum">
              <a:rPr lang="en-US" altLang="en-US" sz="1400" smtClean="0">
                <a:solidFill>
                  <a:schemeClr val="bg1"/>
                </a:solidFill>
              </a:rPr>
              <a:pPr>
                <a:spcBef>
                  <a:spcPct val="0"/>
                </a:spcBef>
                <a:buFontTx/>
                <a:buNone/>
              </a:pPr>
              <a:t>29</a:t>
            </a:fld>
            <a:endParaRPr lang="en-US" altLang="en-US" sz="1400" dirty="0" smtClean="0">
              <a:solidFill>
                <a:schemeClr val="bg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1657" y="1272871"/>
            <a:ext cx="5640209"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33400" y="6036365"/>
            <a:ext cx="6793728" cy="276999"/>
          </a:xfrm>
          <a:prstGeom prst="rect">
            <a:avLst/>
          </a:prstGeom>
          <a:noFill/>
        </p:spPr>
        <p:txBody>
          <a:bodyPr wrap="square" rtlCol="0">
            <a:spAutoFit/>
          </a:bodyPr>
          <a:lstStyle/>
          <a:p>
            <a:r>
              <a:rPr lang="en-GB" sz="1200" dirty="0" smtClean="0"/>
              <a:t>*SPE 151846 “Stressed Rock Penetration Depth Correlation” Harvey presented in 2012</a:t>
            </a:r>
            <a:endParaRPr lang="en-GB" sz="1200" dirty="0"/>
          </a:p>
        </p:txBody>
      </p:sp>
      <p:sp>
        <p:nvSpPr>
          <p:cNvPr id="9" name="Rectangle 3"/>
          <p:cNvSpPr txBox="1">
            <a:spLocks noChangeArrowheads="1"/>
          </p:cNvSpPr>
          <p:nvPr/>
        </p:nvSpPr>
        <p:spPr bwMode="auto">
          <a:xfrm>
            <a:off x="369073" y="4800600"/>
            <a:ext cx="7543800" cy="1219200"/>
          </a:xfrm>
          <a:prstGeom prst="rect">
            <a:avLst/>
          </a:prstGeom>
          <a:noFill/>
          <a:ln w="9525">
            <a:noFill/>
            <a:miter lim="800000"/>
            <a:headEnd/>
            <a:tailEnd/>
          </a:ln>
        </p:spPr>
        <p:txBody>
          <a:bodyPr/>
          <a:lstStyle/>
          <a:p>
            <a:pPr marL="342900" indent="-342900">
              <a:spcBef>
                <a:spcPts val="1800"/>
              </a:spcBef>
              <a:buFontTx/>
              <a:buChar char="•"/>
              <a:defRPr/>
            </a:pPr>
            <a:r>
              <a:rPr lang="en-GB" kern="0" dirty="0">
                <a:latin typeface="+mn-lt"/>
                <a:ea typeface="+mn-ea"/>
              </a:rPr>
              <a:t>S</a:t>
            </a:r>
            <a:r>
              <a:rPr lang="en-GB" kern="0" dirty="0" smtClean="0">
                <a:latin typeface="+mn-lt"/>
                <a:ea typeface="+mn-ea"/>
              </a:rPr>
              <a:t>haped charge characterised across a range of </a:t>
            </a:r>
            <a:r>
              <a:rPr lang="en-GB" kern="0" dirty="0" err="1"/>
              <a:t>F</a:t>
            </a:r>
            <a:r>
              <a:rPr lang="en-GB" kern="0" baseline="-25000" dirty="0" err="1"/>
              <a:t>bi</a:t>
            </a:r>
            <a:r>
              <a:rPr lang="en-GB" kern="0" baseline="-25000" dirty="0"/>
              <a:t> </a:t>
            </a:r>
            <a:endParaRPr lang="en-GB" kern="0" baseline="-25000" dirty="0" smtClean="0"/>
          </a:p>
          <a:p>
            <a:pPr marL="342900" indent="-342900">
              <a:spcBef>
                <a:spcPts val="1800"/>
              </a:spcBef>
              <a:buFontTx/>
              <a:buChar char="•"/>
              <a:defRPr/>
            </a:pPr>
            <a:r>
              <a:rPr lang="en-GB" kern="0" dirty="0">
                <a:latin typeface="+mn-lt"/>
                <a:ea typeface="+mn-ea"/>
              </a:rPr>
              <a:t>M</a:t>
            </a:r>
            <a:r>
              <a:rPr lang="en-GB" kern="0" dirty="0" smtClean="0">
                <a:latin typeface="+mn-lt"/>
                <a:ea typeface="+mn-ea"/>
              </a:rPr>
              <a:t>odel predicts down hole penetration</a:t>
            </a:r>
          </a:p>
        </p:txBody>
      </p:sp>
    </p:spTree>
    <p:extLst>
      <p:ext uri="{BB962C8B-B14F-4D97-AF65-F5344CB8AC3E}">
        <p14:creationId xmlns:p14="http://schemas.microsoft.com/office/powerpoint/2010/main" val="1662812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52400"/>
            <a:ext cx="7772400" cy="1143000"/>
          </a:xfrm>
        </p:spPr>
        <p:txBody>
          <a:bodyPr/>
          <a:lstStyle/>
          <a:p>
            <a:pPr eaLnBrk="1" hangingPunct="1"/>
            <a:r>
              <a:rPr lang="en-US" altLang="en-US" sz="4000" b="1" dirty="0" smtClean="0">
                <a:solidFill>
                  <a:srgbClr val="FFFF00"/>
                </a:solidFill>
              </a:rPr>
              <a:t>Presentation Outline</a:t>
            </a:r>
          </a:p>
        </p:txBody>
      </p:sp>
      <p:sp>
        <p:nvSpPr>
          <p:cNvPr id="5123" name="Rectangle 3"/>
          <p:cNvSpPr>
            <a:spLocks noGrp="1" noChangeArrowheads="1"/>
          </p:cNvSpPr>
          <p:nvPr>
            <p:ph type="body" idx="1"/>
          </p:nvPr>
        </p:nvSpPr>
        <p:spPr>
          <a:xfrm>
            <a:off x="304800" y="1295400"/>
            <a:ext cx="5181600" cy="3352800"/>
          </a:xfrm>
        </p:spPr>
        <p:txBody>
          <a:bodyPr/>
          <a:lstStyle/>
          <a:p>
            <a:pPr eaLnBrk="1" hangingPunct="1">
              <a:spcBef>
                <a:spcPts val="1800"/>
              </a:spcBef>
            </a:pPr>
            <a:r>
              <a:rPr lang="en-US" altLang="en-US" sz="2800" dirty="0" smtClean="0">
                <a:solidFill>
                  <a:schemeClr val="bg1"/>
                </a:solidFill>
              </a:rPr>
              <a:t>Introduction: Perforating for Productivity</a:t>
            </a:r>
          </a:p>
          <a:p>
            <a:pPr eaLnBrk="1" hangingPunct="1">
              <a:spcBef>
                <a:spcPts val="1800"/>
              </a:spcBef>
            </a:pPr>
            <a:r>
              <a:rPr lang="en-US" altLang="en-US" sz="2800" dirty="0" smtClean="0">
                <a:solidFill>
                  <a:schemeClr val="bg1"/>
                </a:solidFill>
              </a:rPr>
              <a:t>Perforation Clean-up</a:t>
            </a:r>
          </a:p>
          <a:p>
            <a:pPr eaLnBrk="1" hangingPunct="1">
              <a:spcBef>
                <a:spcPts val="1800"/>
              </a:spcBef>
            </a:pPr>
            <a:r>
              <a:rPr lang="en-US" altLang="en-US" sz="2800" dirty="0" smtClean="0">
                <a:solidFill>
                  <a:schemeClr val="bg1"/>
                </a:solidFill>
              </a:rPr>
              <a:t>Increasing Shot Density</a:t>
            </a:r>
          </a:p>
          <a:p>
            <a:pPr eaLnBrk="1" hangingPunct="1">
              <a:spcBef>
                <a:spcPts val="1800"/>
              </a:spcBef>
            </a:pPr>
            <a:r>
              <a:rPr lang="en-US" altLang="en-US" sz="2800" dirty="0" smtClean="0">
                <a:solidFill>
                  <a:schemeClr val="bg1"/>
                </a:solidFill>
              </a:rPr>
              <a:t>Increasing Penetration</a:t>
            </a:r>
          </a:p>
          <a:p>
            <a:pPr eaLnBrk="1" hangingPunct="1">
              <a:spcBef>
                <a:spcPts val="1800"/>
              </a:spcBef>
            </a:pPr>
            <a:r>
              <a:rPr lang="en-US" altLang="en-US" sz="2800" dirty="0" smtClean="0">
                <a:solidFill>
                  <a:schemeClr val="bg1"/>
                </a:solidFill>
              </a:rPr>
              <a:t>Keeping Perforations Clean</a:t>
            </a:r>
          </a:p>
          <a:p>
            <a:pPr eaLnBrk="1" hangingPunct="1">
              <a:spcBef>
                <a:spcPts val="1800"/>
              </a:spcBef>
            </a:pPr>
            <a:r>
              <a:rPr lang="en-US" altLang="en-US" sz="2800" dirty="0" smtClean="0">
                <a:solidFill>
                  <a:schemeClr val="bg1"/>
                </a:solidFill>
              </a:rPr>
              <a:t>Summary</a:t>
            </a:r>
          </a:p>
        </p:txBody>
      </p:sp>
      <p:sp>
        <p:nvSpPr>
          <p:cNvPr id="4100" name="Slide Number Placeholder 4"/>
          <p:cNvSpPr>
            <a:spLocks noGrp="1"/>
          </p:cNvSpPr>
          <p:nvPr>
            <p:ph type="sldNum" sz="quarter" idx="12"/>
          </p:nvPr>
        </p:nvSpPr>
        <p:spPr>
          <a:xfrm>
            <a:off x="6934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F8C85F3A-21F1-40D1-8E4F-6C1D42B3E316}" type="slidenum">
              <a:rPr lang="en-US" altLang="en-US" sz="1400" smtClean="0">
                <a:solidFill>
                  <a:schemeClr val="bg1"/>
                </a:solidFill>
              </a:rPr>
              <a:pPr>
                <a:spcBef>
                  <a:spcPct val="0"/>
                </a:spcBef>
                <a:buFontTx/>
                <a:buNone/>
              </a:pPr>
              <a:t>3</a:t>
            </a:fld>
            <a:endParaRPr lang="en-US" altLang="en-US" sz="1400" smtClean="0">
              <a:solidFill>
                <a:schemeClr val="bg1"/>
              </a:solidFill>
            </a:endParaRPr>
          </a:p>
        </p:txBody>
      </p:sp>
      <p:pic>
        <p:nvPicPr>
          <p:cNvPr id="6" name="Picture 2" descr="D:\Documents\Houston\Presentations\Graphics\ShapedCharger_photos_Gerardo\ShapedCharger_photos_Gerardo\SLB_Charges-1-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19200"/>
            <a:ext cx="3192954" cy="478943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32994" y="6096000"/>
            <a:ext cx="2052165" cy="400110"/>
          </a:xfrm>
          <a:prstGeom prst="rect">
            <a:avLst/>
          </a:prstGeom>
          <a:noFill/>
        </p:spPr>
        <p:txBody>
          <a:bodyPr wrap="none" rtlCol="0">
            <a:spAutoFit/>
          </a:bodyPr>
          <a:lstStyle/>
          <a:p>
            <a:r>
              <a:rPr lang="en-GB" sz="2000" dirty="0" smtClean="0"/>
              <a:t>Shaped charges</a:t>
            </a:r>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subTnLst>
                                    <p:animClr clrSpc="rgb" dir="cw">
                                      <p:cBhvr override="childStyle">
                                        <p:cTn dur="1" fill="hold" display="0" masterRel="nextClick" afterEffect="1"/>
                                        <p:tgtEl>
                                          <p:spTgt spid="512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subTnLst>
                                    <p:animClr clrSpc="rgb" dir="cw">
                                      <p:cBhvr override="childStyle">
                                        <p:cTn dur="1" fill="hold" display="0" masterRel="nextClick" afterEffect="1"/>
                                        <p:tgtEl>
                                          <p:spTgt spid="512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subTnLst>
                                    <p:animClr clrSpc="rgb" dir="cw">
                                      <p:cBhvr override="childStyle">
                                        <p:cTn dur="1" fill="hold" display="0" masterRel="nextClick" afterEffect="1"/>
                                        <p:tgtEl>
                                          <p:spTgt spid="5123">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subTnLst>
                                    <p:animClr clrSpc="rgb" dir="cw">
                                      <p:cBhvr override="childStyle">
                                        <p:cTn dur="1" fill="hold" display="0" masterRel="nextClick" afterEffect="1"/>
                                        <p:tgtEl>
                                          <p:spTgt spid="5123">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subTnLst>
                                    <p:animClr clrSpc="rgb" dir="cw">
                                      <p:cBhvr override="childStyle">
                                        <p:cTn dur="1" fill="hold" display="0" masterRel="nextClick" afterEffect="1"/>
                                        <p:tgtEl>
                                          <p:spTgt spid="5123">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subTnLst>
                                    <p:animClr clrSpc="rgb" dir="cw">
                                      <p:cBhvr override="childStyle">
                                        <p:cTn dur="1" fill="hold" display="0" masterRel="nextClick" afterEffect="1"/>
                                        <p:tgtEl>
                                          <p:spTgt spid="5123">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152400"/>
            <a:ext cx="8915400" cy="1143000"/>
          </a:xfrm>
        </p:spPr>
        <p:txBody>
          <a:bodyPr/>
          <a:lstStyle/>
          <a:p>
            <a:pPr eaLnBrk="1" hangingPunct="1"/>
            <a:r>
              <a:rPr lang="en-US" altLang="en-US" sz="4000" b="1" dirty="0" smtClean="0">
                <a:solidFill>
                  <a:srgbClr val="FFFF00"/>
                </a:solidFill>
              </a:rPr>
              <a:t>Keeping Perforations Clean</a:t>
            </a:r>
          </a:p>
        </p:txBody>
      </p:sp>
      <p:sp>
        <p:nvSpPr>
          <p:cNvPr id="5" name="Rectangle 3"/>
          <p:cNvSpPr txBox="1">
            <a:spLocks noChangeArrowheads="1"/>
          </p:cNvSpPr>
          <p:nvPr/>
        </p:nvSpPr>
        <p:spPr bwMode="auto">
          <a:xfrm>
            <a:off x="685800" y="3810000"/>
            <a:ext cx="7897091" cy="1676400"/>
          </a:xfrm>
          <a:prstGeom prst="rect">
            <a:avLst/>
          </a:prstGeom>
          <a:noFill/>
          <a:ln w="9525">
            <a:noFill/>
            <a:miter lim="800000"/>
            <a:headEnd/>
            <a:tailEnd/>
          </a:ln>
        </p:spPr>
        <p:txBody>
          <a:bodyPr/>
          <a:lstStyle/>
          <a:p>
            <a:pPr marL="342900" indent="-342900">
              <a:spcBef>
                <a:spcPts val="1800"/>
              </a:spcBef>
              <a:buFontTx/>
              <a:buChar char="•"/>
              <a:defRPr/>
            </a:pPr>
            <a:r>
              <a:rPr lang="en-GB" kern="0" dirty="0" smtClean="0"/>
              <a:t>Tri-axial stress frame experiments*</a:t>
            </a:r>
          </a:p>
          <a:p>
            <a:pPr marL="342900" indent="-342900">
              <a:spcBef>
                <a:spcPts val="1800"/>
              </a:spcBef>
              <a:buFontTx/>
              <a:buChar char="•"/>
              <a:defRPr/>
            </a:pPr>
            <a:r>
              <a:rPr lang="en-GB" kern="0" dirty="0" smtClean="0"/>
              <a:t>Perforate a block of rock under stress with various static underbalance conditions</a:t>
            </a:r>
          </a:p>
          <a:p>
            <a:pPr marL="342900" indent="-342900">
              <a:spcBef>
                <a:spcPts val="1800"/>
              </a:spcBef>
              <a:buFontTx/>
              <a:buChar char="•"/>
              <a:defRPr/>
            </a:pPr>
            <a:r>
              <a:rPr lang="en-GB" kern="0" dirty="0" smtClean="0"/>
              <a:t>Measure flow from each individual perforation</a:t>
            </a:r>
          </a:p>
          <a:p>
            <a:pPr marL="342900" indent="-342900">
              <a:spcBef>
                <a:spcPts val="1800"/>
              </a:spcBef>
              <a:buFontTx/>
              <a:buChar char="•"/>
              <a:defRPr/>
            </a:pPr>
            <a:endParaRPr lang="en-GB" kern="0" dirty="0" smtClean="0"/>
          </a:p>
        </p:txBody>
      </p:sp>
      <p:sp>
        <p:nvSpPr>
          <p:cNvPr id="5124" name="Slide Number Placeholder 4"/>
          <p:cNvSpPr>
            <a:spLocks noGrp="1"/>
          </p:cNvSpPr>
          <p:nvPr>
            <p:ph type="sldNum" sz="quarter" idx="12"/>
          </p:nvPr>
        </p:nvSpPr>
        <p:spPr>
          <a:xfrm>
            <a:off x="6934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8F740C65-ABA2-4A73-818E-CE124C1314CD}" type="slidenum">
              <a:rPr lang="en-US" altLang="en-US" sz="1400" smtClean="0">
                <a:solidFill>
                  <a:schemeClr val="bg1"/>
                </a:solidFill>
              </a:rPr>
              <a:pPr>
                <a:spcBef>
                  <a:spcPct val="0"/>
                </a:spcBef>
                <a:buFontTx/>
                <a:buNone/>
              </a:pPr>
              <a:t>30</a:t>
            </a:fld>
            <a:endParaRPr lang="en-US" altLang="en-US" sz="1400" smtClean="0">
              <a:solidFill>
                <a:schemeClr val="bg1"/>
              </a:solidFill>
            </a:endParaRPr>
          </a:p>
        </p:txBody>
      </p:sp>
      <p:pic>
        <p:nvPicPr>
          <p:cNvPr id="6" name="Picture 6" descr="P2270121"/>
          <p:cNvPicPr>
            <a:picLocks noChangeAspect="1" noChangeArrowheads="1"/>
          </p:cNvPicPr>
          <p:nvPr/>
        </p:nvPicPr>
        <p:blipFill>
          <a:blip r:embed="rId3" cstate="print"/>
          <a:srcRect/>
          <a:stretch>
            <a:fillRect/>
          </a:stretch>
        </p:blipFill>
        <p:spPr bwMode="auto">
          <a:xfrm>
            <a:off x="563797" y="1296815"/>
            <a:ext cx="3355488" cy="2398885"/>
          </a:xfrm>
          <a:prstGeom prst="rect">
            <a:avLst/>
          </a:prstGeom>
          <a:noFill/>
          <a:effectLst>
            <a:softEdge rad="0"/>
          </a:effectLst>
        </p:spPr>
      </p:pic>
      <p:pic>
        <p:nvPicPr>
          <p:cNvPr id="7" name="Picture 2"/>
          <p:cNvPicPr>
            <a:picLocks noChangeAspect="1" noChangeArrowheads="1"/>
          </p:cNvPicPr>
          <p:nvPr/>
        </p:nvPicPr>
        <p:blipFill rotWithShape="1">
          <a:blip r:embed="rId4" cstate="print"/>
          <a:srcRect l="-5" t="6603" r="5240" b="3132"/>
          <a:stretch/>
        </p:blipFill>
        <p:spPr bwMode="auto">
          <a:xfrm>
            <a:off x="5375291" y="1326257"/>
            <a:ext cx="2304000" cy="2340000"/>
          </a:xfrm>
          <a:prstGeom prst="rect">
            <a:avLst/>
          </a:prstGeom>
          <a:noFill/>
          <a:ln w="9525">
            <a:noFill/>
            <a:miter lim="800000"/>
            <a:headEnd/>
            <a:tailEnd/>
          </a:ln>
        </p:spPr>
      </p:pic>
      <p:sp>
        <p:nvSpPr>
          <p:cNvPr id="8" name="TextBox 7"/>
          <p:cNvSpPr txBox="1"/>
          <p:nvPr/>
        </p:nvSpPr>
        <p:spPr>
          <a:xfrm>
            <a:off x="533399" y="6036365"/>
            <a:ext cx="7543801" cy="276999"/>
          </a:xfrm>
          <a:prstGeom prst="rect">
            <a:avLst/>
          </a:prstGeom>
          <a:noFill/>
        </p:spPr>
        <p:txBody>
          <a:bodyPr wrap="square" rtlCol="0">
            <a:spAutoFit/>
          </a:bodyPr>
          <a:lstStyle/>
          <a:p>
            <a:r>
              <a:rPr lang="en-GB" sz="1200" dirty="0" smtClean="0"/>
              <a:t>*SPE 28554 “Block Tests Model the New Wellbore in a Perforated Sandstone” Mason presented in 1994</a:t>
            </a:r>
            <a:endParaRPr lang="en-GB" sz="1200" dirty="0"/>
          </a:p>
        </p:txBody>
      </p:sp>
    </p:spTree>
    <p:extLst>
      <p:ext uri="{BB962C8B-B14F-4D97-AF65-F5344CB8AC3E}">
        <p14:creationId xmlns:p14="http://schemas.microsoft.com/office/powerpoint/2010/main" val="39883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152400"/>
            <a:ext cx="8915400" cy="1143000"/>
          </a:xfrm>
        </p:spPr>
        <p:txBody>
          <a:bodyPr/>
          <a:lstStyle/>
          <a:p>
            <a:pPr eaLnBrk="1" hangingPunct="1"/>
            <a:r>
              <a:rPr lang="en-US" altLang="en-US" sz="4000" b="1" dirty="0" smtClean="0">
                <a:solidFill>
                  <a:srgbClr val="FFFF00"/>
                </a:solidFill>
              </a:rPr>
              <a:t>Big-Block Experiment Results</a:t>
            </a:r>
          </a:p>
        </p:txBody>
      </p:sp>
      <p:sp>
        <p:nvSpPr>
          <p:cNvPr id="5" name="Rectangle 3"/>
          <p:cNvSpPr txBox="1">
            <a:spLocks noChangeArrowheads="1"/>
          </p:cNvSpPr>
          <p:nvPr/>
        </p:nvSpPr>
        <p:spPr bwMode="auto">
          <a:xfrm>
            <a:off x="703118" y="4267200"/>
            <a:ext cx="7897091" cy="4800600"/>
          </a:xfrm>
          <a:prstGeom prst="rect">
            <a:avLst/>
          </a:prstGeom>
          <a:noFill/>
          <a:ln w="9525">
            <a:noFill/>
            <a:miter lim="800000"/>
            <a:headEnd/>
            <a:tailEnd/>
          </a:ln>
        </p:spPr>
        <p:txBody>
          <a:bodyPr/>
          <a:lstStyle/>
          <a:p>
            <a:pPr marL="342900" indent="-342900">
              <a:spcBef>
                <a:spcPts val="1800"/>
              </a:spcBef>
              <a:buFontTx/>
              <a:buChar char="•"/>
              <a:defRPr/>
            </a:pPr>
            <a:r>
              <a:rPr lang="en-GB" kern="0" dirty="0" smtClean="0"/>
              <a:t>Large variation in flow from individual perforations</a:t>
            </a:r>
          </a:p>
          <a:p>
            <a:pPr marL="342900" indent="-342900">
              <a:spcBef>
                <a:spcPts val="1800"/>
              </a:spcBef>
              <a:buFontTx/>
              <a:buChar char="•"/>
              <a:defRPr/>
            </a:pPr>
            <a:r>
              <a:rPr lang="en-GB" kern="0" dirty="0" smtClean="0">
                <a:latin typeface="+mn-lt"/>
                <a:ea typeface="+mn-ea"/>
              </a:rPr>
              <a:t>PI is higher with higher static underbalance</a:t>
            </a:r>
          </a:p>
          <a:p>
            <a:pPr marL="342900" indent="-342900">
              <a:spcBef>
                <a:spcPts val="1800"/>
              </a:spcBef>
              <a:buFontTx/>
              <a:buChar char="•"/>
              <a:defRPr/>
            </a:pPr>
            <a:r>
              <a:rPr lang="en-GB" kern="0" dirty="0" smtClean="0">
                <a:latin typeface="+mn-lt"/>
                <a:ea typeface="+mn-ea"/>
              </a:rPr>
              <a:t>Killing the well is bad</a:t>
            </a:r>
            <a:endParaRPr lang="en-US" kern="0" dirty="0">
              <a:latin typeface="+mn-lt"/>
              <a:ea typeface="+mn-ea"/>
            </a:endParaRPr>
          </a:p>
        </p:txBody>
      </p:sp>
      <p:sp>
        <p:nvSpPr>
          <p:cNvPr id="5124" name="Slide Number Placeholder 4"/>
          <p:cNvSpPr>
            <a:spLocks noGrp="1"/>
          </p:cNvSpPr>
          <p:nvPr>
            <p:ph type="sldNum" sz="quarter" idx="12"/>
          </p:nvPr>
        </p:nvSpPr>
        <p:spPr>
          <a:xfrm>
            <a:off x="6934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8F740C65-ABA2-4A73-818E-CE124C1314CD}" type="slidenum">
              <a:rPr lang="en-US" altLang="en-US" sz="1400" smtClean="0">
                <a:solidFill>
                  <a:schemeClr val="bg1"/>
                </a:solidFill>
              </a:rPr>
              <a:pPr>
                <a:spcBef>
                  <a:spcPct val="0"/>
                </a:spcBef>
                <a:buFontTx/>
                <a:buNone/>
              </a:pPr>
              <a:t>31</a:t>
            </a:fld>
            <a:endParaRPr lang="en-US" altLang="en-US" sz="1400" smtClean="0">
              <a:solidFill>
                <a:schemeClr val="bg1"/>
              </a:solidFill>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19200"/>
            <a:ext cx="3182270" cy="280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19200"/>
            <a:ext cx="2915516"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rot="19466204">
            <a:off x="1986901" y="1395062"/>
            <a:ext cx="1143000" cy="228540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Arial" charset="0"/>
              <a:ea typeface="ヒラギノ角ゴ Pro W3" pitchFamily="8" charset="-128"/>
            </a:endParaRPr>
          </a:p>
        </p:txBody>
      </p:sp>
      <p:sp>
        <p:nvSpPr>
          <p:cNvPr id="3" name="Oval 2"/>
          <p:cNvSpPr/>
          <p:nvPr/>
        </p:nvSpPr>
        <p:spPr bwMode="auto">
          <a:xfrm>
            <a:off x="2743200" y="1066800"/>
            <a:ext cx="762000" cy="609600"/>
          </a:xfrm>
          <a:prstGeom prst="ellipse">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Arial" charset="0"/>
              <a:ea typeface="ヒラギノ角ゴ Pro W3" pitchFamily="8" charset="-128"/>
            </a:endParaRPr>
          </a:p>
        </p:txBody>
      </p:sp>
      <p:sp>
        <p:nvSpPr>
          <p:cNvPr id="9" name="Oval 8"/>
          <p:cNvSpPr/>
          <p:nvPr/>
        </p:nvSpPr>
        <p:spPr bwMode="auto">
          <a:xfrm>
            <a:off x="6096000" y="1066800"/>
            <a:ext cx="762000" cy="609600"/>
          </a:xfrm>
          <a:prstGeom prst="ellipse">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Arial" charset="0"/>
              <a:ea typeface="ヒラギノ角ゴ Pro W3" pitchFamily="8" charset="-128"/>
            </a:endParaRPr>
          </a:p>
        </p:txBody>
      </p:sp>
      <p:sp>
        <p:nvSpPr>
          <p:cNvPr id="10" name="Oval 9"/>
          <p:cNvSpPr/>
          <p:nvPr/>
        </p:nvSpPr>
        <p:spPr bwMode="auto">
          <a:xfrm>
            <a:off x="1600200" y="3494908"/>
            <a:ext cx="2087699" cy="69609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Arial" charset="0"/>
              <a:ea typeface="ヒラギノ角ゴ Pro W3" pitchFamily="8" charset="-128"/>
            </a:endParaRPr>
          </a:p>
        </p:txBody>
      </p:sp>
      <p:sp>
        <p:nvSpPr>
          <p:cNvPr id="11" name="Oval 10"/>
          <p:cNvSpPr/>
          <p:nvPr/>
        </p:nvSpPr>
        <p:spPr bwMode="auto">
          <a:xfrm>
            <a:off x="5433150" y="3494908"/>
            <a:ext cx="2087699" cy="69609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Arial" charset="0"/>
              <a:ea typeface="ヒラギノ角ゴ Pro W3" pitchFamily="8" charset="-128"/>
            </a:endParaRPr>
          </a:p>
        </p:txBody>
      </p:sp>
    </p:spTree>
    <p:extLst>
      <p:ext uri="{BB962C8B-B14F-4D97-AF65-F5344CB8AC3E}">
        <p14:creationId xmlns:p14="http://schemas.microsoft.com/office/powerpoint/2010/main" val="247039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500"/>
                                        <p:tgtEl>
                                          <p:spTgt spid="5">
                                            <p:txEl>
                                              <p:pRg st="1" end="1"/>
                                            </p:txEl>
                                          </p:spTgt>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animBg="1"/>
      <p:bldP spid="3" grpId="0" animBg="1"/>
      <p:bldP spid="9"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152400"/>
            <a:ext cx="8915400" cy="1143000"/>
          </a:xfrm>
        </p:spPr>
        <p:txBody>
          <a:bodyPr/>
          <a:lstStyle/>
          <a:p>
            <a:pPr eaLnBrk="1" hangingPunct="1"/>
            <a:r>
              <a:rPr lang="en-US" altLang="en-US" sz="4000" b="1" dirty="0" smtClean="0">
                <a:solidFill>
                  <a:srgbClr val="FFFF00"/>
                </a:solidFill>
              </a:rPr>
              <a:t>How to Keep Perforations Clean</a:t>
            </a:r>
          </a:p>
        </p:txBody>
      </p:sp>
      <p:sp>
        <p:nvSpPr>
          <p:cNvPr id="5124" name="Slide Number Placeholder 4"/>
          <p:cNvSpPr>
            <a:spLocks noGrp="1"/>
          </p:cNvSpPr>
          <p:nvPr>
            <p:ph type="sldNum" sz="quarter" idx="12"/>
          </p:nvPr>
        </p:nvSpPr>
        <p:spPr>
          <a:xfrm>
            <a:off x="6934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8F740C65-ABA2-4A73-818E-CE124C1314CD}" type="slidenum">
              <a:rPr lang="en-US" altLang="en-US" sz="1400" smtClean="0">
                <a:solidFill>
                  <a:schemeClr val="bg1"/>
                </a:solidFill>
              </a:rPr>
              <a:pPr>
                <a:spcBef>
                  <a:spcPct val="0"/>
                </a:spcBef>
                <a:buFontTx/>
                <a:buNone/>
              </a:pPr>
              <a:t>32</a:t>
            </a:fld>
            <a:endParaRPr lang="en-US" altLang="en-US" sz="1400" smtClean="0">
              <a:solidFill>
                <a:schemeClr val="bg1"/>
              </a:solidFill>
            </a:endParaRPr>
          </a:p>
        </p:txBody>
      </p:sp>
      <p:sp>
        <p:nvSpPr>
          <p:cNvPr id="7" name="Rectangle 3"/>
          <p:cNvSpPr txBox="1">
            <a:spLocks noChangeArrowheads="1"/>
          </p:cNvSpPr>
          <p:nvPr/>
        </p:nvSpPr>
        <p:spPr bwMode="auto">
          <a:xfrm>
            <a:off x="395537" y="1171575"/>
            <a:ext cx="4464496"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pitchFamily="-110"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pitchFamily="-110"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1800"/>
              </a:spcBef>
            </a:pPr>
            <a:r>
              <a:rPr lang="en-US" altLang="en-US" sz="2000" kern="0" dirty="0" smtClean="0">
                <a:solidFill>
                  <a:schemeClr val="bg1"/>
                </a:solidFill>
                <a:latin typeface="Arial" panose="020B0604020202020204" pitchFamily="34" charset="0"/>
                <a:cs typeface="Arial" panose="020B0604020202020204" pitchFamily="34" charset="0"/>
              </a:rPr>
              <a:t>Do not kill the well. Incompatible fluids can plug perforations and lose production </a:t>
            </a:r>
            <a:r>
              <a:rPr lang="en-US" altLang="en-US" sz="1200" kern="0" dirty="0" smtClean="0">
                <a:solidFill>
                  <a:schemeClr val="bg1"/>
                </a:solidFill>
                <a:latin typeface="Arial" panose="020B0604020202020204" pitchFamily="34" charset="0"/>
                <a:cs typeface="Arial" panose="020B0604020202020204" pitchFamily="34" charset="0"/>
              </a:rPr>
              <a:t>(SPE 28554)</a:t>
            </a:r>
          </a:p>
          <a:p>
            <a:pPr>
              <a:spcBef>
                <a:spcPts val="1800"/>
              </a:spcBef>
            </a:pPr>
            <a:r>
              <a:rPr lang="en-US" altLang="en-US" sz="2000" kern="0" dirty="0" smtClean="0">
                <a:solidFill>
                  <a:schemeClr val="bg1"/>
                </a:solidFill>
                <a:latin typeface="Arial" panose="020B0604020202020204" pitchFamily="34" charset="0"/>
                <a:cs typeface="Arial" panose="020B0604020202020204" pitchFamily="34" charset="0"/>
              </a:rPr>
              <a:t>Drop guns into sump </a:t>
            </a:r>
            <a:r>
              <a:rPr lang="en-US" altLang="en-US" sz="1200" kern="0" dirty="0" smtClean="0">
                <a:solidFill>
                  <a:schemeClr val="bg1"/>
                </a:solidFill>
                <a:latin typeface="Arial" panose="020B0604020202020204" pitchFamily="34" charset="0"/>
                <a:cs typeface="Arial" panose="020B0604020202020204" pitchFamily="34" charset="0"/>
              </a:rPr>
              <a:t>(IPTC 14300</a:t>
            </a:r>
            <a:r>
              <a:rPr lang="en-US" altLang="en-US" sz="2000" kern="0" dirty="0" smtClean="0">
                <a:solidFill>
                  <a:schemeClr val="bg1"/>
                </a:solidFill>
                <a:latin typeface="Arial" panose="020B0604020202020204" pitchFamily="34" charset="0"/>
                <a:cs typeface="Arial" panose="020B0604020202020204" pitchFamily="34" charset="0"/>
              </a:rPr>
              <a:t>, </a:t>
            </a:r>
            <a:r>
              <a:rPr lang="en-US" altLang="en-US" sz="1200" kern="0" dirty="0" smtClean="0">
                <a:solidFill>
                  <a:schemeClr val="bg1"/>
                </a:solidFill>
                <a:latin typeface="Arial" panose="020B0604020202020204" pitchFamily="34" charset="0"/>
                <a:cs typeface="Arial" panose="020B0604020202020204" pitchFamily="34" charset="0"/>
              </a:rPr>
              <a:t>SPE 74351</a:t>
            </a:r>
            <a:r>
              <a:rPr lang="en-US" altLang="en-US" sz="2000" kern="0" dirty="0" smtClean="0">
                <a:solidFill>
                  <a:schemeClr val="bg1"/>
                </a:solidFill>
                <a:latin typeface="Arial" panose="020B0604020202020204" pitchFamily="34" charset="0"/>
                <a:cs typeface="Arial" panose="020B0604020202020204" pitchFamily="34" charset="0"/>
              </a:rPr>
              <a:t>, </a:t>
            </a:r>
            <a:r>
              <a:rPr lang="en-US" altLang="en-US" sz="1200" kern="0" dirty="0" smtClean="0">
                <a:solidFill>
                  <a:schemeClr val="bg1"/>
                </a:solidFill>
                <a:latin typeface="Arial" panose="020B0604020202020204" pitchFamily="34" charset="0"/>
                <a:cs typeface="Arial" panose="020B0604020202020204" pitchFamily="34" charset="0"/>
              </a:rPr>
              <a:t>SPE 28916)</a:t>
            </a:r>
            <a:endParaRPr lang="en-US" altLang="en-US" sz="2000" kern="0" dirty="0" smtClean="0">
              <a:solidFill>
                <a:schemeClr val="bg1"/>
              </a:solidFill>
              <a:latin typeface="Arial" panose="020B0604020202020204" pitchFamily="34" charset="0"/>
              <a:cs typeface="Arial" panose="020B0604020202020204" pitchFamily="34" charset="0"/>
            </a:endParaRPr>
          </a:p>
          <a:p>
            <a:pPr>
              <a:spcBef>
                <a:spcPts val="1800"/>
              </a:spcBef>
            </a:pPr>
            <a:r>
              <a:rPr lang="en-US" altLang="en-US" sz="2000" kern="0" dirty="0" smtClean="0">
                <a:solidFill>
                  <a:schemeClr val="bg1"/>
                </a:solidFill>
                <a:latin typeface="Arial" panose="020B0604020202020204" pitchFamily="34" charset="0"/>
                <a:cs typeface="Arial" panose="020B0604020202020204" pitchFamily="34" charset="0"/>
              </a:rPr>
              <a:t>Recover guns under pressure </a:t>
            </a:r>
            <a:r>
              <a:rPr lang="en-US" altLang="en-US" sz="1200" kern="0" dirty="0" smtClean="0">
                <a:solidFill>
                  <a:schemeClr val="bg1"/>
                </a:solidFill>
                <a:latin typeface="Arial" panose="020B0604020202020204" pitchFamily="34" charset="0"/>
                <a:cs typeface="Arial" panose="020B0604020202020204" pitchFamily="34" charset="0"/>
              </a:rPr>
              <a:t>(SPE 74422</a:t>
            </a:r>
            <a:r>
              <a:rPr lang="en-US" altLang="en-US" sz="2000" kern="0" dirty="0" smtClean="0">
                <a:solidFill>
                  <a:schemeClr val="bg1"/>
                </a:solidFill>
                <a:latin typeface="Arial" panose="020B0604020202020204" pitchFamily="34" charset="0"/>
                <a:cs typeface="Arial" panose="020B0604020202020204" pitchFamily="34" charset="0"/>
              </a:rPr>
              <a:t>, </a:t>
            </a:r>
            <a:r>
              <a:rPr lang="en-US" altLang="en-US" sz="1200" kern="0" dirty="0" smtClean="0">
                <a:solidFill>
                  <a:schemeClr val="bg1"/>
                </a:solidFill>
                <a:latin typeface="Arial" panose="020B0604020202020204" pitchFamily="34" charset="0"/>
                <a:cs typeface="Arial" panose="020B0604020202020204" pitchFamily="34" charset="0"/>
              </a:rPr>
              <a:t>SPE 72134, </a:t>
            </a:r>
            <a:r>
              <a:rPr lang="en-US" altLang="en-US" sz="2000" kern="0" dirty="0" smtClean="0">
                <a:solidFill>
                  <a:schemeClr val="bg1"/>
                </a:solidFill>
                <a:latin typeface="Arial" panose="020B0604020202020204" pitchFamily="34" charset="0"/>
                <a:cs typeface="Arial" panose="020B0604020202020204" pitchFamily="34" charset="0"/>
              </a:rPr>
              <a:t> </a:t>
            </a:r>
            <a:r>
              <a:rPr lang="en-US" altLang="en-US" sz="1200" kern="0" dirty="0" smtClean="0">
                <a:solidFill>
                  <a:schemeClr val="bg1"/>
                </a:solidFill>
                <a:latin typeface="Arial" panose="020B0604020202020204" pitchFamily="34" charset="0"/>
                <a:cs typeface="Arial" panose="020B0604020202020204" pitchFamily="34" charset="0"/>
              </a:rPr>
              <a:t>SPE 38183)</a:t>
            </a:r>
            <a:endParaRPr lang="en-US" altLang="en-US" sz="2000" kern="0" dirty="0" smtClean="0">
              <a:solidFill>
                <a:schemeClr val="bg1"/>
              </a:solidFill>
              <a:latin typeface="Arial" panose="020B0604020202020204" pitchFamily="34" charset="0"/>
              <a:cs typeface="Arial" panose="020B0604020202020204" pitchFamily="34" charset="0"/>
            </a:endParaRPr>
          </a:p>
          <a:p>
            <a:pPr>
              <a:spcBef>
                <a:spcPts val="1800"/>
              </a:spcBef>
            </a:pPr>
            <a:r>
              <a:rPr lang="en-US" altLang="en-US" sz="2000" kern="0" dirty="0" smtClean="0">
                <a:solidFill>
                  <a:schemeClr val="bg1"/>
                </a:solidFill>
                <a:latin typeface="Arial" panose="020B0604020202020204" pitchFamily="34" charset="0"/>
                <a:cs typeface="Arial" panose="020B0604020202020204" pitchFamily="34" charset="0"/>
              </a:rPr>
              <a:t>Use designed kill fluids </a:t>
            </a:r>
            <a:r>
              <a:rPr lang="en-US" altLang="en-US" sz="1200" kern="0" dirty="0" smtClean="0">
                <a:solidFill>
                  <a:schemeClr val="bg1"/>
                </a:solidFill>
                <a:latin typeface="Arial" panose="020B0604020202020204" pitchFamily="34" charset="0"/>
                <a:cs typeface="Arial" panose="020B0604020202020204" pitchFamily="34" charset="0"/>
              </a:rPr>
              <a:t>(SPE 94596)</a:t>
            </a:r>
            <a:endParaRPr lang="en-US" altLang="en-US" sz="2000" kern="0" dirty="0" smtClean="0">
              <a:solidFill>
                <a:schemeClr val="bg1"/>
              </a:solidFill>
              <a:latin typeface="Arial" panose="020B0604020202020204" pitchFamily="34" charset="0"/>
              <a:cs typeface="Arial" panose="020B0604020202020204" pitchFamily="34" charset="0"/>
            </a:endParaRPr>
          </a:p>
          <a:p>
            <a:pPr>
              <a:spcBef>
                <a:spcPts val="1800"/>
              </a:spcBef>
            </a:pPr>
            <a:r>
              <a:rPr lang="en-US" altLang="en-US" sz="2000" kern="0" dirty="0" smtClean="0">
                <a:solidFill>
                  <a:schemeClr val="bg1"/>
                </a:solidFill>
                <a:latin typeface="Arial" panose="020B0604020202020204" pitchFamily="34" charset="0"/>
                <a:cs typeface="Arial" panose="020B0604020202020204" pitchFamily="34" charset="0"/>
              </a:rPr>
              <a:t>Clean up after perforating using implosion chambers </a:t>
            </a:r>
            <a:r>
              <a:rPr lang="en-US" altLang="en-US" sz="1200" kern="0" dirty="0" smtClean="0">
                <a:solidFill>
                  <a:schemeClr val="bg1"/>
                </a:solidFill>
                <a:latin typeface="Arial" panose="020B0604020202020204" pitchFamily="34" charset="0"/>
                <a:cs typeface="Arial" panose="020B0604020202020204" pitchFamily="34" charset="0"/>
              </a:rPr>
              <a:t>(SPE 144080)</a:t>
            </a:r>
          </a:p>
          <a:p>
            <a:pPr>
              <a:spcBef>
                <a:spcPts val="1800"/>
              </a:spcBef>
            </a:pPr>
            <a:endParaRPr lang="en-US" altLang="en-US" sz="1200" kern="0" dirty="0" smtClean="0">
              <a:solidFill>
                <a:schemeClr val="bg1"/>
              </a:solidFill>
              <a:latin typeface="Arial" panose="020B0604020202020204" pitchFamily="34" charset="0"/>
              <a:cs typeface="Arial" panose="020B0604020202020204" pitchFamily="34" charset="0"/>
            </a:endParaRPr>
          </a:p>
          <a:p>
            <a:pPr>
              <a:spcBef>
                <a:spcPts val="1800"/>
              </a:spcBef>
              <a:buFontTx/>
              <a:buNone/>
            </a:pPr>
            <a:endParaRPr lang="en-US" altLang="en-US" sz="2000" kern="0" dirty="0" smtClean="0">
              <a:solidFill>
                <a:schemeClr val="bg1"/>
              </a:solidFill>
              <a:latin typeface="Arial" panose="020B0604020202020204" pitchFamily="34" charset="0"/>
              <a:cs typeface="Arial" panose="020B0604020202020204" pitchFamily="34" charset="0"/>
            </a:endParaRPr>
          </a:p>
          <a:p>
            <a:pPr>
              <a:spcBef>
                <a:spcPts val="1800"/>
              </a:spcBef>
            </a:pPr>
            <a:endParaRPr lang="en-US" altLang="en-US" sz="2000" kern="0" dirty="0" smtClean="0">
              <a:solidFill>
                <a:schemeClr val="bg1"/>
              </a:solidFill>
              <a:latin typeface="Arial" panose="020B0604020202020204" pitchFamily="34" charset="0"/>
              <a:cs typeface="Arial" panose="020B0604020202020204" pitchFamily="34" charset="0"/>
            </a:endParaRPr>
          </a:p>
          <a:p>
            <a:pPr>
              <a:spcBef>
                <a:spcPts val="1800"/>
              </a:spcBef>
              <a:buFontTx/>
              <a:buNone/>
            </a:pPr>
            <a:endParaRPr lang="en-US" altLang="en-US" sz="2000" kern="0" dirty="0">
              <a:solidFill>
                <a:schemeClr val="bg1"/>
              </a:solidFill>
              <a:latin typeface="Arial" panose="020B0604020202020204" pitchFamily="34" charset="0"/>
              <a:cs typeface="Arial" panose="020B0604020202020204" pitchFamily="34" charset="0"/>
            </a:endParaRPr>
          </a:p>
        </p:txBody>
      </p:sp>
      <p:grpSp>
        <p:nvGrpSpPr>
          <p:cNvPr id="9" name="Group 17"/>
          <p:cNvGrpSpPr>
            <a:grpSpLocks/>
          </p:cNvGrpSpPr>
          <p:nvPr/>
        </p:nvGrpSpPr>
        <p:grpSpPr bwMode="auto">
          <a:xfrm>
            <a:off x="7096125" y="990600"/>
            <a:ext cx="1409700" cy="4600575"/>
            <a:chOff x="7615238" y="1139825"/>
            <a:chExt cx="1409700" cy="5122863"/>
          </a:xfrm>
        </p:grpSpPr>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9938" y="1395413"/>
              <a:ext cx="631825"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5238" y="1411288"/>
              <a:ext cx="6413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8575" y="2266950"/>
              <a:ext cx="582613"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7713" y="2243138"/>
              <a:ext cx="657225"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0975" y="1214438"/>
              <a:ext cx="2667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69325" y="1201738"/>
              <a:ext cx="2667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10"/>
            <p:cNvSpPr>
              <a:spLocks noChangeShapeType="1"/>
            </p:cNvSpPr>
            <p:nvPr/>
          </p:nvSpPr>
          <p:spPr bwMode="auto">
            <a:xfrm flipH="1" flipV="1">
              <a:off x="7686675" y="1152525"/>
              <a:ext cx="9525" cy="685800"/>
            </a:xfrm>
            <a:prstGeom prst="line">
              <a:avLst/>
            </a:prstGeom>
            <a:noFill/>
            <a:ln w="22225">
              <a:solidFill>
                <a:srgbClr val="3333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 name="Line 11"/>
            <p:cNvSpPr>
              <a:spLocks noChangeShapeType="1"/>
            </p:cNvSpPr>
            <p:nvPr/>
          </p:nvSpPr>
          <p:spPr bwMode="auto">
            <a:xfrm flipH="1" flipV="1">
              <a:off x="8166100" y="1155700"/>
              <a:ext cx="9525" cy="685800"/>
            </a:xfrm>
            <a:prstGeom prst="line">
              <a:avLst/>
            </a:prstGeom>
            <a:noFill/>
            <a:ln w="22225">
              <a:solidFill>
                <a:srgbClr val="3333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 name="Line 12"/>
            <p:cNvSpPr>
              <a:spLocks noChangeShapeType="1"/>
            </p:cNvSpPr>
            <p:nvPr/>
          </p:nvSpPr>
          <p:spPr bwMode="auto">
            <a:xfrm flipH="1" flipV="1">
              <a:off x="8467725" y="1143000"/>
              <a:ext cx="9525" cy="685800"/>
            </a:xfrm>
            <a:prstGeom prst="line">
              <a:avLst/>
            </a:prstGeom>
            <a:noFill/>
            <a:ln w="22225">
              <a:solidFill>
                <a:srgbClr val="3333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 name="Line 13"/>
            <p:cNvSpPr>
              <a:spLocks noChangeShapeType="1"/>
            </p:cNvSpPr>
            <p:nvPr/>
          </p:nvSpPr>
          <p:spPr bwMode="auto">
            <a:xfrm flipH="1" flipV="1">
              <a:off x="8931275" y="1139825"/>
              <a:ext cx="9525" cy="685800"/>
            </a:xfrm>
            <a:prstGeom prst="line">
              <a:avLst/>
            </a:prstGeom>
            <a:noFill/>
            <a:ln w="22225">
              <a:solidFill>
                <a:srgbClr val="333333"/>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 name="TextBox 1"/>
          <p:cNvSpPr txBox="1"/>
          <p:nvPr/>
        </p:nvSpPr>
        <p:spPr>
          <a:xfrm>
            <a:off x="5334000" y="2362200"/>
            <a:ext cx="1762125" cy="1815882"/>
          </a:xfrm>
          <a:prstGeom prst="rect">
            <a:avLst/>
          </a:prstGeom>
          <a:noFill/>
        </p:spPr>
        <p:txBody>
          <a:bodyPr wrap="square" rtlCol="0">
            <a:spAutoFit/>
          </a:bodyPr>
          <a:lstStyle/>
          <a:p>
            <a:r>
              <a:rPr lang="en-GB" sz="1600" dirty="0" smtClean="0"/>
              <a:t>Guns anchored before upper completion run. They automatically drop when detonated.</a:t>
            </a:r>
            <a:endParaRPr lang="en-GB" sz="1600" dirty="0"/>
          </a:p>
        </p:txBody>
      </p:sp>
    </p:spTree>
    <p:extLst>
      <p:ext uri="{BB962C8B-B14F-4D97-AF65-F5344CB8AC3E}">
        <p14:creationId xmlns:p14="http://schemas.microsoft.com/office/powerpoint/2010/main" val="21285827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152400"/>
            <a:ext cx="8915400" cy="1143000"/>
          </a:xfrm>
        </p:spPr>
        <p:txBody>
          <a:bodyPr/>
          <a:lstStyle/>
          <a:p>
            <a:pPr eaLnBrk="1" hangingPunct="1"/>
            <a:r>
              <a:rPr lang="en-US" altLang="en-US" sz="4000" b="1" dirty="0" smtClean="0">
                <a:solidFill>
                  <a:srgbClr val="FFFF00"/>
                </a:solidFill>
              </a:rPr>
              <a:t>Summary</a:t>
            </a:r>
          </a:p>
        </p:txBody>
      </p:sp>
      <p:sp>
        <p:nvSpPr>
          <p:cNvPr id="5" name="Rectangle 3"/>
          <p:cNvSpPr txBox="1">
            <a:spLocks noChangeArrowheads="1"/>
          </p:cNvSpPr>
          <p:nvPr/>
        </p:nvSpPr>
        <p:spPr bwMode="auto">
          <a:xfrm>
            <a:off x="304800" y="1143000"/>
            <a:ext cx="5410200" cy="5105400"/>
          </a:xfrm>
          <a:prstGeom prst="rect">
            <a:avLst/>
          </a:prstGeom>
          <a:noFill/>
          <a:ln w="9525">
            <a:noFill/>
            <a:miter lim="800000"/>
            <a:headEnd/>
            <a:tailEnd/>
          </a:ln>
        </p:spPr>
        <p:txBody>
          <a:bodyPr/>
          <a:lstStyle/>
          <a:p>
            <a:pPr marL="342900" indent="-342900">
              <a:spcBef>
                <a:spcPts val="1800"/>
              </a:spcBef>
              <a:buFontTx/>
              <a:buChar char="•"/>
              <a:defRPr/>
            </a:pPr>
            <a:r>
              <a:rPr lang="en-GB" kern="0" dirty="0" smtClean="0">
                <a:latin typeface="+mn-lt"/>
                <a:ea typeface="+mn-ea"/>
              </a:rPr>
              <a:t>Perforating provides the connection between the well and the reservoir</a:t>
            </a:r>
          </a:p>
          <a:p>
            <a:pPr marL="342900" indent="-342900">
              <a:spcBef>
                <a:spcPts val="1800"/>
              </a:spcBef>
              <a:buFontTx/>
              <a:buChar char="•"/>
              <a:defRPr/>
            </a:pPr>
            <a:r>
              <a:rPr lang="en-GB" kern="0" dirty="0" smtClean="0">
                <a:latin typeface="+mn-lt"/>
                <a:ea typeface="+mn-ea"/>
              </a:rPr>
              <a:t>By using the </a:t>
            </a:r>
            <a:r>
              <a:rPr lang="en-GB" kern="0" dirty="0">
                <a:latin typeface="+mn-lt"/>
                <a:ea typeface="+mn-ea"/>
              </a:rPr>
              <a:t>techniques </a:t>
            </a:r>
            <a:r>
              <a:rPr lang="en-GB" kern="0" dirty="0" smtClean="0">
                <a:latin typeface="+mn-lt"/>
                <a:ea typeface="+mn-ea"/>
              </a:rPr>
              <a:t>discussed in this presentation we should be able to unlock the full potential of reservoirs resulting in more production</a:t>
            </a:r>
            <a:endParaRPr lang="en-GB" kern="0" dirty="0"/>
          </a:p>
          <a:p>
            <a:pPr marL="342900" indent="-342900">
              <a:spcBef>
                <a:spcPct val="20000"/>
              </a:spcBef>
              <a:buFontTx/>
              <a:buChar char="•"/>
              <a:defRPr/>
            </a:pPr>
            <a:endParaRPr lang="en-US" kern="0" dirty="0">
              <a:latin typeface="+mn-lt"/>
              <a:ea typeface="+mn-ea"/>
            </a:endParaRPr>
          </a:p>
        </p:txBody>
      </p:sp>
      <p:sp>
        <p:nvSpPr>
          <p:cNvPr id="5124" name="Slide Number Placeholder 4"/>
          <p:cNvSpPr>
            <a:spLocks noGrp="1"/>
          </p:cNvSpPr>
          <p:nvPr>
            <p:ph type="sldNum" sz="quarter" idx="12"/>
          </p:nvPr>
        </p:nvSpPr>
        <p:spPr>
          <a:xfrm>
            <a:off x="6934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8F740C65-ABA2-4A73-818E-CE124C1314CD}" type="slidenum">
              <a:rPr lang="en-US" altLang="en-US" sz="1400" smtClean="0">
                <a:solidFill>
                  <a:schemeClr val="bg1"/>
                </a:solidFill>
              </a:rPr>
              <a:pPr>
                <a:spcBef>
                  <a:spcPct val="0"/>
                </a:spcBef>
                <a:buFontTx/>
                <a:buNone/>
              </a:pPr>
              <a:t>33</a:t>
            </a:fld>
            <a:endParaRPr lang="en-US" altLang="en-US" sz="1400" smtClean="0">
              <a:solidFill>
                <a:schemeClr val="bg1"/>
              </a:solidFill>
            </a:endParaRPr>
          </a:p>
        </p:txBody>
      </p:sp>
      <p:pic>
        <p:nvPicPr>
          <p:cNvPr id="9" name="Picture 3"/>
          <p:cNvPicPr>
            <a:picLocks noChangeAspect="1" noChangeArrowheads="1"/>
          </p:cNvPicPr>
          <p:nvPr/>
        </p:nvPicPr>
        <p:blipFill>
          <a:blip r:embed="rId3"/>
          <a:srcRect/>
          <a:stretch>
            <a:fillRect/>
          </a:stretch>
        </p:blipFill>
        <p:spPr bwMode="auto">
          <a:xfrm>
            <a:off x="6134668" y="1162050"/>
            <a:ext cx="2516248" cy="2209800"/>
          </a:xfrm>
          <a:prstGeom prst="rect">
            <a:avLst/>
          </a:prstGeom>
          <a:noFill/>
          <a:ln w="9525">
            <a:noFill/>
            <a:miter lim="800000"/>
            <a:headEnd/>
            <a:tailEnd/>
          </a:ln>
          <a:effectLst>
            <a:outerShdw blurRad="228600" dist="139700" dir="2700000" algn="ctr" rotWithShape="0">
              <a:srgbClr val="000000">
                <a:alpha val="30000"/>
              </a:srgbClr>
            </a:outerShdw>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7077" y="3810000"/>
            <a:ext cx="4705686" cy="2698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52400" y="5105400"/>
            <a:ext cx="3179623" cy="830997"/>
          </a:xfrm>
          <a:prstGeom prst="rect">
            <a:avLst/>
          </a:prstGeom>
          <a:noFill/>
        </p:spPr>
        <p:txBody>
          <a:bodyPr wrap="square" rtlCol="0">
            <a:spAutoFit/>
          </a:bodyPr>
          <a:lstStyle/>
          <a:p>
            <a:r>
              <a:rPr lang="en-GB" sz="1200" dirty="0" smtClean="0"/>
              <a:t>*SPE 144080 “Controlled Well Implosions Show that Not All Damage is Bad—A New Technique to Increase Production from Damaged Wells” </a:t>
            </a:r>
            <a:r>
              <a:rPr lang="en-GB" sz="1200" dirty="0" err="1" smtClean="0"/>
              <a:t>Busaidy</a:t>
            </a:r>
            <a:r>
              <a:rPr lang="en-GB" sz="1200" dirty="0" smtClean="0"/>
              <a:t> presented in 2011 </a:t>
            </a:r>
            <a:endParaRPr lang="en-GB" sz="1200" dirty="0"/>
          </a:p>
        </p:txBody>
      </p:sp>
    </p:spTree>
    <p:extLst>
      <p:ext uri="{BB962C8B-B14F-4D97-AF65-F5344CB8AC3E}">
        <p14:creationId xmlns:p14="http://schemas.microsoft.com/office/powerpoint/2010/main" val="1798408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0"/>
          <p:cNvSpPr txBox="1">
            <a:spLocks noChangeArrowheads="1"/>
          </p:cNvSpPr>
          <p:nvPr/>
        </p:nvSpPr>
        <p:spPr bwMode="auto">
          <a:xfrm>
            <a:off x="2133600" y="5791200"/>
            <a:ext cx="27432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8" charset="-128"/>
              </a:defRPr>
            </a:lvl1pPr>
            <a:lvl2pPr marL="742950" indent="-285750">
              <a:defRPr sz="2400">
                <a:solidFill>
                  <a:schemeClr val="tx1"/>
                </a:solidFill>
                <a:latin typeface="Arial" charset="0"/>
                <a:ea typeface="ヒラギノ角ゴ Pro W3" pitchFamily="8" charset="-128"/>
              </a:defRPr>
            </a:lvl2pPr>
            <a:lvl3pPr marL="1143000" indent="-228600">
              <a:defRPr sz="2400">
                <a:solidFill>
                  <a:schemeClr val="tx1"/>
                </a:solidFill>
                <a:latin typeface="Arial" charset="0"/>
                <a:ea typeface="ヒラギノ角ゴ Pro W3" pitchFamily="8" charset="-128"/>
              </a:defRPr>
            </a:lvl3pPr>
            <a:lvl4pPr marL="1600200" indent="-228600">
              <a:defRPr sz="2400">
                <a:solidFill>
                  <a:schemeClr val="tx1"/>
                </a:solidFill>
                <a:latin typeface="Arial" charset="0"/>
                <a:ea typeface="ヒラギノ角ゴ Pro W3" pitchFamily="8" charset="-128"/>
              </a:defRPr>
            </a:lvl4pPr>
            <a:lvl5pPr marL="2057400" indent="-228600">
              <a:defRPr sz="2400">
                <a:solidFill>
                  <a:schemeClr val="tx1"/>
                </a:solidFill>
                <a:latin typeface="Arial" charset="0"/>
                <a:ea typeface="ヒラギノ角ゴ Pro W3" pitchFamily="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 charset="-128"/>
              </a:defRPr>
            </a:lvl9pPr>
          </a:lstStyle>
          <a:p>
            <a:pPr eaLnBrk="0" fontAlgn="base" hangingPunct="0">
              <a:spcBef>
                <a:spcPct val="0"/>
              </a:spcBef>
              <a:spcAft>
                <a:spcPct val="0"/>
              </a:spcAft>
            </a:pPr>
            <a:r>
              <a:rPr lang="en-US" sz="1400" dirty="0">
                <a:solidFill>
                  <a:srgbClr val="FFFFFF"/>
                </a:solidFill>
                <a:latin typeface="Arial Narrow Bold" pitchFamily="8" charset="0"/>
              </a:rPr>
              <a:t>Society of Petroleum Engineers Distinguished Lecturer Program</a:t>
            </a:r>
          </a:p>
          <a:p>
            <a:pPr eaLnBrk="0" fontAlgn="base" hangingPunct="0">
              <a:spcBef>
                <a:spcPct val="0"/>
              </a:spcBef>
              <a:spcAft>
                <a:spcPct val="0"/>
              </a:spcAft>
            </a:pPr>
            <a:r>
              <a:rPr lang="en-US" sz="1200" dirty="0">
                <a:solidFill>
                  <a:srgbClr val="FFFFFF"/>
                </a:solidFill>
                <a:latin typeface="Arial Narrow Bold" pitchFamily="8" charset="0"/>
              </a:rPr>
              <a:t>www.spe.org/dl</a:t>
            </a:r>
          </a:p>
        </p:txBody>
      </p:sp>
      <p:sp>
        <p:nvSpPr>
          <p:cNvPr id="24579"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 charset="-128"/>
              </a:defRPr>
            </a:lvl1pPr>
            <a:lvl2pPr marL="742950" indent="-285750">
              <a:defRPr sz="2400">
                <a:solidFill>
                  <a:schemeClr val="tx1"/>
                </a:solidFill>
                <a:latin typeface="Arial" charset="0"/>
                <a:ea typeface="ヒラギノ角ゴ Pro W3" pitchFamily="8" charset="-128"/>
              </a:defRPr>
            </a:lvl2pPr>
            <a:lvl3pPr marL="1143000" indent="-228600">
              <a:defRPr sz="2400">
                <a:solidFill>
                  <a:schemeClr val="tx1"/>
                </a:solidFill>
                <a:latin typeface="Arial" charset="0"/>
                <a:ea typeface="ヒラギノ角ゴ Pro W3" pitchFamily="8" charset="-128"/>
              </a:defRPr>
            </a:lvl3pPr>
            <a:lvl4pPr marL="1600200" indent="-228600">
              <a:defRPr sz="2400">
                <a:solidFill>
                  <a:schemeClr val="tx1"/>
                </a:solidFill>
                <a:latin typeface="Arial" charset="0"/>
                <a:ea typeface="ヒラギノ角ゴ Pro W3" pitchFamily="8" charset="-128"/>
              </a:defRPr>
            </a:lvl4pPr>
            <a:lvl5pPr marL="2057400" indent="-228600">
              <a:defRPr sz="2400">
                <a:solidFill>
                  <a:schemeClr val="tx1"/>
                </a:solidFill>
                <a:latin typeface="Arial" charset="0"/>
                <a:ea typeface="ヒラギノ角ゴ Pro W3" pitchFamily="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 charset="-128"/>
              </a:defRPr>
            </a:lvl9pPr>
          </a:lstStyle>
          <a:p>
            <a:pPr algn="r" eaLnBrk="0" fontAlgn="base" hangingPunct="0">
              <a:spcBef>
                <a:spcPct val="0"/>
              </a:spcBef>
              <a:spcAft>
                <a:spcPct val="0"/>
              </a:spcAft>
            </a:pPr>
            <a:fld id="{FF9FB0D0-0B6B-42E7-A7AD-9830D22DE6AA}" type="slidenum">
              <a:rPr lang="en-US" sz="1400">
                <a:solidFill>
                  <a:srgbClr val="FFFFFF"/>
                </a:solidFill>
              </a:rPr>
              <a:pPr algn="r" eaLnBrk="0" fontAlgn="base" hangingPunct="0">
                <a:spcBef>
                  <a:spcPct val="0"/>
                </a:spcBef>
                <a:spcAft>
                  <a:spcPct val="0"/>
                </a:spcAft>
              </a:pPr>
              <a:t>34</a:t>
            </a:fld>
            <a:endParaRPr lang="en-US" sz="1400" dirty="0">
              <a:solidFill>
                <a:srgbClr val="FFFFFF"/>
              </a:solidFill>
            </a:endParaRPr>
          </a:p>
        </p:txBody>
      </p:sp>
      <p:pic>
        <p:nvPicPr>
          <p:cNvPr id="24580" name="Picture 7" descr="DL_Logo_White_Alpha.t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304800"/>
            <a:ext cx="4241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9" descr="SPEInt_BW_Rev_Alpha.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715000"/>
            <a:ext cx="147955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29"/>
          <p:cNvSpPr txBox="1">
            <a:spLocks noChangeArrowheads="1"/>
          </p:cNvSpPr>
          <p:nvPr/>
        </p:nvSpPr>
        <p:spPr bwMode="auto">
          <a:xfrm>
            <a:off x="457200" y="1947863"/>
            <a:ext cx="8382000"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8" charset="-128"/>
              </a:defRPr>
            </a:lvl1pPr>
            <a:lvl2pPr marL="742950" indent="-285750">
              <a:defRPr sz="2400">
                <a:solidFill>
                  <a:schemeClr val="tx1"/>
                </a:solidFill>
                <a:latin typeface="Arial" charset="0"/>
                <a:ea typeface="ヒラギノ角ゴ Pro W3" pitchFamily="8" charset="-128"/>
              </a:defRPr>
            </a:lvl2pPr>
            <a:lvl3pPr marL="1143000" indent="-228600">
              <a:defRPr sz="2400">
                <a:solidFill>
                  <a:schemeClr val="tx1"/>
                </a:solidFill>
                <a:latin typeface="Arial" charset="0"/>
                <a:ea typeface="ヒラギノ角ゴ Pro W3" pitchFamily="8" charset="-128"/>
              </a:defRPr>
            </a:lvl3pPr>
            <a:lvl4pPr marL="1600200" indent="-228600">
              <a:defRPr sz="2400">
                <a:solidFill>
                  <a:schemeClr val="tx1"/>
                </a:solidFill>
                <a:latin typeface="Arial" charset="0"/>
                <a:ea typeface="ヒラギノ角ゴ Pro W3" pitchFamily="8" charset="-128"/>
              </a:defRPr>
            </a:lvl4pPr>
            <a:lvl5pPr marL="2057400" indent="-228600">
              <a:defRPr sz="2400">
                <a:solidFill>
                  <a:schemeClr val="tx1"/>
                </a:solidFill>
                <a:latin typeface="Arial" charset="0"/>
                <a:ea typeface="ヒラギノ角ゴ Pro W3" pitchFamily="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 charset="-128"/>
              </a:defRPr>
            </a:lvl9pPr>
          </a:lstStyle>
          <a:p>
            <a:pPr algn="ctr" eaLnBrk="0" fontAlgn="base" hangingPunct="0">
              <a:spcBef>
                <a:spcPct val="0"/>
              </a:spcBef>
              <a:spcAft>
                <a:spcPct val="0"/>
              </a:spcAft>
            </a:pPr>
            <a:endParaRPr lang="en-US" sz="2000" b="1" dirty="0">
              <a:solidFill>
                <a:srgbClr val="FFFFFF"/>
              </a:solidFill>
            </a:endParaRPr>
          </a:p>
          <a:p>
            <a:pPr algn="ctr" eaLnBrk="0" fontAlgn="base" hangingPunct="0">
              <a:spcBef>
                <a:spcPct val="0"/>
              </a:spcBef>
              <a:spcAft>
                <a:spcPct val="0"/>
              </a:spcAft>
            </a:pPr>
            <a:r>
              <a:rPr lang="en-US" sz="4800" b="1" dirty="0">
                <a:solidFill>
                  <a:srgbClr val="FFFFFF"/>
                </a:solidFill>
              </a:rPr>
              <a:t>Your Feedback is Important</a:t>
            </a:r>
          </a:p>
          <a:p>
            <a:pPr algn="ctr" eaLnBrk="0" fontAlgn="base" hangingPunct="0">
              <a:spcBef>
                <a:spcPct val="0"/>
              </a:spcBef>
              <a:spcAft>
                <a:spcPct val="0"/>
              </a:spcAft>
            </a:pPr>
            <a:endParaRPr lang="en-US" b="1" dirty="0">
              <a:solidFill>
                <a:srgbClr val="FFFFFF"/>
              </a:solidFill>
            </a:endParaRPr>
          </a:p>
          <a:p>
            <a:pPr algn="ctr" eaLnBrk="0" fontAlgn="base" hangingPunct="0">
              <a:spcBef>
                <a:spcPct val="0"/>
              </a:spcBef>
              <a:spcAft>
                <a:spcPct val="0"/>
              </a:spcAft>
            </a:pPr>
            <a:r>
              <a:rPr lang="en-US" b="1" dirty="0">
                <a:solidFill>
                  <a:srgbClr val="FFFFFF"/>
                </a:solidFill>
              </a:rPr>
              <a:t>Enter your section in the DL Evaluation Contest by completing  the evaluation form for this </a:t>
            </a:r>
            <a:r>
              <a:rPr lang="en-US" b="1" dirty="0" smtClean="0">
                <a:solidFill>
                  <a:srgbClr val="FFFFFF"/>
                </a:solidFill>
              </a:rPr>
              <a:t>presentation</a:t>
            </a:r>
          </a:p>
          <a:p>
            <a:pPr algn="ctr" eaLnBrk="0" fontAlgn="base" hangingPunct="0">
              <a:spcBef>
                <a:spcPct val="0"/>
              </a:spcBef>
              <a:spcAft>
                <a:spcPct val="0"/>
              </a:spcAft>
            </a:pPr>
            <a:r>
              <a:rPr lang="en-US" b="1" dirty="0" smtClean="0">
                <a:solidFill>
                  <a:srgbClr val="FFFFFF"/>
                </a:solidFill>
              </a:rPr>
              <a:t>Visit SPE.org/dl</a:t>
            </a:r>
            <a:endParaRPr lang="en-US" b="1" dirty="0">
              <a:solidFill>
                <a:srgbClr val="FFFFFF"/>
              </a:solidFill>
            </a:endParaRPr>
          </a:p>
          <a:p>
            <a:pPr algn="ctr" eaLnBrk="0" fontAlgn="base" hangingPunct="0">
              <a:spcBef>
                <a:spcPct val="0"/>
              </a:spcBef>
              <a:spcAft>
                <a:spcPct val="0"/>
              </a:spcAft>
            </a:pPr>
            <a:endParaRPr lang="en-US" b="1" dirty="0">
              <a:solidFill>
                <a:srgbClr val="FFFFFF"/>
              </a:solidFill>
            </a:endParaRPr>
          </a:p>
          <a:p>
            <a:pPr algn="ctr" eaLnBrk="0" fontAlgn="base" hangingPunct="0">
              <a:spcBef>
                <a:spcPct val="0"/>
              </a:spcBef>
              <a:spcAft>
                <a:spcPct val="0"/>
              </a:spcAft>
            </a:pPr>
            <a:endParaRPr lang="en-US" sz="1800" b="1" dirty="0">
              <a:solidFill>
                <a:srgbClr val="FFFF00"/>
              </a:solidFill>
            </a:endParaRPr>
          </a:p>
        </p:txBody>
      </p:sp>
      <p:pic>
        <p:nvPicPr>
          <p:cNvPr id="24584"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391400" y="51816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282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152400"/>
            <a:ext cx="8915400" cy="1143000"/>
          </a:xfrm>
        </p:spPr>
        <p:txBody>
          <a:bodyPr/>
          <a:lstStyle/>
          <a:p>
            <a:pPr eaLnBrk="1" hangingPunct="1"/>
            <a:r>
              <a:rPr lang="en-US" altLang="en-US" sz="4000" b="1" dirty="0" smtClean="0">
                <a:solidFill>
                  <a:srgbClr val="FFFF00"/>
                </a:solidFill>
              </a:rPr>
              <a:t>Perforating For Productivity</a:t>
            </a:r>
          </a:p>
        </p:txBody>
      </p:sp>
      <p:sp>
        <p:nvSpPr>
          <p:cNvPr id="5" name="Rectangle 3"/>
          <p:cNvSpPr txBox="1">
            <a:spLocks noChangeArrowheads="1"/>
          </p:cNvSpPr>
          <p:nvPr/>
        </p:nvSpPr>
        <p:spPr bwMode="auto">
          <a:xfrm>
            <a:off x="304800" y="1469863"/>
            <a:ext cx="4953000" cy="4267200"/>
          </a:xfrm>
          <a:prstGeom prst="rect">
            <a:avLst/>
          </a:prstGeom>
          <a:noFill/>
          <a:ln w="9525">
            <a:noFill/>
            <a:miter lim="800000"/>
            <a:headEnd/>
            <a:tailEnd/>
          </a:ln>
        </p:spPr>
        <p:txBody>
          <a:bodyPr/>
          <a:lstStyle/>
          <a:p>
            <a:pPr marL="342900" indent="-342900">
              <a:spcBef>
                <a:spcPts val="1800"/>
              </a:spcBef>
              <a:buFontTx/>
              <a:buChar char="•"/>
              <a:defRPr/>
            </a:pPr>
            <a:r>
              <a:rPr lang="en-GB" kern="0" dirty="0" smtClean="0">
                <a:latin typeface="+mn-lt"/>
                <a:ea typeface="+mn-ea"/>
              </a:rPr>
              <a:t>Connects well to reservoir</a:t>
            </a:r>
          </a:p>
          <a:p>
            <a:pPr marL="342900" indent="-342900">
              <a:spcBef>
                <a:spcPts val="1800"/>
              </a:spcBef>
              <a:buFontTx/>
              <a:buChar char="•"/>
              <a:defRPr/>
            </a:pPr>
            <a:r>
              <a:rPr lang="en-GB" kern="0" dirty="0" smtClean="0">
                <a:latin typeface="+mn-lt"/>
                <a:ea typeface="+mn-ea"/>
              </a:rPr>
              <a:t>45 million shaped charges shot per year</a:t>
            </a:r>
          </a:p>
          <a:p>
            <a:pPr marL="342900" indent="-342900">
              <a:spcBef>
                <a:spcPts val="1800"/>
              </a:spcBef>
              <a:buFontTx/>
              <a:buChar char="•"/>
              <a:defRPr/>
            </a:pPr>
            <a:r>
              <a:rPr lang="en-GB" kern="0" dirty="0">
                <a:latin typeface="+mn-lt"/>
                <a:ea typeface="+mn-ea"/>
              </a:rPr>
              <a:t>P</a:t>
            </a:r>
            <a:r>
              <a:rPr lang="en-GB" kern="0" dirty="0" smtClean="0">
                <a:latin typeface="+mn-lt"/>
                <a:ea typeface="+mn-ea"/>
              </a:rPr>
              <a:t>erforating sub-optimal in 95% of operations</a:t>
            </a:r>
            <a:endParaRPr lang="en-GB" kern="0" dirty="0">
              <a:latin typeface="+mn-lt"/>
              <a:ea typeface="+mn-ea"/>
            </a:endParaRPr>
          </a:p>
          <a:p>
            <a:pPr marL="342900" indent="-342900">
              <a:spcBef>
                <a:spcPts val="1800"/>
              </a:spcBef>
              <a:buFontTx/>
              <a:buChar char="•"/>
              <a:defRPr/>
            </a:pPr>
            <a:r>
              <a:rPr lang="en-GB" kern="0" dirty="0" smtClean="0">
                <a:latin typeface="+mn-lt"/>
                <a:ea typeface="+mn-ea"/>
              </a:rPr>
              <a:t>20% to 50% production lost</a:t>
            </a:r>
          </a:p>
          <a:p>
            <a:pPr marL="342900" indent="-342900">
              <a:spcBef>
                <a:spcPts val="1800"/>
              </a:spcBef>
              <a:buFontTx/>
              <a:buChar char="•"/>
              <a:defRPr/>
            </a:pPr>
            <a:r>
              <a:rPr lang="en-GB" kern="0" dirty="0">
                <a:latin typeface="+mn-lt"/>
                <a:ea typeface="+mn-ea"/>
              </a:rPr>
              <a:t>M</a:t>
            </a:r>
            <a:r>
              <a:rPr lang="en-GB" kern="0" dirty="0" smtClean="0">
                <a:latin typeface="+mn-lt"/>
                <a:ea typeface="+mn-ea"/>
              </a:rPr>
              <a:t>odern techniques unlock a reservoir’s full potential</a:t>
            </a:r>
            <a:endParaRPr lang="en-GB" kern="0" dirty="0"/>
          </a:p>
          <a:p>
            <a:pPr marL="342900" indent="-342900">
              <a:spcBef>
                <a:spcPct val="20000"/>
              </a:spcBef>
              <a:buFontTx/>
              <a:buChar char="•"/>
              <a:defRPr/>
            </a:pPr>
            <a:endParaRPr lang="en-US" kern="0" dirty="0"/>
          </a:p>
          <a:p>
            <a:pPr marL="342900" indent="-342900">
              <a:spcBef>
                <a:spcPct val="20000"/>
              </a:spcBef>
              <a:buFontTx/>
              <a:buChar char="•"/>
              <a:defRPr/>
            </a:pPr>
            <a:endParaRPr lang="en-US" kern="0" dirty="0">
              <a:latin typeface="+mn-lt"/>
              <a:ea typeface="+mn-ea"/>
            </a:endParaRPr>
          </a:p>
        </p:txBody>
      </p:sp>
      <p:sp>
        <p:nvSpPr>
          <p:cNvPr id="5124" name="Slide Number Placeholder 4"/>
          <p:cNvSpPr>
            <a:spLocks noGrp="1"/>
          </p:cNvSpPr>
          <p:nvPr>
            <p:ph type="sldNum" sz="quarter" idx="12"/>
          </p:nvPr>
        </p:nvSpPr>
        <p:spPr>
          <a:xfrm>
            <a:off x="6934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8F740C65-ABA2-4A73-818E-CE124C1314CD}" type="slidenum">
              <a:rPr lang="en-US" altLang="en-US" sz="1400" smtClean="0">
                <a:solidFill>
                  <a:schemeClr val="bg1"/>
                </a:solidFill>
              </a:rPr>
              <a:pPr>
                <a:spcBef>
                  <a:spcPct val="0"/>
                </a:spcBef>
                <a:buFontTx/>
                <a:buNone/>
              </a:pPr>
              <a:t>4</a:t>
            </a:fld>
            <a:endParaRPr lang="en-US" altLang="en-US" sz="1400" dirty="0" smtClean="0">
              <a:solidFill>
                <a:schemeClr val="bg1"/>
              </a:solidFill>
            </a:endParaRPr>
          </a:p>
        </p:txBody>
      </p:sp>
      <p:pic>
        <p:nvPicPr>
          <p:cNvPr id="7" name="Picture 5"/>
          <p:cNvPicPr>
            <a:picLocks noChangeAspect="1" noChangeArrowheads="1"/>
          </p:cNvPicPr>
          <p:nvPr/>
        </p:nvPicPr>
        <p:blipFill>
          <a:blip r:embed="rId3" cstate="print"/>
          <a:srcRect/>
          <a:stretch>
            <a:fillRect/>
          </a:stretch>
        </p:blipFill>
        <p:spPr bwMode="auto">
          <a:xfrm>
            <a:off x="5623084" y="1154088"/>
            <a:ext cx="2996401" cy="2449375"/>
          </a:xfrm>
          <a:prstGeom prst="rect">
            <a:avLst/>
          </a:prstGeom>
          <a:noFill/>
          <a:ln w="9525">
            <a:noFill/>
            <a:miter lim="800000"/>
            <a:headEnd/>
            <a:tailEnd/>
          </a:ln>
          <a:effectLst>
            <a:outerShdw blurRad="228600" dist="139700" dir="2700000" algn="ctr" rotWithShape="0">
              <a:srgbClr val="000000">
                <a:alpha val="30000"/>
              </a:srgbClr>
            </a:outerShdw>
          </a:effectLst>
        </p:spPr>
      </p:pic>
      <p:pic>
        <p:nvPicPr>
          <p:cNvPr id="9" name="Picture 3"/>
          <p:cNvPicPr>
            <a:picLocks noChangeAspect="1" noChangeArrowheads="1"/>
          </p:cNvPicPr>
          <p:nvPr/>
        </p:nvPicPr>
        <p:blipFill>
          <a:blip r:embed="rId4"/>
          <a:srcRect/>
          <a:stretch>
            <a:fillRect/>
          </a:stretch>
        </p:blipFill>
        <p:spPr bwMode="auto">
          <a:xfrm>
            <a:off x="5623084" y="3695700"/>
            <a:ext cx="3012116" cy="2645277"/>
          </a:xfrm>
          <a:prstGeom prst="rect">
            <a:avLst/>
          </a:prstGeom>
          <a:noFill/>
          <a:ln w="9525">
            <a:noFill/>
            <a:miter lim="800000"/>
            <a:headEnd/>
            <a:tailEnd/>
          </a:ln>
          <a:effectLst>
            <a:outerShdw blurRad="228600" dist="139700" dir="2700000" algn="ctr" rotWithShape="0">
              <a:srgbClr val="000000">
                <a:alpha val="30000"/>
              </a:srgbClr>
            </a:outerShdw>
          </a:effectLst>
        </p:spPr>
      </p:pic>
    </p:spTree>
    <p:extLst>
      <p:ext uri="{BB962C8B-B14F-4D97-AF65-F5344CB8AC3E}">
        <p14:creationId xmlns:p14="http://schemas.microsoft.com/office/powerpoint/2010/main" val="2769220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152400"/>
            <a:ext cx="8915400" cy="1143000"/>
          </a:xfrm>
        </p:spPr>
        <p:txBody>
          <a:bodyPr/>
          <a:lstStyle/>
          <a:p>
            <a:pPr eaLnBrk="1" hangingPunct="1"/>
            <a:r>
              <a:rPr lang="en-US" altLang="en-US" sz="4000" b="1" dirty="0" smtClean="0">
                <a:solidFill>
                  <a:srgbClr val="FFFF00"/>
                </a:solidFill>
              </a:rPr>
              <a:t>A Review of Fundamentals</a:t>
            </a:r>
          </a:p>
        </p:txBody>
      </p:sp>
      <p:sp>
        <p:nvSpPr>
          <p:cNvPr id="5" name="Rectangle 3"/>
          <p:cNvSpPr txBox="1">
            <a:spLocks noChangeArrowheads="1"/>
          </p:cNvSpPr>
          <p:nvPr/>
        </p:nvSpPr>
        <p:spPr bwMode="auto">
          <a:xfrm>
            <a:off x="304800" y="1433898"/>
            <a:ext cx="4038600" cy="4443733"/>
          </a:xfrm>
          <a:prstGeom prst="rect">
            <a:avLst/>
          </a:prstGeom>
          <a:noFill/>
          <a:ln w="9525">
            <a:noFill/>
            <a:miter lim="800000"/>
            <a:headEnd/>
            <a:tailEnd/>
          </a:ln>
        </p:spPr>
        <p:txBody>
          <a:bodyPr/>
          <a:lstStyle/>
          <a:p>
            <a:pPr marL="342900" indent="-342900">
              <a:spcBef>
                <a:spcPts val="1800"/>
              </a:spcBef>
              <a:buFontTx/>
              <a:buChar char="•"/>
              <a:defRPr/>
            </a:pPr>
            <a:r>
              <a:rPr lang="en-GB" kern="0" dirty="0" smtClean="0">
                <a:latin typeface="+mn-lt"/>
                <a:ea typeface="+mn-ea"/>
              </a:rPr>
              <a:t>Semi-analytic model*</a:t>
            </a:r>
          </a:p>
          <a:p>
            <a:pPr marL="342900" indent="-342900">
              <a:spcBef>
                <a:spcPts val="1800"/>
              </a:spcBef>
              <a:buFontTx/>
              <a:buChar char="•"/>
              <a:defRPr/>
            </a:pPr>
            <a:r>
              <a:rPr lang="en-GB" kern="0" dirty="0" smtClean="0"/>
              <a:t>Gun/shaped charge: length, diameter, shot density (</a:t>
            </a:r>
            <a:r>
              <a:rPr lang="en-GB" kern="0" dirty="0" err="1" smtClean="0"/>
              <a:t>spf</a:t>
            </a:r>
            <a:r>
              <a:rPr lang="en-GB" kern="0" dirty="0" smtClean="0"/>
              <a:t>), phase angle</a:t>
            </a:r>
          </a:p>
          <a:p>
            <a:pPr marL="342900" indent="-342900">
              <a:spcBef>
                <a:spcPts val="1800"/>
              </a:spcBef>
              <a:buFontTx/>
              <a:buChar char="•"/>
              <a:defRPr/>
            </a:pPr>
            <a:r>
              <a:rPr lang="en-GB" kern="0" dirty="0" smtClean="0"/>
              <a:t>Damage: near wellbore, perforation</a:t>
            </a:r>
          </a:p>
          <a:p>
            <a:pPr marL="342900" indent="-342900">
              <a:spcBef>
                <a:spcPts val="1800"/>
              </a:spcBef>
              <a:buFontTx/>
              <a:buChar char="•"/>
              <a:defRPr/>
            </a:pPr>
            <a:r>
              <a:rPr lang="en-GB" kern="0" dirty="0"/>
              <a:t>R</a:t>
            </a:r>
            <a:r>
              <a:rPr lang="en-GB" kern="0" dirty="0" smtClean="0"/>
              <a:t>ecent modifications: accurate penetration model, accurate clean up model</a:t>
            </a:r>
            <a:endParaRPr lang="en-GB" kern="0" dirty="0"/>
          </a:p>
          <a:p>
            <a:pPr marL="342900" indent="-342900">
              <a:spcBef>
                <a:spcPct val="20000"/>
              </a:spcBef>
              <a:buFontTx/>
              <a:buChar char="•"/>
              <a:defRPr/>
            </a:pPr>
            <a:endParaRPr lang="en-US" kern="0" dirty="0"/>
          </a:p>
          <a:p>
            <a:pPr marL="342900" indent="-342900">
              <a:spcBef>
                <a:spcPct val="20000"/>
              </a:spcBef>
              <a:buFontTx/>
              <a:buChar char="•"/>
              <a:defRPr/>
            </a:pPr>
            <a:endParaRPr lang="en-US" kern="0" dirty="0">
              <a:latin typeface="+mn-lt"/>
              <a:ea typeface="+mn-ea"/>
            </a:endParaRPr>
          </a:p>
        </p:txBody>
      </p:sp>
      <p:sp>
        <p:nvSpPr>
          <p:cNvPr id="5124" name="Slide Number Placeholder 4"/>
          <p:cNvSpPr>
            <a:spLocks noGrp="1"/>
          </p:cNvSpPr>
          <p:nvPr>
            <p:ph type="sldNum" sz="quarter" idx="12"/>
          </p:nvPr>
        </p:nvSpPr>
        <p:spPr>
          <a:xfrm>
            <a:off x="6934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8F740C65-ABA2-4A73-818E-CE124C1314CD}" type="slidenum">
              <a:rPr lang="en-US" altLang="en-US" sz="1400" smtClean="0">
                <a:solidFill>
                  <a:schemeClr val="bg1"/>
                </a:solidFill>
              </a:rPr>
              <a:pPr>
                <a:spcBef>
                  <a:spcPct val="0"/>
                </a:spcBef>
                <a:buFontTx/>
                <a:buNone/>
              </a:pPr>
              <a:t>5</a:t>
            </a:fld>
            <a:endParaRPr lang="en-US" altLang="en-US" sz="1400" smtClean="0">
              <a:solidFill>
                <a:schemeClr val="bg1"/>
              </a:solidFill>
            </a:endParaRPr>
          </a:p>
        </p:txBody>
      </p:sp>
      <p:grpSp>
        <p:nvGrpSpPr>
          <p:cNvPr id="3" name="Group 2"/>
          <p:cNvGrpSpPr/>
          <p:nvPr/>
        </p:nvGrpSpPr>
        <p:grpSpPr>
          <a:xfrm>
            <a:off x="4648200" y="1143000"/>
            <a:ext cx="4343400" cy="5124317"/>
            <a:chOff x="5257800" y="1143000"/>
            <a:chExt cx="3733800" cy="4405115"/>
          </a:xfrm>
        </p:grpSpPr>
        <p:pic>
          <p:nvPicPr>
            <p:cNvPr id="6" name="Picture 8"/>
            <p:cNvPicPr>
              <a:picLocks noChangeAspect="1" noChangeArrowheads="1"/>
            </p:cNvPicPr>
            <p:nvPr/>
          </p:nvPicPr>
          <p:blipFill>
            <a:blip r:embed="rId3" cstate="print"/>
            <a:srcRect/>
            <a:stretch>
              <a:fillRect/>
            </a:stretch>
          </p:blipFill>
          <p:spPr bwMode="auto">
            <a:xfrm>
              <a:off x="5257800" y="1143000"/>
              <a:ext cx="3733800" cy="4405115"/>
            </a:xfrm>
            <a:prstGeom prst="rect">
              <a:avLst/>
            </a:prstGeom>
            <a:noFill/>
            <a:ln w="12700">
              <a:noFill/>
              <a:miter lim="800000"/>
              <a:headEnd type="none" w="sm" len="sm"/>
              <a:tailEnd type="none" w="sm" len="sm"/>
            </a:ln>
            <a:effectLst/>
          </p:spPr>
        </p:pic>
        <p:sp>
          <p:nvSpPr>
            <p:cNvPr id="2" name="TextBox 1"/>
            <p:cNvSpPr txBox="1"/>
            <p:nvPr/>
          </p:nvSpPr>
          <p:spPr>
            <a:xfrm>
              <a:off x="6446447" y="1286589"/>
              <a:ext cx="1051705" cy="238122"/>
            </a:xfrm>
            <a:prstGeom prst="rect">
              <a:avLst/>
            </a:prstGeom>
            <a:solidFill>
              <a:srgbClr val="FFF5DC"/>
            </a:solidFill>
          </p:spPr>
          <p:txBody>
            <a:bodyPr wrap="none" rtlCol="0">
              <a:spAutoFit/>
            </a:bodyPr>
            <a:lstStyle/>
            <a:p>
              <a:r>
                <a:rPr lang="en-GB" sz="1200" dirty="0" smtClean="0">
                  <a:solidFill>
                    <a:schemeClr val="tx1"/>
                  </a:solidFill>
                </a:rPr>
                <a:t>Damaged zone</a:t>
              </a:r>
              <a:endParaRPr lang="en-GB" sz="1200" dirty="0">
                <a:solidFill>
                  <a:schemeClr val="tx1"/>
                </a:solidFill>
              </a:endParaRPr>
            </a:p>
          </p:txBody>
        </p:sp>
        <p:sp>
          <p:nvSpPr>
            <p:cNvPr id="7" name="TextBox 6"/>
            <p:cNvSpPr txBox="1"/>
            <p:nvPr/>
          </p:nvSpPr>
          <p:spPr>
            <a:xfrm>
              <a:off x="6553200" y="1648535"/>
              <a:ext cx="838200" cy="238122"/>
            </a:xfrm>
            <a:prstGeom prst="rect">
              <a:avLst/>
            </a:prstGeom>
            <a:solidFill>
              <a:srgbClr val="FFF5DC"/>
            </a:solidFill>
          </p:spPr>
          <p:txBody>
            <a:bodyPr wrap="square" rtlCol="0">
              <a:spAutoFit/>
            </a:bodyPr>
            <a:lstStyle/>
            <a:p>
              <a:pPr algn="ctr"/>
              <a:r>
                <a:rPr lang="en-GB" sz="1200" dirty="0" smtClean="0">
                  <a:solidFill>
                    <a:schemeClr val="tx1"/>
                  </a:solidFill>
                </a:rPr>
                <a:t>Open hole</a:t>
              </a:r>
              <a:endParaRPr lang="en-GB" sz="1200" dirty="0">
                <a:solidFill>
                  <a:schemeClr val="tx1"/>
                </a:solidFill>
              </a:endParaRPr>
            </a:p>
          </p:txBody>
        </p:sp>
        <p:sp>
          <p:nvSpPr>
            <p:cNvPr id="8" name="TextBox 7"/>
            <p:cNvSpPr txBox="1"/>
            <p:nvPr/>
          </p:nvSpPr>
          <p:spPr>
            <a:xfrm>
              <a:off x="5323305" y="3239169"/>
              <a:ext cx="914400" cy="608534"/>
            </a:xfrm>
            <a:prstGeom prst="rect">
              <a:avLst/>
            </a:prstGeom>
            <a:solidFill>
              <a:srgbClr val="FFECBD"/>
            </a:solidFill>
          </p:spPr>
          <p:txBody>
            <a:bodyPr wrap="square" rtlCol="0">
              <a:spAutoFit/>
            </a:bodyPr>
            <a:lstStyle/>
            <a:p>
              <a:pPr algn="ctr"/>
              <a:endParaRPr lang="en-GB" sz="800" dirty="0" smtClean="0">
                <a:solidFill>
                  <a:schemeClr val="tx1"/>
                </a:solidFill>
              </a:endParaRPr>
            </a:p>
            <a:p>
              <a:pPr algn="ctr"/>
              <a:r>
                <a:rPr lang="en-GB" sz="1200" dirty="0" smtClean="0">
                  <a:solidFill>
                    <a:schemeClr val="tx1"/>
                  </a:solidFill>
                </a:rPr>
                <a:t>Shot density (</a:t>
              </a:r>
              <a:r>
                <a:rPr lang="en-GB" sz="1200" dirty="0" err="1" smtClean="0">
                  <a:solidFill>
                    <a:schemeClr val="tx1"/>
                  </a:solidFill>
                </a:rPr>
                <a:t>spf</a:t>
              </a:r>
              <a:r>
                <a:rPr lang="en-GB" sz="1200" dirty="0" smtClean="0">
                  <a:solidFill>
                    <a:schemeClr val="tx1"/>
                  </a:solidFill>
                </a:rPr>
                <a:t>)</a:t>
              </a:r>
            </a:p>
            <a:p>
              <a:pPr algn="ctr"/>
              <a:endParaRPr lang="en-GB" sz="800" dirty="0">
                <a:solidFill>
                  <a:schemeClr val="tx1"/>
                </a:solidFill>
              </a:endParaRPr>
            </a:p>
          </p:txBody>
        </p:sp>
        <p:sp>
          <p:nvSpPr>
            <p:cNvPr id="9" name="TextBox 8"/>
            <p:cNvSpPr txBox="1"/>
            <p:nvPr/>
          </p:nvSpPr>
          <p:spPr>
            <a:xfrm>
              <a:off x="6592228" y="5105400"/>
              <a:ext cx="890477" cy="238122"/>
            </a:xfrm>
            <a:prstGeom prst="rect">
              <a:avLst/>
            </a:prstGeom>
            <a:solidFill>
              <a:srgbClr val="FFE7AB"/>
            </a:solidFill>
          </p:spPr>
          <p:txBody>
            <a:bodyPr wrap="none" rtlCol="0">
              <a:spAutoFit/>
            </a:bodyPr>
            <a:lstStyle/>
            <a:p>
              <a:r>
                <a:rPr lang="en-GB" sz="1200" dirty="0" smtClean="0">
                  <a:solidFill>
                    <a:schemeClr val="tx1"/>
                  </a:solidFill>
                </a:rPr>
                <a:t>Phase angle</a:t>
              </a:r>
              <a:endParaRPr lang="en-GB" sz="1200" dirty="0">
                <a:solidFill>
                  <a:schemeClr val="tx1"/>
                </a:solidFill>
              </a:endParaRPr>
            </a:p>
          </p:txBody>
        </p:sp>
        <p:sp>
          <p:nvSpPr>
            <p:cNvPr id="10" name="TextBox 9"/>
            <p:cNvSpPr txBox="1"/>
            <p:nvPr/>
          </p:nvSpPr>
          <p:spPr>
            <a:xfrm>
              <a:off x="7544971" y="3959727"/>
              <a:ext cx="652321" cy="238122"/>
            </a:xfrm>
            <a:prstGeom prst="rect">
              <a:avLst/>
            </a:prstGeom>
            <a:solidFill>
              <a:srgbClr val="FFECBD"/>
            </a:solidFill>
          </p:spPr>
          <p:txBody>
            <a:bodyPr wrap="square" rtlCol="0">
              <a:spAutoFit/>
            </a:bodyPr>
            <a:lstStyle/>
            <a:p>
              <a:pPr algn="ctr"/>
              <a:r>
                <a:rPr lang="en-GB" sz="1200" dirty="0" smtClean="0">
                  <a:solidFill>
                    <a:schemeClr val="tx1"/>
                  </a:solidFill>
                </a:rPr>
                <a:t>Length</a:t>
              </a:r>
              <a:endParaRPr lang="en-GB" sz="1200" dirty="0">
                <a:solidFill>
                  <a:schemeClr val="tx1"/>
                </a:solidFill>
              </a:endParaRPr>
            </a:p>
          </p:txBody>
        </p:sp>
        <p:sp>
          <p:nvSpPr>
            <p:cNvPr id="11" name="TextBox 10"/>
            <p:cNvSpPr txBox="1"/>
            <p:nvPr/>
          </p:nvSpPr>
          <p:spPr>
            <a:xfrm>
              <a:off x="7786189" y="2539593"/>
              <a:ext cx="847350" cy="396870"/>
            </a:xfrm>
            <a:prstGeom prst="rect">
              <a:avLst/>
            </a:prstGeom>
            <a:solidFill>
              <a:srgbClr val="FFECBD"/>
            </a:solidFill>
          </p:spPr>
          <p:txBody>
            <a:bodyPr wrap="square" rtlCol="0">
              <a:spAutoFit/>
            </a:bodyPr>
            <a:lstStyle/>
            <a:p>
              <a:pPr algn="ctr"/>
              <a:r>
                <a:rPr lang="en-GB" sz="1200" dirty="0" smtClean="0">
                  <a:solidFill>
                    <a:schemeClr val="tx1"/>
                  </a:solidFill>
                </a:rPr>
                <a:t>Crushed zone</a:t>
              </a:r>
            </a:p>
          </p:txBody>
        </p:sp>
        <p:sp>
          <p:nvSpPr>
            <p:cNvPr id="12" name="TextBox 11"/>
            <p:cNvSpPr txBox="1"/>
            <p:nvPr/>
          </p:nvSpPr>
          <p:spPr>
            <a:xfrm>
              <a:off x="8188028" y="2973072"/>
              <a:ext cx="707977" cy="449786"/>
            </a:xfrm>
            <a:prstGeom prst="rect">
              <a:avLst/>
            </a:prstGeom>
            <a:solidFill>
              <a:srgbClr val="FFECBD"/>
            </a:solidFill>
          </p:spPr>
          <p:txBody>
            <a:bodyPr wrap="square" rtlCol="0">
              <a:spAutoFit/>
            </a:bodyPr>
            <a:lstStyle/>
            <a:p>
              <a:pPr algn="ctr"/>
              <a:endParaRPr lang="en-GB" sz="800" dirty="0" smtClean="0">
                <a:solidFill>
                  <a:schemeClr val="tx1"/>
                </a:solidFill>
              </a:endParaRPr>
            </a:p>
            <a:p>
              <a:pPr algn="ctr"/>
              <a:r>
                <a:rPr lang="en-GB" sz="1200" dirty="0" smtClean="0">
                  <a:solidFill>
                    <a:schemeClr val="tx1"/>
                  </a:solidFill>
                </a:rPr>
                <a:t>Diameter</a:t>
              </a:r>
              <a:br>
                <a:rPr lang="en-GB" sz="1200" dirty="0" smtClean="0">
                  <a:solidFill>
                    <a:schemeClr val="tx1"/>
                  </a:solidFill>
                </a:rPr>
              </a:br>
              <a:endParaRPr lang="en-GB" sz="800" dirty="0">
                <a:solidFill>
                  <a:schemeClr val="tx1"/>
                </a:solidFill>
              </a:endParaRPr>
            </a:p>
          </p:txBody>
        </p:sp>
      </p:grpSp>
      <p:sp>
        <p:nvSpPr>
          <p:cNvPr id="4" name="TextBox 3"/>
          <p:cNvSpPr txBox="1"/>
          <p:nvPr/>
        </p:nvSpPr>
        <p:spPr>
          <a:xfrm>
            <a:off x="485470" y="6400799"/>
            <a:ext cx="7993920" cy="276999"/>
          </a:xfrm>
          <a:prstGeom prst="rect">
            <a:avLst/>
          </a:prstGeom>
          <a:noFill/>
        </p:spPr>
        <p:txBody>
          <a:bodyPr wrap="none" rtlCol="0">
            <a:spAutoFit/>
          </a:bodyPr>
          <a:lstStyle/>
          <a:p>
            <a:r>
              <a:rPr lang="en-GB" sz="1200" dirty="0" smtClean="0"/>
              <a:t>*SPE 18247 “Semi-analytical Productivity Models for Perforated Completions” Karakas and Tariq presented in 1988 </a:t>
            </a:r>
            <a:endParaRPr lang="en-GB" sz="1200" dirty="0"/>
          </a:p>
        </p:txBody>
      </p:sp>
    </p:spTree>
    <p:extLst>
      <p:ext uri="{BB962C8B-B14F-4D97-AF65-F5344CB8AC3E}">
        <p14:creationId xmlns:p14="http://schemas.microsoft.com/office/powerpoint/2010/main" val="1123827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152400"/>
            <a:ext cx="8915400" cy="1143000"/>
          </a:xfrm>
        </p:spPr>
        <p:txBody>
          <a:bodyPr/>
          <a:lstStyle/>
          <a:p>
            <a:pPr eaLnBrk="1" hangingPunct="1"/>
            <a:r>
              <a:rPr lang="en-US" altLang="en-US" sz="4000" b="1" dirty="0" smtClean="0">
                <a:solidFill>
                  <a:srgbClr val="FFFF00"/>
                </a:solidFill>
              </a:rPr>
              <a:t>Simplification of Karakas and Tariq</a:t>
            </a:r>
          </a:p>
        </p:txBody>
      </p:sp>
      <p:sp>
        <p:nvSpPr>
          <p:cNvPr id="5124" name="Slide Number Placeholder 4"/>
          <p:cNvSpPr>
            <a:spLocks noGrp="1"/>
          </p:cNvSpPr>
          <p:nvPr>
            <p:ph type="sldNum" sz="quarter" idx="12"/>
          </p:nvPr>
        </p:nvSpPr>
        <p:spPr>
          <a:xfrm>
            <a:off x="6934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8F740C65-ABA2-4A73-818E-CE124C1314CD}" type="slidenum">
              <a:rPr lang="en-US" altLang="en-US" sz="1400" smtClean="0">
                <a:solidFill>
                  <a:schemeClr val="bg1"/>
                </a:solidFill>
              </a:rPr>
              <a:pPr>
                <a:spcBef>
                  <a:spcPct val="0"/>
                </a:spcBef>
                <a:buFontTx/>
                <a:buNone/>
              </a:pPr>
              <a:t>6</a:t>
            </a:fld>
            <a:endParaRPr lang="en-US" altLang="en-US" sz="1400" dirty="0" smtClean="0">
              <a:solidFill>
                <a:schemeClr val="bg1"/>
              </a:solidFill>
            </a:endParaRPr>
          </a:p>
        </p:txBody>
      </p:sp>
      <mc:AlternateContent xmlns:mc="http://schemas.openxmlformats.org/markup-compatibility/2006" xmlns:a14="http://schemas.microsoft.com/office/drawing/2010/main">
        <mc:Choice Requires="a14">
          <p:sp>
            <p:nvSpPr>
              <p:cNvPr id="6" name="TextBox 5"/>
              <p:cNvSpPr txBox="1"/>
              <p:nvPr/>
            </p:nvSpPr>
            <p:spPr>
              <a:xfrm>
                <a:off x="1143000" y="1355757"/>
                <a:ext cx="6705600" cy="575542"/>
              </a:xfrm>
              <a:prstGeom prst="rect">
                <a:avLst/>
              </a:prstGeom>
              <a:noFill/>
            </p:spPr>
            <p:txBody>
              <a:bodyPr wrap="square" lIns="64008" tIns="32004" rIns="64008" bIns="32004" rtlCol="0">
                <a:spAutoFit/>
              </a:bodyPr>
              <a:lstStyle/>
              <a:p>
                <a:pPr/>
                <a14:m>
                  <m:oMathPara xmlns:m="http://schemas.openxmlformats.org/officeDocument/2006/math">
                    <m:oMathParaPr>
                      <m:jc m:val="centerGroup"/>
                    </m:oMathParaPr>
                    <m:oMath xmlns:m="http://schemas.openxmlformats.org/officeDocument/2006/math">
                      <m:r>
                        <a:rPr lang="en-US" sz="3200" i="1" smtClean="0">
                          <a:solidFill>
                            <a:schemeClr val="bg1"/>
                          </a:solidFill>
                          <a:effectLst>
                            <a:outerShdw blurRad="38100" dist="38100" dir="2700000" algn="tl">
                              <a:srgbClr val="000000">
                                <a:alpha val="43137"/>
                              </a:srgbClr>
                            </a:outerShdw>
                          </a:effectLst>
                          <a:latin typeface="Cambria Math"/>
                          <a:ea typeface="Cambria Math"/>
                        </a:rPr>
                        <m:t>𝛽</m:t>
                      </m:r>
                      <m:r>
                        <a:rPr lang="en-US" sz="3200" i="1" smtClean="0">
                          <a:solidFill>
                            <a:schemeClr val="bg1"/>
                          </a:solidFill>
                          <a:effectLst>
                            <a:outerShdw blurRad="38100" dist="38100" dir="2700000" algn="tl">
                              <a:srgbClr val="000000">
                                <a:alpha val="43137"/>
                              </a:srgbClr>
                            </a:outerShdw>
                          </a:effectLst>
                          <a:latin typeface="Cambria Math"/>
                          <a:ea typeface="Cambria Math"/>
                        </a:rPr>
                        <m:t>=</m:t>
                      </m:r>
                      <m:d>
                        <m:dPr>
                          <m:ctrlPr>
                            <a:rPr lang="en-US" sz="3200" i="1">
                              <a:solidFill>
                                <a:schemeClr val="bg1"/>
                              </a:solidFill>
                              <a:effectLst>
                                <a:outerShdw blurRad="38100" dist="38100" dir="2700000" algn="tl">
                                  <a:srgbClr val="000000">
                                    <a:alpha val="43137"/>
                                  </a:srgbClr>
                                </a:outerShdw>
                              </a:effectLst>
                              <a:latin typeface="Cambria Math" panose="02040503050406030204" pitchFamily="18" charset="0"/>
                              <a:ea typeface="Cambria Math"/>
                            </a:rPr>
                          </m:ctrlPr>
                        </m:dPr>
                        <m:e>
                          <m:r>
                            <a:rPr lang="en-US" sz="3200" i="1">
                              <a:solidFill>
                                <a:schemeClr val="bg1"/>
                              </a:solidFill>
                              <a:effectLst>
                                <a:outerShdw blurRad="38100" dist="38100" dir="2700000" algn="tl">
                                  <a:srgbClr val="000000">
                                    <a:alpha val="43137"/>
                                  </a:srgbClr>
                                </a:outerShdw>
                              </a:effectLst>
                              <a:latin typeface="Cambria Math"/>
                              <a:ea typeface="Cambria Math"/>
                            </a:rPr>
                            <m:t>𝑃</m:t>
                          </m:r>
                          <m:r>
                            <a:rPr lang="en-US" sz="3200" i="1">
                              <a:solidFill>
                                <a:schemeClr val="bg1"/>
                              </a:solidFill>
                              <a:effectLst>
                                <a:outerShdw blurRad="38100" dist="38100" dir="2700000" algn="tl">
                                  <a:srgbClr val="000000">
                                    <a:alpha val="43137"/>
                                  </a:srgbClr>
                                </a:outerShdw>
                              </a:effectLst>
                              <a:latin typeface="Cambria Math"/>
                              <a:ea typeface="Cambria Math"/>
                            </a:rPr>
                            <m:t>−</m:t>
                          </m:r>
                          <m:r>
                            <a:rPr lang="en-US" sz="3200" i="1">
                              <a:solidFill>
                                <a:schemeClr val="bg1"/>
                              </a:solidFill>
                              <a:effectLst>
                                <a:outerShdw blurRad="38100" dist="38100" dir="2700000" algn="tl">
                                  <a:srgbClr val="000000">
                                    <a:alpha val="43137"/>
                                  </a:srgbClr>
                                </a:outerShdw>
                              </a:effectLst>
                              <a:latin typeface="Cambria Math"/>
                              <a:ea typeface="Cambria Math"/>
                            </a:rPr>
                            <m:t>𝐿</m:t>
                          </m:r>
                        </m:e>
                      </m:d>
                      <m:sSup>
                        <m:sSupPr>
                          <m:ctrlPr>
                            <a:rPr lang="en-US" sz="3200" i="1">
                              <a:solidFill>
                                <a:schemeClr val="bg1"/>
                              </a:solidFill>
                              <a:effectLst>
                                <a:outerShdw blurRad="38100" dist="38100" dir="2700000" algn="tl">
                                  <a:srgbClr val="000000">
                                    <a:alpha val="43137"/>
                                  </a:srgbClr>
                                </a:outerShdw>
                              </a:effectLst>
                              <a:latin typeface="Cambria Math" panose="02040503050406030204" pitchFamily="18" charset="0"/>
                              <a:ea typeface="Cambria Math"/>
                            </a:rPr>
                          </m:ctrlPr>
                        </m:sSupPr>
                        <m:e>
                          <m:r>
                            <a:rPr lang="en-US" sz="3200" i="1">
                              <a:solidFill>
                                <a:schemeClr val="bg1"/>
                              </a:solidFill>
                              <a:effectLst>
                                <a:outerShdw blurRad="38100" dist="38100" dir="2700000" algn="tl">
                                  <a:srgbClr val="000000">
                                    <a:alpha val="43137"/>
                                  </a:srgbClr>
                                </a:outerShdw>
                              </a:effectLst>
                              <a:latin typeface="Cambria Math"/>
                              <a:ea typeface="Cambria Math"/>
                            </a:rPr>
                            <m:t>𝑁</m:t>
                          </m:r>
                        </m:e>
                        <m:sup>
                          <m:r>
                            <a:rPr lang="en-US" sz="3200" i="1">
                              <a:solidFill>
                                <a:schemeClr val="bg1"/>
                              </a:solidFill>
                              <a:effectLst>
                                <a:outerShdw blurRad="38100" dist="38100" dir="2700000" algn="tl">
                                  <a:srgbClr val="000000">
                                    <a:alpha val="43137"/>
                                  </a:srgbClr>
                                </a:outerShdw>
                              </a:effectLst>
                              <a:latin typeface="Cambria Math"/>
                              <a:ea typeface="Cambria Math"/>
                            </a:rPr>
                            <m:t>3/2</m:t>
                          </m:r>
                        </m:sup>
                      </m:sSup>
                      <m:sSup>
                        <m:sSupPr>
                          <m:ctrlPr>
                            <a:rPr lang="en-US" sz="3200" i="1">
                              <a:solidFill>
                                <a:schemeClr val="bg1"/>
                              </a:solidFill>
                              <a:effectLst>
                                <a:outerShdw blurRad="38100" dist="38100" dir="2700000" algn="tl">
                                  <a:srgbClr val="000000">
                                    <a:alpha val="43137"/>
                                  </a:srgbClr>
                                </a:outerShdw>
                              </a:effectLst>
                              <a:latin typeface="Cambria Math" panose="02040503050406030204" pitchFamily="18" charset="0"/>
                              <a:ea typeface="Cambria Math"/>
                            </a:rPr>
                          </m:ctrlPr>
                        </m:sSupPr>
                        <m:e>
                          <m:r>
                            <a:rPr lang="en-US" sz="3200" i="1">
                              <a:solidFill>
                                <a:schemeClr val="bg1"/>
                              </a:solidFill>
                              <a:effectLst>
                                <a:outerShdw blurRad="38100" dist="38100" dir="2700000" algn="tl">
                                  <a:srgbClr val="000000">
                                    <a:alpha val="43137"/>
                                  </a:srgbClr>
                                </a:outerShdw>
                              </a:effectLst>
                              <a:latin typeface="Cambria Math"/>
                              <a:ea typeface="Cambria Math"/>
                            </a:rPr>
                            <m:t>𝐷</m:t>
                          </m:r>
                        </m:e>
                        <m:sup>
                          <m:r>
                            <a:rPr lang="en-US" sz="3200" i="1">
                              <a:solidFill>
                                <a:schemeClr val="bg1"/>
                              </a:solidFill>
                              <a:effectLst>
                                <a:outerShdw blurRad="38100" dist="38100" dir="2700000" algn="tl">
                                  <a:srgbClr val="000000">
                                    <a:alpha val="43137"/>
                                  </a:srgbClr>
                                </a:outerShdw>
                              </a:effectLst>
                              <a:latin typeface="Cambria Math"/>
                              <a:ea typeface="Cambria Math"/>
                            </a:rPr>
                            <m:t>1/2</m:t>
                          </m:r>
                        </m:sup>
                      </m:sSup>
                      <m:sSup>
                        <m:sSupPr>
                          <m:ctrlPr>
                            <a:rPr lang="en-US" sz="3200" i="1">
                              <a:solidFill>
                                <a:schemeClr val="bg1"/>
                              </a:solidFill>
                              <a:effectLst>
                                <a:outerShdw blurRad="38100" dist="38100" dir="2700000" algn="tl">
                                  <a:srgbClr val="000000">
                                    <a:alpha val="43137"/>
                                  </a:srgbClr>
                                </a:outerShdw>
                              </a:effectLst>
                              <a:latin typeface="Cambria Math" panose="02040503050406030204" pitchFamily="18" charset="0"/>
                              <a:ea typeface="Cambria Math"/>
                            </a:rPr>
                          </m:ctrlPr>
                        </m:sSupPr>
                        <m:e>
                          <m:r>
                            <a:rPr lang="en-US" sz="3200" i="1">
                              <a:solidFill>
                                <a:schemeClr val="bg1"/>
                              </a:solidFill>
                              <a:effectLst>
                                <a:outerShdw blurRad="38100" dist="38100" dir="2700000" algn="tl">
                                  <a:srgbClr val="000000">
                                    <a:alpha val="43137"/>
                                  </a:srgbClr>
                                </a:outerShdw>
                              </a:effectLst>
                              <a:latin typeface="Cambria Math"/>
                              <a:ea typeface="Cambria Math"/>
                            </a:rPr>
                            <m:t>𝛼</m:t>
                          </m:r>
                        </m:e>
                        <m:sup>
                          <m:r>
                            <a:rPr lang="en-US" sz="3200" i="1">
                              <a:solidFill>
                                <a:schemeClr val="bg1"/>
                              </a:solidFill>
                              <a:effectLst>
                                <a:outerShdw blurRad="38100" dist="38100" dir="2700000" algn="tl">
                                  <a:srgbClr val="000000">
                                    <a:alpha val="43137"/>
                                  </a:srgbClr>
                                </a:outerShdw>
                              </a:effectLst>
                              <a:latin typeface="Cambria Math"/>
                              <a:ea typeface="Cambria Math"/>
                            </a:rPr>
                            <m:t>−5/8</m:t>
                          </m:r>
                        </m:sup>
                      </m:sSup>
                      <m:sSubSup>
                        <m:sSubSupPr>
                          <m:ctrlPr>
                            <a:rPr lang="en-US" sz="3200" i="1">
                              <a:solidFill>
                                <a:schemeClr val="bg1"/>
                              </a:solidFill>
                              <a:effectLst>
                                <a:outerShdw blurRad="38100" dist="38100" dir="2700000" algn="tl">
                                  <a:srgbClr val="000000">
                                    <a:alpha val="43137"/>
                                  </a:srgbClr>
                                </a:outerShdw>
                              </a:effectLst>
                              <a:latin typeface="Cambria Math" panose="02040503050406030204" pitchFamily="18" charset="0"/>
                              <a:ea typeface="Cambria Math"/>
                            </a:rPr>
                          </m:ctrlPr>
                        </m:sSubSupPr>
                        <m:e>
                          <m:r>
                            <a:rPr lang="en-US" sz="3200" i="1">
                              <a:solidFill>
                                <a:schemeClr val="bg1"/>
                              </a:solidFill>
                              <a:effectLst>
                                <a:outerShdw blurRad="38100" dist="38100" dir="2700000" algn="tl">
                                  <a:srgbClr val="000000">
                                    <a:alpha val="43137"/>
                                  </a:srgbClr>
                                </a:outerShdw>
                              </a:effectLst>
                              <a:latin typeface="Cambria Math"/>
                              <a:ea typeface="Cambria Math"/>
                            </a:rPr>
                            <m:t>𝑏𝑐</m:t>
                          </m:r>
                        </m:e>
                        <m:sub/>
                        <m:sup>
                          <m:r>
                            <a:rPr lang="en-US" sz="3200" i="1">
                              <a:solidFill>
                                <a:schemeClr val="bg1"/>
                              </a:solidFill>
                              <a:effectLst>
                                <a:outerShdw blurRad="38100" dist="38100" dir="2700000" algn="tl">
                                  <a:srgbClr val="000000">
                                    <a:alpha val="43137"/>
                                  </a:srgbClr>
                                </a:outerShdw>
                              </a:effectLst>
                              <a:latin typeface="Cambria Math"/>
                              <a:ea typeface="Cambria Math"/>
                            </a:rPr>
                            <m:t>−1</m:t>
                          </m:r>
                        </m:sup>
                      </m:sSubSup>
                    </m:oMath>
                  </m:oMathPara>
                </a14:m>
                <a:endParaRPr lang="en-US" sz="3200" dirty="0">
                  <a:solidFill>
                    <a:schemeClr val="bg1"/>
                  </a:solidFill>
                  <a:effectLst>
                    <a:outerShdw blurRad="38100" dist="38100" dir="2700000" algn="tl">
                      <a:srgbClr val="000000">
                        <a:alpha val="43137"/>
                      </a:srgbClr>
                    </a:outerShdw>
                  </a:effectLs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143000" y="1355757"/>
                <a:ext cx="6705600" cy="575542"/>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1887649" y="3048000"/>
                <a:ext cx="5503751" cy="2564420"/>
              </a:xfrm>
              <a:prstGeom prst="rect">
                <a:avLst/>
              </a:prstGeom>
              <a:noFill/>
            </p:spPr>
            <p:txBody>
              <a:bodyPr wrap="none" lIns="64008" tIns="32004" rIns="64008" bIns="32004" rtlCol="0">
                <a:spAutoFit/>
              </a:bodyPr>
              <a:lstStyle/>
              <a:p>
                <a:pPr defTabSz="360000"/>
                <a14:m>
                  <m:oMath xmlns:m="http://schemas.openxmlformats.org/officeDocument/2006/math">
                    <m:r>
                      <a:rPr lang="en-US" sz="2000" i="1" smtClean="0">
                        <a:effectLst>
                          <a:outerShdw blurRad="38100" dist="38100" dir="2700000" algn="tl">
                            <a:srgbClr val="000000">
                              <a:alpha val="43137"/>
                            </a:srgbClr>
                          </a:outerShdw>
                        </a:effectLst>
                        <a:latin typeface="Cambria Math"/>
                        <a:ea typeface="Cambria Math"/>
                      </a:rPr>
                      <m:t>𝛽</m:t>
                    </m:r>
                    <m:r>
                      <a:rPr lang="en-US" sz="2000" i="1" smtClean="0">
                        <a:effectLst>
                          <a:outerShdw blurRad="38100" dist="38100" dir="2700000" algn="tl">
                            <a:srgbClr val="000000">
                              <a:alpha val="43137"/>
                            </a:srgbClr>
                          </a:outerShdw>
                        </a:effectLst>
                        <a:latin typeface="Cambria Math"/>
                        <a:ea typeface="Cambria Math"/>
                      </a:rPr>
                      <m:t> </m:t>
                    </m:r>
                  </m:oMath>
                </a14:m>
                <a:r>
                  <a:rPr lang="en-US" sz="2000" dirty="0" smtClean="0"/>
                  <a:t>	=	Perforation Efficiency</a:t>
                </a:r>
              </a:p>
              <a:p>
                <a:pPr defTabSz="360000"/>
                <a14:m>
                  <m:oMathPara xmlns:m="http://schemas.openxmlformats.org/officeDocument/2006/math">
                    <m:oMathParaPr>
                      <m:jc m:val="left"/>
                    </m:oMathParaPr>
                    <m:oMath xmlns:m="http://schemas.openxmlformats.org/officeDocument/2006/math">
                      <m:r>
                        <a:rPr lang="en-US" sz="2000" i="1" smtClean="0">
                          <a:solidFill>
                            <a:srgbClr val="FFFF00"/>
                          </a:solidFill>
                          <a:effectLst>
                            <a:outerShdw blurRad="38100" dist="38100" dir="2700000" algn="tl">
                              <a:srgbClr val="000000">
                                <a:alpha val="43137"/>
                              </a:srgbClr>
                            </a:outerShdw>
                          </a:effectLst>
                          <a:latin typeface="Cambria Math"/>
                          <a:ea typeface="Cambria Math"/>
                        </a:rPr>
                        <m:t>𝑏𝑐</m:t>
                      </m:r>
                      <m:r>
                        <a:rPr lang="en-US" sz="2000" i="1" smtClean="0">
                          <a:solidFill>
                            <a:srgbClr val="FFFF00"/>
                          </a:solidFill>
                          <a:effectLst>
                            <a:outerShdw blurRad="38100" dist="38100" dir="2700000" algn="tl">
                              <a:srgbClr val="000000">
                                <a:alpha val="43137"/>
                              </a:srgbClr>
                            </a:outerShdw>
                          </a:effectLst>
                          <a:latin typeface="Cambria Math"/>
                          <a:ea typeface="Cambria Math"/>
                        </a:rPr>
                        <m:t>  </m:t>
                      </m:r>
                      <m:r>
                        <m:rPr>
                          <m:nor/>
                        </m:rPr>
                        <a:rPr lang="en-US" sz="2000" dirty="0">
                          <a:solidFill>
                            <a:srgbClr val="FFFF00"/>
                          </a:solidFill>
                        </a:rPr>
                        <m:t>	=			</m:t>
                      </m:r>
                      <m:r>
                        <m:rPr>
                          <m:nor/>
                        </m:rPr>
                        <a:rPr lang="en-GB" sz="2000" b="0" i="0" dirty="0" smtClean="0">
                          <a:solidFill>
                            <a:srgbClr val="FFFF00"/>
                          </a:solidFill>
                        </a:rPr>
                        <m:t>   </m:t>
                      </m:r>
                      <m:r>
                        <m:rPr>
                          <m:nor/>
                        </m:rPr>
                        <a:rPr lang="en-US" sz="2000" b="1" dirty="0">
                          <a:solidFill>
                            <a:srgbClr val="FFFF00"/>
                          </a:solidFill>
                        </a:rPr>
                        <m:t>Perforation</m:t>
                      </m:r>
                      <m:r>
                        <m:rPr>
                          <m:nor/>
                        </m:rPr>
                        <a:rPr lang="en-US" sz="2000" b="1" dirty="0">
                          <a:solidFill>
                            <a:srgbClr val="FFFF00"/>
                          </a:solidFill>
                        </a:rPr>
                        <m:t> </m:t>
                      </m:r>
                      <m:r>
                        <m:rPr>
                          <m:nor/>
                        </m:rPr>
                        <a:rPr lang="en-US" sz="2000" b="1" dirty="0">
                          <a:solidFill>
                            <a:srgbClr val="FFFF00"/>
                          </a:solidFill>
                        </a:rPr>
                        <m:t>Damage</m:t>
                      </m:r>
                    </m:oMath>
                  </m:oMathPara>
                </a14:m>
                <a:endParaRPr lang="en-US" sz="2000" b="1" dirty="0" smtClean="0">
                  <a:solidFill>
                    <a:srgbClr val="FFFF00"/>
                  </a:solidFill>
                </a:endParaRPr>
              </a:p>
              <a:p>
                <a:pPr defTabSz="360000"/>
                <a14:m>
                  <m:oMath xmlns:m="http://schemas.openxmlformats.org/officeDocument/2006/math">
                    <m:r>
                      <a:rPr lang="en-US" sz="2000" i="1" smtClean="0">
                        <a:solidFill>
                          <a:srgbClr val="FFFF00"/>
                        </a:solidFill>
                        <a:effectLst>
                          <a:outerShdw blurRad="38100" dist="38100" dir="2700000" algn="tl">
                            <a:srgbClr val="000000">
                              <a:alpha val="43137"/>
                            </a:srgbClr>
                          </a:outerShdw>
                        </a:effectLst>
                        <a:latin typeface="Cambria Math"/>
                        <a:ea typeface="Cambria Math"/>
                      </a:rPr>
                      <m:t>𝑁</m:t>
                    </m:r>
                    <m:r>
                      <a:rPr lang="en-US" sz="2000" i="1" smtClean="0">
                        <a:solidFill>
                          <a:srgbClr val="FFFF00"/>
                        </a:solidFill>
                        <a:effectLst>
                          <a:outerShdw blurRad="38100" dist="38100" dir="2700000" algn="tl">
                            <a:srgbClr val="000000">
                              <a:alpha val="43137"/>
                            </a:srgbClr>
                          </a:outerShdw>
                        </a:effectLst>
                        <a:latin typeface="Cambria Math"/>
                        <a:ea typeface="Cambria Math"/>
                      </a:rPr>
                      <m:t> </m:t>
                    </m:r>
                  </m:oMath>
                </a14:m>
                <a:r>
                  <a:rPr lang="en-US" sz="2000" dirty="0">
                    <a:solidFill>
                      <a:srgbClr val="FFFF00"/>
                    </a:solidFill>
                  </a:rPr>
                  <a:t>	=	</a:t>
                </a:r>
                <a:r>
                  <a:rPr lang="en-US" sz="2000" b="1" dirty="0">
                    <a:solidFill>
                      <a:srgbClr val="FFFF00"/>
                    </a:solidFill>
                  </a:rPr>
                  <a:t>Shot </a:t>
                </a:r>
                <a:r>
                  <a:rPr lang="en-US" sz="2000" b="1" dirty="0" smtClean="0">
                    <a:solidFill>
                      <a:srgbClr val="FFFF00"/>
                    </a:solidFill>
                  </a:rPr>
                  <a:t>Density (</a:t>
                </a:r>
                <a:r>
                  <a:rPr lang="en-US" sz="2000" b="1" dirty="0" err="1" smtClean="0">
                    <a:solidFill>
                      <a:srgbClr val="FFFF00"/>
                    </a:solidFill>
                  </a:rPr>
                  <a:t>spf</a:t>
                </a:r>
                <a:r>
                  <a:rPr lang="en-US" sz="2000" b="1" dirty="0" smtClean="0">
                    <a:solidFill>
                      <a:srgbClr val="FFFF00"/>
                    </a:solidFill>
                  </a:rPr>
                  <a:t>)</a:t>
                </a:r>
                <a:endParaRPr lang="en-US" sz="2000" b="1" dirty="0">
                  <a:solidFill>
                    <a:srgbClr val="FFFF00"/>
                  </a:solidFill>
                </a:endParaRPr>
              </a:p>
              <a:p>
                <a:pPr defTabSz="360000"/>
                <a14:m>
                  <m:oMath xmlns:m="http://schemas.openxmlformats.org/officeDocument/2006/math">
                    <m:r>
                      <a:rPr lang="en-US" sz="2000" i="1" smtClean="0">
                        <a:solidFill>
                          <a:srgbClr val="FFFF00"/>
                        </a:solidFill>
                        <a:effectLst>
                          <a:outerShdw blurRad="38100" dist="38100" dir="2700000" algn="tl">
                            <a:srgbClr val="000000">
                              <a:alpha val="43137"/>
                            </a:srgbClr>
                          </a:outerShdw>
                        </a:effectLst>
                        <a:latin typeface="Cambria Math"/>
                        <a:ea typeface="Cambria Math"/>
                      </a:rPr>
                      <m:t>𝑃</m:t>
                    </m:r>
                    <m:r>
                      <a:rPr lang="en-US" sz="2000" i="1" smtClean="0">
                        <a:solidFill>
                          <a:srgbClr val="FFFF00"/>
                        </a:solidFill>
                        <a:effectLst>
                          <a:outerShdw blurRad="38100" dist="38100" dir="2700000" algn="tl">
                            <a:srgbClr val="000000">
                              <a:alpha val="43137"/>
                            </a:srgbClr>
                          </a:outerShdw>
                        </a:effectLst>
                        <a:latin typeface="Cambria Math"/>
                        <a:ea typeface="Cambria Math"/>
                      </a:rPr>
                      <m:t> </m:t>
                    </m:r>
                  </m:oMath>
                </a14:m>
                <a:r>
                  <a:rPr lang="en-US" sz="2000" dirty="0" smtClean="0">
                    <a:solidFill>
                      <a:srgbClr val="FFFF00"/>
                    </a:solidFill>
                  </a:rPr>
                  <a:t>	=	</a:t>
                </a:r>
                <a:r>
                  <a:rPr lang="en-US" sz="2000" b="1" dirty="0" smtClean="0">
                    <a:solidFill>
                      <a:srgbClr val="FFFF00"/>
                    </a:solidFill>
                  </a:rPr>
                  <a:t>Perforation Tunnel Length</a:t>
                </a:r>
                <a:endParaRPr lang="en-US" sz="2000" b="1" dirty="0">
                  <a:solidFill>
                    <a:srgbClr val="FFFF00"/>
                  </a:solidFill>
                </a:endParaRPr>
              </a:p>
              <a:p>
                <a:pPr defTabSz="360000"/>
                <a14:m>
                  <m:oMath xmlns:m="http://schemas.openxmlformats.org/officeDocument/2006/math">
                    <m:r>
                      <a:rPr lang="en-US" sz="2000" i="1">
                        <a:effectLst>
                          <a:outerShdw blurRad="38100" dist="38100" dir="2700000" algn="tl">
                            <a:srgbClr val="000000">
                              <a:alpha val="43137"/>
                            </a:srgbClr>
                          </a:outerShdw>
                        </a:effectLst>
                        <a:latin typeface="Cambria Math"/>
                        <a:ea typeface="Cambria Math"/>
                      </a:rPr>
                      <m:t>𝐷</m:t>
                    </m:r>
                    <m:r>
                      <a:rPr lang="en-US" sz="2000" i="1">
                        <a:effectLst>
                          <a:outerShdw blurRad="38100" dist="38100" dir="2700000" algn="tl">
                            <a:srgbClr val="000000">
                              <a:alpha val="43137"/>
                            </a:srgbClr>
                          </a:outerShdw>
                        </a:effectLst>
                        <a:latin typeface="Cambria Math"/>
                        <a:ea typeface="Cambria Math"/>
                      </a:rPr>
                      <m:t> </m:t>
                    </m:r>
                  </m:oMath>
                </a14:m>
                <a:r>
                  <a:rPr lang="en-US" sz="2000" dirty="0" smtClean="0"/>
                  <a:t>	=	Average Perforation Tunnel Diameter</a:t>
                </a:r>
                <a:endParaRPr lang="en-US" sz="2000" dirty="0"/>
              </a:p>
              <a:p>
                <a:pPr defTabSz="360000"/>
                <a14:m>
                  <m:oMath xmlns:m="http://schemas.openxmlformats.org/officeDocument/2006/math">
                    <m:r>
                      <a:rPr lang="en-US" sz="2000" i="1">
                        <a:effectLst>
                          <a:outerShdw blurRad="38100" dist="38100" dir="2700000" algn="tl">
                            <a:srgbClr val="000000">
                              <a:alpha val="43137"/>
                            </a:srgbClr>
                          </a:outerShdw>
                        </a:effectLst>
                        <a:latin typeface="Cambria Math"/>
                        <a:ea typeface="Cambria Math"/>
                      </a:rPr>
                      <m:t>𝛼</m:t>
                    </m:r>
                    <m:r>
                      <a:rPr lang="en-US" sz="2000" i="1">
                        <a:effectLst>
                          <a:outerShdw blurRad="38100" dist="38100" dir="2700000" algn="tl">
                            <a:srgbClr val="000000">
                              <a:alpha val="43137"/>
                            </a:srgbClr>
                          </a:outerShdw>
                        </a:effectLst>
                        <a:latin typeface="Cambria Math"/>
                        <a:ea typeface="Cambria Math"/>
                      </a:rPr>
                      <m:t> </m:t>
                    </m:r>
                  </m:oMath>
                </a14:m>
                <a:r>
                  <a:rPr lang="en-US" sz="2000" dirty="0" smtClean="0">
                    <a:sym typeface="Symbol"/>
                  </a:rPr>
                  <a:t>	= 	Formation Permeability Anisotropy </a:t>
                </a:r>
                <a:r>
                  <a:rPr lang="en-US" sz="2000" dirty="0" smtClean="0">
                    <a:sym typeface="Symbol"/>
                  </a:rPr>
                  <a:t>Ratio</a:t>
                </a:r>
                <a:endParaRPr lang="en-US" sz="2000" dirty="0" smtClean="0">
                  <a:sym typeface="Symbol"/>
                </a:endParaRPr>
              </a:p>
              <a:p>
                <a:pPr defTabSz="360000"/>
                <a14:m>
                  <m:oMath xmlns:m="http://schemas.openxmlformats.org/officeDocument/2006/math">
                    <m:r>
                      <a:rPr lang="en-US" sz="2000" i="1">
                        <a:effectLst>
                          <a:outerShdw blurRad="38100" dist="38100" dir="2700000" algn="tl">
                            <a:srgbClr val="000000">
                              <a:alpha val="43137"/>
                            </a:srgbClr>
                          </a:outerShdw>
                        </a:effectLst>
                        <a:latin typeface="Cambria Math"/>
                        <a:ea typeface="Cambria Math"/>
                      </a:rPr>
                      <m:t>𝐿</m:t>
                    </m:r>
                    <m:r>
                      <a:rPr lang="en-US" sz="2000" i="1">
                        <a:effectLst>
                          <a:outerShdw blurRad="38100" dist="38100" dir="2700000" algn="tl">
                            <a:srgbClr val="000000">
                              <a:alpha val="43137"/>
                            </a:srgbClr>
                          </a:outerShdw>
                        </a:effectLst>
                        <a:latin typeface="Cambria Math"/>
                        <a:ea typeface="Cambria Math"/>
                      </a:rPr>
                      <m:t> </m:t>
                    </m:r>
                  </m:oMath>
                </a14:m>
                <a:r>
                  <a:rPr lang="en-US" sz="2000" dirty="0" smtClean="0">
                    <a:sym typeface="Symbol"/>
                  </a:rPr>
                  <a:t>	=	</a:t>
                </a:r>
                <a:r>
                  <a:rPr lang="en-US" sz="2000" dirty="0">
                    <a:sym typeface="Symbol"/>
                  </a:rPr>
                  <a:t>F</a:t>
                </a:r>
                <a:r>
                  <a:rPr lang="en-US" sz="2000" dirty="0" smtClean="0">
                    <a:sym typeface="Symbol"/>
                  </a:rPr>
                  <a:t>ormation Damage Depth</a:t>
                </a:r>
                <a:endParaRPr lang="en-US" sz="2000" dirty="0"/>
              </a:p>
              <a:p>
                <a:pPr marL="200025" indent="-200025" defTabSz="360000">
                  <a:buFont typeface="Symbol"/>
                  <a:buChar char="a"/>
                </a:pPr>
                <a:endParaRPr lang="en-US" sz="2000" dirty="0">
                  <a:sym typeface="Symbol"/>
                </a:endParaRPr>
              </a:p>
            </p:txBody>
          </p:sp>
        </mc:Choice>
        <mc:Fallback>
          <p:sp>
            <p:nvSpPr>
              <p:cNvPr id="10" name="TextBox 9"/>
              <p:cNvSpPr txBox="1">
                <a:spLocks noRot="1" noChangeAspect="1" noMove="1" noResize="1" noEditPoints="1" noAdjustHandles="1" noChangeArrowheads="1" noChangeShapeType="1" noTextEdit="1"/>
              </p:cNvSpPr>
              <p:nvPr/>
            </p:nvSpPr>
            <p:spPr>
              <a:xfrm>
                <a:off x="1887649" y="3048000"/>
                <a:ext cx="5503751" cy="2564420"/>
              </a:xfrm>
              <a:prstGeom prst="rect">
                <a:avLst/>
              </a:prstGeom>
              <a:blipFill rotWithShape="0">
                <a:blip r:embed="rId5"/>
                <a:stretch>
                  <a:fillRect l="-1107" t="-1663"/>
                </a:stretch>
              </a:blipFill>
            </p:spPr>
            <p:txBody>
              <a:bodyPr/>
              <a:lstStyle/>
              <a:p>
                <a:r>
                  <a:rPr lang="en-GB">
                    <a:noFill/>
                  </a:rPr>
                  <a:t> </a:t>
                </a:r>
              </a:p>
            </p:txBody>
          </p:sp>
        </mc:Fallback>
      </mc:AlternateContent>
      <p:sp>
        <p:nvSpPr>
          <p:cNvPr id="11" name="TextBox 10"/>
          <p:cNvSpPr txBox="1"/>
          <p:nvPr/>
        </p:nvSpPr>
        <p:spPr>
          <a:xfrm>
            <a:off x="485470" y="6400799"/>
            <a:ext cx="6274475" cy="276999"/>
          </a:xfrm>
          <a:prstGeom prst="rect">
            <a:avLst/>
          </a:prstGeom>
          <a:noFill/>
        </p:spPr>
        <p:txBody>
          <a:bodyPr wrap="none" rtlCol="0">
            <a:spAutoFit/>
          </a:bodyPr>
          <a:lstStyle/>
          <a:p>
            <a:r>
              <a:rPr lang="en-GB" sz="1200" dirty="0" smtClean="0"/>
              <a:t>*SPE 38148 “A Simple Method for Estimating Well Productivity” Brooks presented in 1997 </a:t>
            </a:r>
            <a:endParaRPr lang="en-GB" sz="1200" dirty="0"/>
          </a:p>
        </p:txBody>
      </p:sp>
    </p:spTree>
    <p:extLst>
      <p:ext uri="{BB962C8B-B14F-4D97-AF65-F5344CB8AC3E}">
        <p14:creationId xmlns:p14="http://schemas.microsoft.com/office/powerpoint/2010/main" val="1272210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152400"/>
            <a:ext cx="8915400" cy="1143000"/>
          </a:xfrm>
        </p:spPr>
        <p:txBody>
          <a:bodyPr/>
          <a:lstStyle/>
          <a:p>
            <a:pPr eaLnBrk="1" hangingPunct="1"/>
            <a:r>
              <a:rPr lang="en-US" altLang="en-US" sz="4000" b="1" dirty="0" smtClean="0">
                <a:solidFill>
                  <a:srgbClr val="FFFF00"/>
                </a:solidFill>
              </a:rPr>
              <a:t>Simplification of Karakas and Tariq</a:t>
            </a:r>
          </a:p>
        </p:txBody>
      </p:sp>
      <mc:AlternateContent xmlns:mc="http://schemas.openxmlformats.org/markup-compatibility/2006" xmlns:a14="http://schemas.microsoft.com/office/drawing/2010/main">
        <mc:Choice Requires="a14">
          <p:sp>
            <p:nvSpPr>
              <p:cNvPr id="5" name="Rectangle 3"/>
              <p:cNvSpPr txBox="1">
                <a:spLocks noChangeArrowheads="1"/>
              </p:cNvSpPr>
              <p:nvPr/>
            </p:nvSpPr>
            <p:spPr bwMode="auto">
              <a:xfrm>
                <a:off x="547253" y="2209800"/>
                <a:ext cx="7897091" cy="3657600"/>
              </a:xfrm>
              <a:prstGeom prst="rect">
                <a:avLst/>
              </a:prstGeom>
              <a:noFill/>
              <a:ln w="9525">
                <a:noFill/>
                <a:miter lim="800000"/>
                <a:headEnd/>
                <a:tailEnd/>
              </a:ln>
            </p:spPr>
            <p:txBody>
              <a:bodyPr/>
              <a:lstStyle/>
              <a:p>
                <a:pPr>
                  <a:spcBef>
                    <a:spcPts val="1800"/>
                  </a:spcBef>
                  <a:defRPr/>
                </a:pPr>
                <a:r>
                  <a:rPr lang="en-GB" kern="0" dirty="0" smtClean="0"/>
                  <a:t> </a:t>
                </a:r>
              </a:p>
              <a:p>
                <a:pPr marL="342900" indent="-342900">
                  <a:spcBef>
                    <a:spcPts val="1800"/>
                  </a:spcBef>
                  <a:buFontTx/>
                  <a:buChar char="•"/>
                  <a:defRPr/>
                </a:pPr>
                <a:r>
                  <a:rPr lang="en-GB" kern="0" dirty="0" smtClean="0"/>
                  <a:t>Clean perforations </a:t>
                </a:r>
                <a14:m>
                  <m:oMath xmlns:m="http://schemas.openxmlformats.org/officeDocument/2006/math">
                    <m:r>
                      <a:rPr lang="en-US" i="1">
                        <a:effectLst>
                          <a:outerShdw blurRad="38100" dist="38100" dir="2700000" algn="tl">
                            <a:srgbClr val="000000">
                              <a:alpha val="43137"/>
                            </a:srgbClr>
                          </a:outerShdw>
                        </a:effectLst>
                        <a:latin typeface="Cambria Math"/>
                        <a:ea typeface="Cambria Math"/>
                      </a:rPr>
                      <m:t>𝑏𝑐</m:t>
                    </m:r>
                  </m:oMath>
                </a14:m>
                <a:r>
                  <a:rPr lang="en-GB" kern="0" dirty="0" smtClean="0"/>
                  <a:t> : Static Underbalance (SUB), Dynamic Underbalance (DUB)</a:t>
                </a:r>
              </a:p>
              <a:p>
                <a:pPr marL="342900" indent="-342900">
                  <a:spcBef>
                    <a:spcPts val="1800"/>
                  </a:spcBef>
                  <a:buFontTx/>
                  <a:buChar char="•"/>
                  <a:defRPr/>
                </a:pPr>
                <a:r>
                  <a:rPr lang="en-GB" kern="0" dirty="0" smtClean="0"/>
                  <a:t>Increase shot density </a:t>
                </a:r>
                <a14:m>
                  <m:oMath xmlns:m="http://schemas.openxmlformats.org/officeDocument/2006/math">
                    <m:r>
                      <a:rPr lang="en-US" i="1">
                        <a:effectLst>
                          <a:outerShdw blurRad="38100" dist="38100" dir="2700000" algn="tl">
                            <a:srgbClr val="000000">
                              <a:alpha val="43137"/>
                            </a:srgbClr>
                          </a:outerShdw>
                        </a:effectLst>
                        <a:latin typeface="Cambria Math"/>
                        <a:ea typeface="Cambria Math"/>
                      </a:rPr>
                      <m:t>𝑁</m:t>
                    </m:r>
                  </m:oMath>
                </a14:m>
                <a:r>
                  <a:rPr lang="en-GB" kern="0" dirty="0" smtClean="0"/>
                  <a:t> : Higher </a:t>
                </a:r>
                <a:r>
                  <a:rPr lang="en-GB" kern="0" dirty="0" err="1" smtClean="0"/>
                  <a:t>spf</a:t>
                </a:r>
                <a:r>
                  <a:rPr lang="en-GB" kern="0" dirty="0" smtClean="0"/>
                  <a:t> guns; Double Shoot</a:t>
                </a:r>
              </a:p>
              <a:p>
                <a:pPr marL="342900" indent="-342900">
                  <a:spcBef>
                    <a:spcPts val="1800"/>
                  </a:spcBef>
                  <a:buFontTx/>
                  <a:buChar char="•"/>
                  <a:defRPr/>
                </a:pPr>
                <a:r>
                  <a:rPr lang="en-GB" kern="0" dirty="0" smtClean="0"/>
                  <a:t>Shoot beyond formation damage </a:t>
                </a:r>
                <a14:m>
                  <m:oMath xmlns:m="http://schemas.openxmlformats.org/officeDocument/2006/math">
                    <m:r>
                      <a:rPr lang="en-US" i="1">
                        <a:effectLst>
                          <a:outerShdw blurRad="38100" dist="38100" dir="2700000" algn="tl">
                            <a:srgbClr val="000000">
                              <a:alpha val="43137"/>
                            </a:srgbClr>
                          </a:outerShdw>
                        </a:effectLst>
                        <a:latin typeface="Cambria Math"/>
                        <a:ea typeface="Cambria Math"/>
                      </a:rPr>
                      <m:t>𝑃</m:t>
                    </m:r>
                    <m:r>
                      <a:rPr lang="en-US" i="1">
                        <a:effectLst>
                          <a:outerShdw blurRad="38100" dist="38100" dir="2700000" algn="tl">
                            <a:srgbClr val="000000">
                              <a:alpha val="43137"/>
                            </a:srgbClr>
                          </a:outerShdw>
                        </a:effectLst>
                        <a:latin typeface="Cambria Math"/>
                        <a:ea typeface="Cambria Math"/>
                      </a:rPr>
                      <m:t>−</m:t>
                    </m:r>
                    <m:r>
                      <a:rPr lang="en-US" i="1">
                        <a:effectLst>
                          <a:outerShdw blurRad="38100" dist="38100" dir="2700000" algn="tl">
                            <a:srgbClr val="000000">
                              <a:alpha val="43137"/>
                            </a:srgbClr>
                          </a:outerShdw>
                        </a:effectLst>
                        <a:latin typeface="Cambria Math"/>
                        <a:ea typeface="Cambria Math"/>
                      </a:rPr>
                      <m:t>𝐿</m:t>
                    </m:r>
                  </m:oMath>
                </a14:m>
                <a:r>
                  <a:rPr lang="en-GB" kern="0" dirty="0" smtClean="0"/>
                  <a:t> : Deeper Penetrating Shaped Charges</a:t>
                </a:r>
              </a:p>
            </p:txBody>
          </p:sp>
        </mc:Choice>
        <mc:Fallback xmlns="">
          <p:sp>
            <p:nvSpPr>
              <p:cNvPr id="5" name="Rectangle 3"/>
              <p:cNvSpPr txBox="1">
                <a:spLocks noRot="1" noChangeAspect="1" noMove="1" noResize="1" noEditPoints="1" noAdjustHandles="1" noChangeArrowheads="1" noChangeShapeType="1" noTextEdit="1"/>
              </p:cNvSpPr>
              <p:nvPr/>
            </p:nvSpPr>
            <p:spPr bwMode="auto">
              <a:xfrm>
                <a:off x="547253" y="2209800"/>
                <a:ext cx="7897091" cy="3657600"/>
              </a:xfrm>
              <a:prstGeom prst="rect">
                <a:avLst/>
              </a:prstGeom>
              <a:blipFill rotWithShape="1">
                <a:blip r:embed="rId3"/>
                <a:stretch>
                  <a:fillRect l="-1081"/>
                </a:stretch>
              </a:blipFill>
              <a:ln w="9525">
                <a:noFill/>
                <a:miter lim="800000"/>
                <a:headEnd/>
                <a:tailEnd/>
              </a:ln>
            </p:spPr>
            <p:txBody>
              <a:bodyPr/>
              <a:lstStyle/>
              <a:p>
                <a:r>
                  <a:rPr lang="en-GB">
                    <a:noFill/>
                  </a:rPr>
                  <a:t> </a:t>
                </a:r>
              </a:p>
            </p:txBody>
          </p:sp>
        </mc:Fallback>
      </mc:AlternateContent>
      <p:sp>
        <p:nvSpPr>
          <p:cNvPr id="5124" name="Slide Number Placeholder 4"/>
          <p:cNvSpPr>
            <a:spLocks noGrp="1"/>
          </p:cNvSpPr>
          <p:nvPr>
            <p:ph type="sldNum" sz="quarter" idx="12"/>
          </p:nvPr>
        </p:nvSpPr>
        <p:spPr>
          <a:xfrm>
            <a:off x="6934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8F740C65-ABA2-4A73-818E-CE124C1314CD}" type="slidenum">
              <a:rPr lang="en-US" altLang="en-US" sz="1400" smtClean="0">
                <a:solidFill>
                  <a:schemeClr val="bg1"/>
                </a:solidFill>
              </a:rPr>
              <a:pPr>
                <a:spcBef>
                  <a:spcPct val="0"/>
                </a:spcBef>
                <a:buFontTx/>
                <a:buNone/>
              </a:pPr>
              <a:t>7</a:t>
            </a:fld>
            <a:endParaRPr lang="en-US" altLang="en-US" sz="1400" dirty="0" smtClean="0">
              <a:solidFill>
                <a:schemeClr val="bg1"/>
              </a:solidFill>
            </a:endParaRPr>
          </a:p>
        </p:txBody>
      </p:sp>
      <mc:AlternateContent xmlns:mc="http://schemas.openxmlformats.org/markup-compatibility/2006" xmlns:a14="http://schemas.microsoft.com/office/drawing/2010/main">
        <mc:Choice Requires="a14">
          <p:sp>
            <p:nvSpPr>
              <p:cNvPr id="6" name="TextBox 5"/>
              <p:cNvSpPr txBox="1"/>
              <p:nvPr/>
            </p:nvSpPr>
            <p:spPr>
              <a:xfrm>
                <a:off x="1143000" y="1355757"/>
                <a:ext cx="6705600" cy="575542"/>
              </a:xfrm>
              <a:prstGeom prst="rect">
                <a:avLst/>
              </a:prstGeom>
              <a:noFill/>
            </p:spPr>
            <p:txBody>
              <a:bodyPr wrap="square" lIns="64008" tIns="32004" rIns="64008" bIns="32004" rtlCol="0">
                <a:spAutoFit/>
              </a:bodyPr>
              <a:lstStyle/>
              <a:p>
                <a:pPr/>
                <a14:m>
                  <m:oMathPara xmlns:m="http://schemas.openxmlformats.org/officeDocument/2006/math">
                    <m:oMathParaPr>
                      <m:jc m:val="centerGroup"/>
                    </m:oMathParaPr>
                    <m:oMath xmlns:m="http://schemas.openxmlformats.org/officeDocument/2006/math">
                      <m:r>
                        <a:rPr lang="en-US" sz="3200" i="1" smtClean="0">
                          <a:solidFill>
                            <a:schemeClr val="bg1"/>
                          </a:solidFill>
                          <a:effectLst>
                            <a:outerShdw blurRad="38100" dist="38100" dir="2700000" algn="tl">
                              <a:srgbClr val="000000">
                                <a:alpha val="43137"/>
                              </a:srgbClr>
                            </a:outerShdw>
                          </a:effectLst>
                          <a:latin typeface="Cambria Math"/>
                          <a:ea typeface="Cambria Math"/>
                        </a:rPr>
                        <m:t>𝛽</m:t>
                      </m:r>
                      <m:r>
                        <a:rPr lang="en-US" sz="3200" i="1" smtClean="0">
                          <a:solidFill>
                            <a:schemeClr val="bg1"/>
                          </a:solidFill>
                          <a:effectLst>
                            <a:outerShdw blurRad="38100" dist="38100" dir="2700000" algn="tl">
                              <a:srgbClr val="000000">
                                <a:alpha val="43137"/>
                              </a:srgbClr>
                            </a:outerShdw>
                          </a:effectLst>
                          <a:latin typeface="Cambria Math"/>
                          <a:ea typeface="Cambria Math"/>
                        </a:rPr>
                        <m:t>=</m:t>
                      </m:r>
                      <m:d>
                        <m:dPr>
                          <m:ctrlPr>
                            <a:rPr lang="en-US" sz="3200" i="1">
                              <a:solidFill>
                                <a:schemeClr val="bg1"/>
                              </a:solidFill>
                              <a:effectLst>
                                <a:outerShdw blurRad="38100" dist="38100" dir="2700000" algn="tl">
                                  <a:srgbClr val="000000">
                                    <a:alpha val="43137"/>
                                  </a:srgbClr>
                                </a:outerShdw>
                              </a:effectLst>
                              <a:latin typeface="Cambria Math" panose="02040503050406030204" pitchFamily="18" charset="0"/>
                              <a:ea typeface="Cambria Math"/>
                            </a:rPr>
                          </m:ctrlPr>
                        </m:dPr>
                        <m:e>
                          <m:r>
                            <a:rPr lang="en-US" sz="3200" i="1">
                              <a:solidFill>
                                <a:schemeClr val="bg1"/>
                              </a:solidFill>
                              <a:effectLst>
                                <a:outerShdw blurRad="38100" dist="38100" dir="2700000" algn="tl">
                                  <a:srgbClr val="000000">
                                    <a:alpha val="43137"/>
                                  </a:srgbClr>
                                </a:outerShdw>
                              </a:effectLst>
                              <a:latin typeface="Cambria Math"/>
                              <a:ea typeface="Cambria Math"/>
                            </a:rPr>
                            <m:t>𝑃</m:t>
                          </m:r>
                          <m:r>
                            <a:rPr lang="en-US" sz="3200" i="1">
                              <a:solidFill>
                                <a:schemeClr val="bg1"/>
                              </a:solidFill>
                              <a:effectLst>
                                <a:outerShdw blurRad="38100" dist="38100" dir="2700000" algn="tl">
                                  <a:srgbClr val="000000">
                                    <a:alpha val="43137"/>
                                  </a:srgbClr>
                                </a:outerShdw>
                              </a:effectLst>
                              <a:latin typeface="Cambria Math"/>
                              <a:ea typeface="Cambria Math"/>
                            </a:rPr>
                            <m:t>−</m:t>
                          </m:r>
                          <m:r>
                            <a:rPr lang="en-US" sz="3200" i="1">
                              <a:solidFill>
                                <a:schemeClr val="bg1"/>
                              </a:solidFill>
                              <a:effectLst>
                                <a:outerShdw blurRad="38100" dist="38100" dir="2700000" algn="tl">
                                  <a:srgbClr val="000000">
                                    <a:alpha val="43137"/>
                                  </a:srgbClr>
                                </a:outerShdw>
                              </a:effectLst>
                              <a:latin typeface="Cambria Math"/>
                              <a:ea typeface="Cambria Math"/>
                            </a:rPr>
                            <m:t>𝐿</m:t>
                          </m:r>
                        </m:e>
                      </m:d>
                      <m:sSup>
                        <m:sSupPr>
                          <m:ctrlPr>
                            <a:rPr lang="en-US" sz="3200" i="1">
                              <a:solidFill>
                                <a:schemeClr val="bg1"/>
                              </a:solidFill>
                              <a:effectLst>
                                <a:outerShdw blurRad="38100" dist="38100" dir="2700000" algn="tl">
                                  <a:srgbClr val="000000">
                                    <a:alpha val="43137"/>
                                  </a:srgbClr>
                                </a:outerShdw>
                              </a:effectLst>
                              <a:latin typeface="Cambria Math" panose="02040503050406030204" pitchFamily="18" charset="0"/>
                              <a:ea typeface="Cambria Math"/>
                            </a:rPr>
                          </m:ctrlPr>
                        </m:sSupPr>
                        <m:e>
                          <m:r>
                            <a:rPr lang="en-US" sz="3200" i="1">
                              <a:solidFill>
                                <a:schemeClr val="bg1"/>
                              </a:solidFill>
                              <a:effectLst>
                                <a:outerShdw blurRad="38100" dist="38100" dir="2700000" algn="tl">
                                  <a:srgbClr val="000000">
                                    <a:alpha val="43137"/>
                                  </a:srgbClr>
                                </a:outerShdw>
                              </a:effectLst>
                              <a:latin typeface="Cambria Math"/>
                              <a:ea typeface="Cambria Math"/>
                            </a:rPr>
                            <m:t>𝑁</m:t>
                          </m:r>
                        </m:e>
                        <m:sup>
                          <m:r>
                            <a:rPr lang="en-US" sz="3200" i="1">
                              <a:solidFill>
                                <a:schemeClr val="bg1"/>
                              </a:solidFill>
                              <a:effectLst>
                                <a:outerShdw blurRad="38100" dist="38100" dir="2700000" algn="tl">
                                  <a:srgbClr val="000000">
                                    <a:alpha val="43137"/>
                                  </a:srgbClr>
                                </a:outerShdw>
                              </a:effectLst>
                              <a:latin typeface="Cambria Math"/>
                              <a:ea typeface="Cambria Math"/>
                            </a:rPr>
                            <m:t>3/2</m:t>
                          </m:r>
                        </m:sup>
                      </m:sSup>
                      <m:sSup>
                        <m:sSupPr>
                          <m:ctrlPr>
                            <a:rPr lang="en-US" sz="3200" i="1">
                              <a:solidFill>
                                <a:schemeClr val="bg1"/>
                              </a:solidFill>
                              <a:effectLst>
                                <a:outerShdw blurRad="38100" dist="38100" dir="2700000" algn="tl">
                                  <a:srgbClr val="000000">
                                    <a:alpha val="43137"/>
                                  </a:srgbClr>
                                </a:outerShdw>
                              </a:effectLst>
                              <a:latin typeface="Cambria Math" panose="02040503050406030204" pitchFamily="18" charset="0"/>
                              <a:ea typeface="Cambria Math"/>
                            </a:rPr>
                          </m:ctrlPr>
                        </m:sSupPr>
                        <m:e>
                          <m:r>
                            <a:rPr lang="en-US" sz="3200" i="1">
                              <a:solidFill>
                                <a:schemeClr val="bg1"/>
                              </a:solidFill>
                              <a:effectLst>
                                <a:outerShdw blurRad="38100" dist="38100" dir="2700000" algn="tl">
                                  <a:srgbClr val="000000">
                                    <a:alpha val="43137"/>
                                  </a:srgbClr>
                                </a:outerShdw>
                              </a:effectLst>
                              <a:latin typeface="Cambria Math"/>
                              <a:ea typeface="Cambria Math"/>
                            </a:rPr>
                            <m:t>𝐷</m:t>
                          </m:r>
                        </m:e>
                        <m:sup>
                          <m:r>
                            <a:rPr lang="en-US" sz="3200" i="1">
                              <a:solidFill>
                                <a:schemeClr val="bg1"/>
                              </a:solidFill>
                              <a:effectLst>
                                <a:outerShdw blurRad="38100" dist="38100" dir="2700000" algn="tl">
                                  <a:srgbClr val="000000">
                                    <a:alpha val="43137"/>
                                  </a:srgbClr>
                                </a:outerShdw>
                              </a:effectLst>
                              <a:latin typeface="Cambria Math"/>
                              <a:ea typeface="Cambria Math"/>
                            </a:rPr>
                            <m:t>1/2</m:t>
                          </m:r>
                        </m:sup>
                      </m:sSup>
                      <m:sSup>
                        <m:sSupPr>
                          <m:ctrlPr>
                            <a:rPr lang="en-US" sz="3200" i="1">
                              <a:solidFill>
                                <a:schemeClr val="bg1"/>
                              </a:solidFill>
                              <a:effectLst>
                                <a:outerShdw blurRad="38100" dist="38100" dir="2700000" algn="tl">
                                  <a:srgbClr val="000000">
                                    <a:alpha val="43137"/>
                                  </a:srgbClr>
                                </a:outerShdw>
                              </a:effectLst>
                              <a:latin typeface="Cambria Math" panose="02040503050406030204" pitchFamily="18" charset="0"/>
                              <a:ea typeface="Cambria Math"/>
                            </a:rPr>
                          </m:ctrlPr>
                        </m:sSupPr>
                        <m:e>
                          <m:r>
                            <a:rPr lang="en-US" sz="3200" i="1">
                              <a:solidFill>
                                <a:schemeClr val="bg1"/>
                              </a:solidFill>
                              <a:effectLst>
                                <a:outerShdw blurRad="38100" dist="38100" dir="2700000" algn="tl">
                                  <a:srgbClr val="000000">
                                    <a:alpha val="43137"/>
                                  </a:srgbClr>
                                </a:outerShdw>
                              </a:effectLst>
                              <a:latin typeface="Cambria Math"/>
                              <a:ea typeface="Cambria Math"/>
                            </a:rPr>
                            <m:t>𝛼</m:t>
                          </m:r>
                        </m:e>
                        <m:sup>
                          <m:r>
                            <a:rPr lang="en-US" sz="3200" i="1">
                              <a:solidFill>
                                <a:schemeClr val="bg1"/>
                              </a:solidFill>
                              <a:effectLst>
                                <a:outerShdw blurRad="38100" dist="38100" dir="2700000" algn="tl">
                                  <a:srgbClr val="000000">
                                    <a:alpha val="43137"/>
                                  </a:srgbClr>
                                </a:outerShdw>
                              </a:effectLst>
                              <a:latin typeface="Cambria Math"/>
                              <a:ea typeface="Cambria Math"/>
                            </a:rPr>
                            <m:t>−5/8</m:t>
                          </m:r>
                        </m:sup>
                      </m:sSup>
                      <m:sSubSup>
                        <m:sSubSupPr>
                          <m:ctrlPr>
                            <a:rPr lang="en-US" sz="3200" i="1">
                              <a:solidFill>
                                <a:schemeClr val="bg1"/>
                              </a:solidFill>
                              <a:effectLst>
                                <a:outerShdw blurRad="38100" dist="38100" dir="2700000" algn="tl">
                                  <a:srgbClr val="000000">
                                    <a:alpha val="43137"/>
                                  </a:srgbClr>
                                </a:outerShdw>
                              </a:effectLst>
                              <a:latin typeface="Cambria Math" panose="02040503050406030204" pitchFamily="18" charset="0"/>
                              <a:ea typeface="Cambria Math"/>
                            </a:rPr>
                          </m:ctrlPr>
                        </m:sSubSupPr>
                        <m:e>
                          <m:r>
                            <a:rPr lang="en-US" sz="3200" i="1">
                              <a:solidFill>
                                <a:schemeClr val="bg1"/>
                              </a:solidFill>
                              <a:effectLst>
                                <a:outerShdw blurRad="38100" dist="38100" dir="2700000" algn="tl">
                                  <a:srgbClr val="000000">
                                    <a:alpha val="43137"/>
                                  </a:srgbClr>
                                </a:outerShdw>
                              </a:effectLst>
                              <a:latin typeface="Cambria Math"/>
                              <a:ea typeface="Cambria Math"/>
                            </a:rPr>
                            <m:t>𝑏𝑐</m:t>
                          </m:r>
                        </m:e>
                        <m:sub/>
                        <m:sup>
                          <m:r>
                            <a:rPr lang="en-US" sz="3200" i="1">
                              <a:solidFill>
                                <a:schemeClr val="bg1"/>
                              </a:solidFill>
                              <a:effectLst>
                                <a:outerShdw blurRad="38100" dist="38100" dir="2700000" algn="tl">
                                  <a:srgbClr val="000000">
                                    <a:alpha val="43137"/>
                                  </a:srgbClr>
                                </a:outerShdw>
                              </a:effectLst>
                              <a:latin typeface="Cambria Math"/>
                              <a:ea typeface="Cambria Math"/>
                            </a:rPr>
                            <m:t>−1</m:t>
                          </m:r>
                        </m:sup>
                      </m:sSubSup>
                    </m:oMath>
                  </m:oMathPara>
                </a14:m>
                <a:endParaRPr lang="en-US" sz="3200" dirty="0">
                  <a:solidFill>
                    <a:schemeClr val="bg1"/>
                  </a:solidFill>
                  <a:effectLst>
                    <a:outerShdw blurRad="38100" dist="38100" dir="2700000" algn="tl">
                      <a:srgbClr val="000000">
                        <a:alpha val="43137"/>
                      </a:srgbClr>
                    </a:outerShdw>
                  </a:effectLs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143000" y="1355757"/>
                <a:ext cx="6705600" cy="575542"/>
              </a:xfrm>
              <a:prstGeom prst="rect">
                <a:avLst/>
              </a:prstGeom>
              <a:blipFill rotWithShape="1">
                <a:blip r:embed="rId4"/>
                <a:stretch>
                  <a:fillRect/>
                </a:stretch>
              </a:blipFill>
            </p:spPr>
            <p:txBody>
              <a:bodyPr/>
              <a:lstStyle/>
              <a:p>
                <a:r>
                  <a:rPr lang="en-GB">
                    <a:noFill/>
                  </a:rPr>
                  <a:t> </a:t>
                </a:r>
              </a:p>
            </p:txBody>
          </p:sp>
        </mc:Fallback>
      </mc:AlternateContent>
      <p:sp>
        <p:nvSpPr>
          <p:cNvPr id="2" name="Oval 1"/>
          <p:cNvSpPr/>
          <p:nvPr/>
        </p:nvSpPr>
        <p:spPr bwMode="auto">
          <a:xfrm>
            <a:off x="3733800" y="1143000"/>
            <a:ext cx="1066800" cy="1066800"/>
          </a:xfrm>
          <a:prstGeom prst="ellipse">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Arial" charset="0"/>
              <a:ea typeface="ヒラギノ角ゴ Pro W3" pitchFamily="8" charset="-128"/>
            </a:endParaRPr>
          </a:p>
        </p:txBody>
      </p:sp>
      <p:sp>
        <p:nvSpPr>
          <p:cNvPr id="8" name="Oval 7"/>
          <p:cNvSpPr/>
          <p:nvPr/>
        </p:nvSpPr>
        <p:spPr bwMode="auto">
          <a:xfrm>
            <a:off x="6324600" y="1143000"/>
            <a:ext cx="1066800" cy="1066800"/>
          </a:xfrm>
          <a:prstGeom prst="ellipse">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Arial" charset="0"/>
              <a:ea typeface="ヒラギノ角ゴ Pro W3" pitchFamily="8" charset="-128"/>
            </a:endParaRPr>
          </a:p>
        </p:txBody>
      </p:sp>
      <p:sp>
        <p:nvSpPr>
          <p:cNvPr id="9" name="Oval 8"/>
          <p:cNvSpPr/>
          <p:nvPr/>
        </p:nvSpPr>
        <p:spPr bwMode="auto">
          <a:xfrm>
            <a:off x="2514600" y="1143000"/>
            <a:ext cx="1295400" cy="1066800"/>
          </a:xfrm>
          <a:prstGeom prst="ellipse">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Arial" charset="0"/>
              <a:ea typeface="ヒラギノ角ゴ Pro W3" pitchFamily="8" charset="-128"/>
            </a:endParaRPr>
          </a:p>
        </p:txBody>
      </p:sp>
    </p:spTree>
    <p:extLst>
      <p:ext uri="{BB962C8B-B14F-4D97-AF65-F5344CB8AC3E}">
        <p14:creationId xmlns:p14="http://schemas.microsoft.com/office/powerpoint/2010/main" val="296611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set>
                                      <p:cBhvr override="childStyle">
                                        <p:cTn dur="1" fill="hold" display="0" masterRel="nextClick" afterEffect="1"/>
                                        <p:tgtEl>
                                          <p:spTgt spid="5">
                                            <p:txEl>
                                              <p:pRg st="0" end="0"/>
                                            </p:txEl>
                                          </p:spTgt>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2"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52400"/>
            <a:ext cx="7772400" cy="1143000"/>
          </a:xfrm>
        </p:spPr>
        <p:txBody>
          <a:bodyPr/>
          <a:lstStyle/>
          <a:p>
            <a:pPr eaLnBrk="1" hangingPunct="1"/>
            <a:r>
              <a:rPr lang="en-US" altLang="en-US" sz="4000" b="1" dirty="0" smtClean="0">
                <a:solidFill>
                  <a:srgbClr val="FFFF00"/>
                </a:solidFill>
              </a:rPr>
              <a:t>Obtaining Clean Perforations</a:t>
            </a:r>
          </a:p>
        </p:txBody>
      </p:sp>
      <p:sp>
        <p:nvSpPr>
          <p:cNvPr id="5123" name="Rectangle 3"/>
          <p:cNvSpPr>
            <a:spLocks noGrp="1" noChangeArrowheads="1"/>
          </p:cNvSpPr>
          <p:nvPr>
            <p:ph type="body" idx="1"/>
          </p:nvPr>
        </p:nvSpPr>
        <p:spPr>
          <a:xfrm>
            <a:off x="914400" y="1371600"/>
            <a:ext cx="7056784" cy="838200"/>
          </a:xfrm>
        </p:spPr>
        <p:txBody>
          <a:bodyPr/>
          <a:lstStyle/>
          <a:p>
            <a:pPr eaLnBrk="1" hangingPunct="1">
              <a:spcBef>
                <a:spcPts val="1800"/>
              </a:spcBef>
            </a:pPr>
            <a:r>
              <a:rPr lang="en-US" altLang="en-US" sz="2800" dirty="0" smtClean="0">
                <a:solidFill>
                  <a:schemeClr val="bg1"/>
                </a:solidFill>
              </a:rPr>
              <a:t>Perforating crushes rock</a:t>
            </a:r>
          </a:p>
        </p:txBody>
      </p:sp>
      <p:sp>
        <p:nvSpPr>
          <p:cNvPr id="4100" name="Slide Number Placeholder 4"/>
          <p:cNvSpPr>
            <a:spLocks noGrp="1"/>
          </p:cNvSpPr>
          <p:nvPr>
            <p:ph type="sldNum" sz="quarter" idx="12"/>
          </p:nvPr>
        </p:nvSpPr>
        <p:spPr>
          <a:xfrm>
            <a:off x="6934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F8C85F3A-21F1-40D1-8E4F-6C1D42B3E316}" type="slidenum">
              <a:rPr lang="en-US" altLang="en-US" sz="1400" smtClean="0">
                <a:solidFill>
                  <a:schemeClr val="bg1"/>
                </a:solidFill>
              </a:rPr>
              <a:pPr>
                <a:spcBef>
                  <a:spcPct val="0"/>
                </a:spcBef>
                <a:buFontTx/>
                <a:buNone/>
              </a:pPr>
              <a:t>8</a:t>
            </a:fld>
            <a:endParaRPr lang="en-US" altLang="en-US" sz="1400" smtClean="0">
              <a:solidFill>
                <a:schemeClr val="bg1"/>
              </a:solidFill>
            </a:endParaRPr>
          </a:p>
        </p:txBody>
      </p:sp>
      <p:pic>
        <p:nvPicPr>
          <p:cNvPr id="8" name="Picture 2" descr="3506-1 pic_crop"/>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2000"/>
                    </a14:imgEffect>
                  </a14:imgLayer>
                </a14:imgProps>
              </a:ext>
            </a:extLst>
          </a:blip>
          <a:srcRect/>
          <a:stretch>
            <a:fillRect/>
          </a:stretch>
        </p:blipFill>
        <p:spPr bwMode="auto">
          <a:xfrm>
            <a:off x="1921109" y="2834210"/>
            <a:ext cx="5272961" cy="899590"/>
          </a:xfrm>
          <a:prstGeom prst="rect">
            <a:avLst/>
          </a:prstGeom>
          <a:noFill/>
          <a:ln w="9525">
            <a:noFill/>
            <a:miter lim="800000"/>
            <a:headEnd/>
            <a:tailEnd/>
          </a:ln>
          <a:effectLst>
            <a:outerShdw blurRad="228600" dist="139700" dir="2700000" algn="ctr" rotWithShape="0">
              <a:srgbClr val="000000">
                <a:alpha val="30000"/>
              </a:srgbClr>
            </a:outerShdw>
          </a:effectLst>
        </p:spPr>
      </p:pic>
      <p:pic>
        <p:nvPicPr>
          <p:cNvPr id="10" name="Picture 3" descr="3506-4_crop"/>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30000"/>
                    </a14:imgEffect>
                    <a14:imgEffect>
                      <a14:brightnessContrast bright="-10000" contrast="7000"/>
                    </a14:imgEffect>
                  </a14:imgLayer>
                </a14:imgProps>
              </a:ext>
            </a:extLst>
          </a:blip>
          <a:srcRect/>
          <a:stretch>
            <a:fillRect/>
          </a:stretch>
        </p:blipFill>
        <p:spPr bwMode="auto">
          <a:xfrm>
            <a:off x="1893293" y="4865132"/>
            <a:ext cx="5328592" cy="937282"/>
          </a:xfrm>
          <a:prstGeom prst="rect">
            <a:avLst/>
          </a:prstGeom>
          <a:noFill/>
          <a:ln w="9525">
            <a:noFill/>
            <a:miter lim="800000"/>
            <a:headEnd/>
            <a:tailEnd/>
          </a:ln>
          <a:effectLst>
            <a:outerShdw blurRad="228600" dist="139700" dir="2700000" algn="ctr" rotWithShape="0">
              <a:srgbClr val="000000">
                <a:alpha val="30000"/>
              </a:srgbClr>
            </a:outerShdw>
          </a:effectLst>
        </p:spPr>
      </p:pic>
      <p:sp>
        <p:nvSpPr>
          <p:cNvPr id="3" name="TextBox 2"/>
          <p:cNvSpPr txBox="1"/>
          <p:nvPr/>
        </p:nvSpPr>
        <p:spPr>
          <a:xfrm>
            <a:off x="3189747" y="2209799"/>
            <a:ext cx="2735685" cy="461665"/>
          </a:xfrm>
          <a:prstGeom prst="rect">
            <a:avLst/>
          </a:prstGeom>
          <a:noFill/>
        </p:spPr>
        <p:txBody>
          <a:bodyPr wrap="none" rtlCol="0">
            <a:spAutoFit/>
          </a:bodyPr>
          <a:lstStyle/>
          <a:p>
            <a:r>
              <a:rPr lang="en-GB" dirty="0" smtClean="0"/>
              <a:t>Typical Perforation</a:t>
            </a:r>
            <a:endParaRPr lang="en-GB" dirty="0"/>
          </a:p>
        </p:txBody>
      </p:sp>
      <p:sp>
        <p:nvSpPr>
          <p:cNvPr id="12" name="TextBox 11"/>
          <p:cNvSpPr txBox="1"/>
          <p:nvPr/>
        </p:nvSpPr>
        <p:spPr>
          <a:xfrm>
            <a:off x="3335139" y="4114800"/>
            <a:ext cx="2444900" cy="461665"/>
          </a:xfrm>
          <a:prstGeom prst="rect">
            <a:avLst/>
          </a:prstGeom>
          <a:noFill/>
        </p:spPr>
        <p:txBody>
          <a:bodyPr wrap="none" rtlCol="0">
            <a:spAutoFit/>
          </a:bodyPr>
          <a:lstStyle/>
          <a:p>
            <a:r>
              <a:rPr lang="en-GB" dirty="0" smtClean="0"/>
              <a:t>Ideal Perforation</a:t>
            </a:r>
            <a:endParaRPr lang="en-GB" dirty="0"/>
          </a:p>
        </p:txBody>
      </p:sp>
    </p:spTree>
    <p:extLst>
      <p:ext uri="{BB962C8B-B14F-4D97-AF65-F5344CB8AC3E}">
        <p14:creationId xmlns:p14="http://schemas.microsoft.com/office/powerpoint/2010/main" val="105226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1849" y="357188"/>
            <a:ext cx="1323113" cy="6119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8" name="Rectangle 2"/>
          <p:cNvSpPr>
            <a:spLocks noGrp="1" noChangeArrowheads="1"/>
          </p:cNvSpPr>
          <p:nvPr>
            <p:ph type="title"/>
          </p:nvPr>
        </p:nvSpPr>
        <p:spPr>
          <a:xfrm>
            <a:off x="-98930" y="214313"/>
            <a:ext cx="3779044" cy="1143000"/>
          </a:xfrm>
        </p:spPr>
        <p:txBody>
          <a:bodyPr/>
          <a:lstStyle/>
          <a:p>
            <a:pPr eaLnBrk="1" hangingPunct="1"/>
            <a:r>
              <a:rPr lang="en-US" altLang="en-US" sz="4000" b="1" dirty="0" smtClean="0">
                <a:solidFill>
                  <a:srgbClr val="FFFF00"/>
                </a:solidFill>
              </a:rPr>
              <a:t>Crushed Zone</a:t>
            </a:r>
          </a:p>
        </p:txBody>
      </p:sp>
      <p:sp>
        <p:nvSpPr>
          <p:cNvPr id="4100" name="Slide Number Placeholder 4"/>
          <p:cNvSpPr>
            <a:spLocks noGrp="1"/>
          </p:cNvSpPr>
          <p:nvPr>
            <p:ph type="sldNum" sz="quarter" idx="12"/>
          </p:nvPr>
        </p:nvSpPr>
        <p:spPr>
          <a:xfrm>
            <a:off x="6934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F8C85F3A-21F1-40D1-8E4F-6C1D42B3E316}" type="slidenum">
              <a:rPr lang="en-US" altLang="en-US" sz="1400" smtClean="0">
                <a:solidFill>
                  <a:schemeClr val="bg1"/>
                </a:solidFill>
              </a:rPr>
              <a:pPr>
                <a:spcBef>
                  <a:spcPct val="0"/>
                </a:spcBef>
                <a:buFontTx/>
                <a:buNone/>
              </a:pPr>
              <a:t>9</a:t>
            </a:fld>
            <a:endParaRPr lang="en-US" altLang="en-US" sz="1400" dirty="0" smtClean="0">
              <a:solidFill>
                <a:schemeClr val="bg1"/>
              </a:solidFill>
            </a:endParaRPr>
          </a:p>
        </p:txBody>
      </p:sp>
      <p:pic>
        <p:nvPicPr>
          <p:cNvPr id="8" name="Picture 5"/>
          <p:cNvPicPr>
            <a:picLocks noChangeAspect="1" noChangeArrowheads="1"/>
          </p:cNvPicPr>
          <p:nvPr/>
        </p:nvPicPr>
        <p:blipFill rotWithShape="1">
          <a:blip r:embed="rId4" cstate="print"/>
          <a:srcRect l="-322" r="1525"/>
          <a:stretch/>
        </p:blipFill>
        <p:spPr bwMode="auto">
          <a:xfrm>
            <a:off x="5019525" y="714375"/>
            <a:ext cx="3852000" cy="1919288"/>
          </a:xfrm>
          <a:prstGeom prst="rect">
            <a:avLst/>
          </a:prstGeom>
          <a:noFill/>
          <a:ln w="9525">
            <a:noFill/>
            <a:miter lim="800000"/>
            <a:headEnd/>
            <a:tailEnd/>
          </a:ln>
        </p:spPr>
      </p:pic>
      <p:pic>
        <p:nvPicPr>
          <p:cNvPr id="9" name="Picture 6" descr="pre_surge_perf_properties"/>
          <p:cNvPicPr>
            <a:picLocks noChangeAspect="1" noChangeArrowheads="1"/>
          </p:cNvPicPr>
          <p:nvPr/>
        </p:nvPicPr>
        <p:blipFill rotWithShape="1">
          <a:blip r:embed="rId5" cstate="print"/>
          <a:srcRect l="-3330" r="3330"/>
          <a:stretch/>
        </p:blipFill>
        <p:spPr bwMode="auto">
          <a:xfrm>
            <a:off x="4914900" y="2643188"/>
            <a:ext cx="4000500" cy="2965450"/>
          </a:xfrm>
          <a:prstGeom prst="rect">
            <a:avLst/>
          </a:prstGeom>
          <a:noFill/>
          <a:ln w="9525">
            <a:noFill/>
            <a:miter lim="800000"/>
            <a:headEnd/>
            <a:tailEnd/>
          </a:ln>
        </p:spPr>
      </p:pic>
      <p:sp>
        <p:nvSpPr>
          <p:cNvPr id="12" name="TextBox 10"/>
          <p:cNvSpPr txBox="1">
            <a:spLocks noChangeArrowheads="1"/>
          </p:cNvSpPr>
          <p:nvPr/>
        </p:nvSpPr>
        <p:spPr bwMode="auto">
          <a:xfrm>
            <a:off x="5214938" y="285750"/>
            <a:ext cx="1138453" cy="276999"/>
          </a:xfrm>
          <a:prstGeom prst="rect">
            <a:avLst/>
          </a:prstGeom>
          <a:noFill/>
          <a:ln w="9525">
            <a:noFill/>
            <a:miter lim="800000"/>
            <a:headEnd/>
            <a:tailEnd/>
          </a:ln>
        </p:spPr>
        <p:txBody>
          <a:bodyPr wrap="none">
            <a:spAutoFit/>
          </a:bodyPr>
          <a:lstStyle/>
          <a:p>
            <a:r>
              <a:rPr lang="en-GB" sz="1200" dirty="0"/>
              <a:t>Crushed zone</a:t>
            </a:r>
            <a:endParaRPr lang="en-US" sz="1200" dirty="0"/>
          </a:p>
        </p:txBody>
      </p:sp>
      <p:sp>
        <p:nvSpPr>
          <p:cNvPr id="14" name="TextBox 12"/>
          <p:cNvSpPr txBox="1">
            <a:spLocks noChangeArrowheads="1"/>
          </p:cNvSpPr>
          <p:nvPr/>
        </p:nvSpPr>
        <p:spPr bwMode="auto">
          <a:xfrm>
            <a:off x="7072313" y="285750"/>
            <a:ext cx="906467" cy="276999"/>
          </a:xfrm>
          <a:prstGeom prst="rect">
            <a:avLst/>
          </a:prstGeom>
          <a:noFill/>
          <a:ln w="9525">
            <a:noFill/>
            <a:miter lim="800000"/>
            <a:headEnd/>
            <a:tailEnd/>
          </a:ln>
        </p:spPr>
        <p:txBody>
          <a:bodyPr wrap="none">
            <a:spAutoFit/>
          </a:bodyPr>
          <a:lstStyle/>
          <a:p>
            <a:r>
              <a:rPr lang="en-GB" sz="1200" dirty="0"/>
              <a:t>Virgin </a:t>
            </a:r>
            <a:r>
              <a:rPr lang="en-GB" sz="1200" dirty="0" smtClean="0"/>
              <a:t>rock</a:t>
            </a:r>
            <a:endParaRPr lang="en-US" sz="1200" dirty="0"/>
          </a:p>
        </p:txBody>
      </p:sp>
      <p:sp>
        <p:nvSpPr>
          <p:cNvPr id="16" name="Arc 15"/>
          <p:cNvSpPr/>
          <p:nvPr/>
        </p:nvSpPr>
        <p:spPr bwMode="auto">
          <a:xfrm rot="10800000">
            <a:off x="4143375" y="5286375"/>
            <a:ext cx="642938" cy="1000125"/>
          </a:xfrm>
          <a:prstGeom prst="arc">
            <a:avLst>
              <a:gd name="adj1" fmla="val 10855484"/>
              <a:gd name="adj2" fmla="val 0"/>
            </a:avLst>
          </a:prstGeom>
          <a:noFill/>
          <a:ln w="28575" cap="flat" cmpd="sng" algn="ctr">
            <a:solidFill>
              <a:schemeClr val="accent3"/>
            </a:solidFill>
            <a:prstDash val="solid"/>
            <a:round/>
            <a:headEnd type="none" w="med" len="med"/>
            <a:tailEnd type="none" w="med" len="med"/>
          </a:ln>
          <a:effectLst/>
        </p:spPr>
        <p:txBody>
          <a:bodyPr/>
          <a:lstStyle/>
          <a:p>
            <a:pPr>
              <a:defRPr/>
            </a:pPr>
            <a:endParaRPr lang="en-US"/>
          </a:p>
        </p:txBody>
      </p:sp>
      <p:cxnSp>
        <p:nvCxnSpPr>
          <p:cNvPr id="17" name="Straight Connector 16"/>
          <p:cNvCxnSpPr/>
          <p:nvPr/>
        </p:nvCxnSpPr>
        <p:spPr bwMode="auto">
          <a:xfrm rot="16200000" flipH="1">
            <a:off x="1571625" y="3214688"/>
            <a:ext cx="5000625" cy="142875"/>
          </a:xfrm>
          <a:prstGeom prst="line">
            <a:avLst/>
          </a:prstGeom>
          <a:solidFill>
            <a:schemeClr val="accent1"/>
          </a:solidFill>
          <a:ln w="28575" cap="flat" cmpd="sng" algn="ctr">
            <a:solidFill>
              <a:schemeClr val="accent3"/>
            </a:solidFill>
            <a:prstDash val="solid"/>
            <a:round/>
            <a:headEnd type="none" w="med" len="med"/>
            <a:tailEnd type="none" w="med" len="med"/>
          </a:ln>
          <a:effectLst/>
        </p:spPr>
      </p:cxnSp>
      <p:cxnSp>
        <p:nvCxnSpPr>
          <p:cNvPr id="18" name="Straight Connector 17"/>
          <p:cNvCxnSpPr/>
          <p:nvPr/>
        </p:nvCxnSpPr>
        <p:spPr bwMode="auto">
          <a:xfrm rot="5400000">
            <a:off x="2321719" y="3250407"/>
            <a:ext cx="5000625" cy="71437"/>
          </a:xfrm>
          <a:prstGeom prst="line">
            <a:avLst/>
          </a:prstGeom>
          <a:solidFill>
            <a:schemeClr val="accent1"/>
          </a:solidFill>
          <a:ln w="28575" cap="flat" cmpd="sng" algn="ctr">
            <a:solidFill>
              <a:schemeClr val="accent3"/>
            </a:solidFill>
            <a:prstDash val="solid"/>
            <a:round/>
            <a:headEnd type="none" w="med" len="med"/>
            <a:tailEnd type="none" w="med" len="med"/>
          </a:ln>
          <a:effectLst/>
        </p:spPr>
      </p:cxnSp>
      <p:sp>
        <p:nvSpPr>
          <p:cNvPr id="19" name="TextBox 18"/>
          <p:cNvSpPr txBox="1"/>
          <p:nvPr/>
        </p:nvSpPr>
        <p:spPr>
          <a:xfrm>
            <a:off x="3786188" y="357188"/>
            <a:ext cx="1214437" cy="461962"/>
          </a:xfrm>
          <a:prstGeom prst="rect">
            <a:avLst/>
          </a:prstGeom>
          <a:noFill/>
          <a:ln>
            <a:noFill/>
          </a:ln>
        </p:spPr>
        <p:txBody>
          <a:bodyPr>
            <a:spAutoFit/>
          </a:bodyPr>
          <a:lstStyle/>
          <a:p>
            <a:pPr algn="ctr">
              <a:defRPr/>
            </a:pPr>
            <a:r>
              <a:rPr lang="en-GB" sz="1200" dirty="0">
                <a:solidFill>
                  <a:schemeClr val="accent3"/>
                </a:solidFill>
              </a:rPr>
              <a:t>Plugged </a:t>
            </a:r>
            <a:r>
              <a:rPr lang="en-GB" sz="1200" dirty="0" smtClean="0">
                <a:solidFill>
                  <a:schemeClr val="accent3"/>
                </a:solidFill>
              </a:rPr>
              <a:t>perforation</a:t>
            </a:r>
            <a:endParaRPr lang="en-US" sz="1200" dirty="0">
              <a:solidFill>
                <a:schemeClr val="accent3"/>
              </a:solidFill>
            </a:endParaRPr>
          </a:p>
        </p:txBody>
      </p:sp>
      <p:cxnSp>
        <p:nvCxnSpPr>
          <p:cNvPr id="20" name="Straight Arrow Connector 33"/>
          <p:cNvCxnSpPr>
            <a:cxnSpLocks noChangeShapeType="1"/>
          </p:cNvCxnSpPr>
          <p:nvPr/>
        </p:nvCxnSpPr>
        <p:spPr bwMode="auto">
          <a:xfrm rot="10800000" flipV="1">
            <a:off x="4786313" y="1143000"/>
            <a:ext cx="1000125" cy="857250"/>
          </a:xfrm>
          <a:prstGeom prst="straightConnector1">
            <a:avLst/>
          </a:prstGeom>
          <a:noFill/>
          <a:ln w="28575" algn="ctr">
            <a:solidFill>
              <a:srgbClr val="92D050"/>
            </a:solidFill>
            <a:round/>
            <a:headEnd/>
            <a:tailEnd type="arrow" w="med" len="med"/>
          </a:ln>
        </p:spPr>
      </p:cxnSp>
      <p:cxnSp>
        <p:nvCxnSpPr>
          <p:cNvPr id="21" name="Straight Arrow Connector 36"/>
          <p:cNvCxnSpPr>
            <a:cxnSpLocks noChangeShapeType="1"/>
          </p:cNvCxnSpPr>
          <p:nvPr/>
        </p:nvCxnSpPr>
        <p:spPr bwMode="auto">
          <a:xfrm flipV="1">
            <a:off x="3214688" y="1928813"/>
            <a:ext cx="857250" cy="428625"/>
          </a:xfrm>
          <a:prstGeom prst="straightConnector1">
            <a:avLst/>
          </a:prstGeom>
          <a:noFill/>
          <a:ln w="28575" algn="ctr">
            <a:solidFill>
              <a:srgbClr val="92D050"/>
            </a:solidFill>
            <a:round/>
            <a:headEnd/>
            <a:tailEnd type="arrow" w="med" len="med"/>
          </a:ln>
        </p:spPr>
      </p:cxnSp>
      <p:cxnSp>
        <p:nvCxnSpPr>
          <p:cNvPr id="23" name="Straight Arrow Connector 40"/>
          <p:cNvCxnSpPr>
            <a:cxnSpLocks noChangeShapeType="1"/>
          </p:cNvCxnSpPr>
          <p:nvPr/>
        </p:nvCxnSpPr>
        <p:spPr bwMode="auto">
          <a:xfrm>
            <a:off x="5929313" y="1143000"/>
            <a:ext cx="471487" cy="1571628"/>
          </a:xfrm>
          <a:prstGeom prst="straightConnector1">
            <a:avLst/>
          </a:prstGeom>
          <a:noFill/>
          <a:ln w="28575" algn="ctr">
            <a:solidFill>
              <a:srgbClr val="92D050"/>
            </a:solidFill>
            <a:round/>
            <a:headEnd/>
            <a:tailEnd type="arrow" w="med" len="med"/>
          </a:ln>
        </p:spPr>
      </p:cxnSp>
      <p:sp>
        <p:nvSpPr>
          <p:cNvPr id="24" name="Rectangle 3"/>
          <p:cNvSpPr txBox="1">
            <a:spLocks noChangeArrowheads="1"/>
          </p:cNvSpPr>
          <p:nvPr/>
        </p:nvSpPr>
        <p:spPr bwMode="auto">
          <a:xfrm>
            <a:off x="261503" y="1632744"/>
            <a:ext cx="3381810" cy="3657600"/>
          </a:xfrm>
          <a:prstGeom prst="rect">
            <a:avLst/>
          </a:prstGeom>
          <a:noFill/>
          <a:ln w="9525">
            <a:noFill/>
            <a:miter lim="800000"/>
            <a:headEnd/>
            <a:tailEnd/>
          </a:ln>
        </p:spPr>
        <p:txBody>
          <a:bodyPr/>
          <a:lstStyle/>
          <a:p>
            <a:pPr marL="342900" indent="-342900">
              <a:spcBef>
                <a:spcPts val="1800"/>
              </a:spcBef>
              <a:buFontTx/>
              <a:buChar char="•"/>
              <a:defRPr/>
            </a:pPr>
            <a:r>
              <a:rPr lang="en-US" dirty="0" smtClean="0"/>
              <a:t>Reduces production or injection</a:t>
            </a:r>
          </a:p>
          <a:p>
            <a:pPr marL="342900" indent="-342900">
              <a:spcBef>
                <a:spcPts val="1800"/>
              </a:spcBef>
              <a:buFontTx/>
              <a:buChar char="•"/>
              <a:defRPr/>
            </a:pPr>
            <a:r>
              <a:rPr lang="en-US" dirty="0"/>
              <a:t>W</a:t>
            </a:r>
            <a:r>
              <a:rPr lang="en-US" dirty="0" smtClean="0"/>
              <a:t>eaker </a:t>
            </a:r>
            <a:r>
              <a:rPr lang="en-US" dirty="0"/>
              <a:t>than the virgin </a:t>
            </a:r>
            <a:r>
              <a:rPr lang="en-US" dirty="0" smtClean="0"/>
              <a:t>rock</a:t>
            </a:r>
          </a:p>
          <a:p>
            <a:pPr marL="342900" indent="-342900">
              <a:spcBef>
                <a:spcPts val="1800"/>
              </a:spcBef>
              <a:buFontTx/>
              <a:buChar char="•"/>
              <a:defRPr/>
            </a:pPr>
            <a:r>
              <a:rPr lang="en-US" dirty="0"/>
              <a:t>R</a:t>
            </a:r>
            <a:r>
              <a:rPr lang="en-US" dirty="0" smtClean="0"/>
              <a:t>emoved </a:t>
            </a:r>
            <a:r>
              <a:rPr lang="en-US" dirty="0"/>
              <a:t>by a </a:t>
            </a:r>
            <a:r>
              <a:rPr lang="en-US" dirty="0" smtClean="0"/>
              <a:t>sharp </a:t>
            </a:r>
            <a:r>
              <a:rPr lang="en-US" dirty="0"/>
              <a:t>drop in </a:t>
            </a:r>
            <a:r>
              <a:rPr lang="en-US" dirty="0" smtClean="0"/>
              <a:t> pressure</a:t>
            </a:r>
            <a:endParaRPr lang="en-GB" kern="0" dirty="0" smtClean="0"/>
          </a:p>
        </p:txBody>
      </p:sp>
      <p:cxnSp>
        <p:nvCxnSpPr>
          <p:cNvPr id="3" name="Straight Connector 2"/>
          <p:cNvCxnSpPr/>
          <p:nvPr/>
        </p:nvCxnSpPr>
        <p:spPr bwMode="auto">
          <a:xfrm>
            <a:off x="6648450" y="357188"/>
            <a:ext cx="0" cy="2000250"/>
          </a:xfrm>
          <a:prstGeom prst="line">
            <a:avLst/>
          </a:prstGeom>
          <a:solidFill>
            <a:schemeClr val="accent1"/>
          </a:solidFill>
          <a:ln w="9525" cap="flat" cmpd="sng" algn="ctr">
            <a:solidFill>
              <a:srgbClr val="FF0000"/>
            </a:solidFill>
            <a:prstDash val="solid"/>
            <a:round/>
            <a:headEnd type="none" w="med" len="med"/>
            <a:tailEnd type="none" w="med" len="med"/>
          </a:ln>
          <a:effectLst/>
        </p:spPr>
      </p:cxnSp>
      <p:grpSp>
        <p:nvGrpSpPr>
          <p:cNvPr id="6" name="Group 5"/>
          <p:cNvGrpSpPr/>
          <p:nvPr/>
        </p:nvGrpSpPr>
        <p:grpSpPr>
          <a:xfrm>
            <a:off x="5055095" y="2140744"/>
            <a:ext cx="3803154" cy="3424833"/>
            <a:chOff x="5055095" y="2140744"/>
            <a:chExt cx="3803154" cy="3424833"/>
          </a:xfrm>
        </p:grpSpPr>
        <p:sp>
          <p:nvSpPr>
            <p:cNvPr id="5" name="TextBox 4"/>
            <p:cNvSpPr txBox="1"/>
            <p:nvPr/>
          </p:nvSpPr>
          <p:spPr>
            <a:xfrm>
              <a:off x="7146133" y="2830194"/>
              <a:ext cx="1295400" cy="246221"/>
            </a:xfrm>
            <a:prstGeom prst="rect">
              <a:avLst/>
            </a:prstGeom>
            <a:solidFill>
              <a:schemeClr val="bg1"/>
            </a:solidFill>
          </p:spPr>
          <p:txBody>
            <a:bodyPr wrap="square" rtlCol="0">
              <a:spAutoFit/>
            </a:bodyPr>
            <a:lstStyle/>
            <a:p>
              <a:r>
                <a:rPr lang="en-GB" sz="1000" dirty="0">
                  <a:solidFill>
                    <a:schemeClr val="tx1"/>
                  </a:solidFill>
                </a:rPr>
                <a:t>V</a:t>
              </a:r>
              <a:r>
                <a:rPr lang="en-GB" sz="1000" dirty="0" smtClean="0">
                  <a:solidFill>
                    <a:schemeClr val="tx1"/>
                  </a:solidFill>
                </a:rPr>
                <a:t>irgin rock</a:t>
              </a:r>
              <a:endParaRPr lang="en-GB" sz="1000" dirty="0">
                <a:solidFill>
                  <a:schemeClr val="tx1"/>
                </a:solidFill>
              </a:endParaRPr>
            </a:p>
          </p:txBody>
        </p:sp>
        <p:sp>
          <p:nvSpPr>
            <p:cNvPr id="27" name="TextBox 26"/>
            <p:cNvSpPr txBox="1"/>
            <p:nvPr/>
          </p:nvSpPr>
          <p:spPr>
            <a:xfrm>
              <a:off x="6074569" y="2787254"/>
              <a:ext cx="647699" cy="338554"/>
            </a:xfrm>
            <a:prstGeom prst="rect">
              <a:avLst/>
            </a:prstGeom>
            <a:solidFill>
              <a:schemeClr val="bg1"/>
            </a:solidFill>
          </p:spPr>
          <p:txBody>
            <a:bodyPr wrap="square" rtlCol="0">
              <a:spAutoFit/>
            </a:bodyPr>
            <a:lstStyle/>
            <a:p>
              <a:r>
                <a:rPr lang="en-GB" sz="800" kern="700" dirty="0" smtClean="0">
                  <a:solidFill>
                    <a:schemeClr val="tx1"/>
                  </a:solidFill>
                </a:rPr>
                <a:t>Crushed</a:t>
              </a:r>
            </a:p>
            <a:p>
              <a:r>
                <a:rPr lang="en-GB" sz="800" kern="700" dirty="0" smtClean="0">
                  <a:solidFill>
                    <a:schemeClr val="tx1"/>
                  </a:solidFill>
                </a:rPr>
                <a:t>zone</a:t>
              </a:r>
              <a:endParaRPr lang="en-GB" sz="800" kern="700" dirty="0">
                <a:solidFill>
                  <a:schemeClr val="tx1"/>
                </a:solidFill>
              </a:endParaRPr>
            </a:p>
          </p:txBody>
        </p:sp>
        <p:sp>
          <p:nvSpPr>
            <p:cNvPr id="28" name="TextBox 27"/>
            <p:cNvSpPr txBox="1"/>
            <p:nvPr/>
          </p:nvSpPr>
          <p:spPr>
            <a:xfrm>
              <a:off x="5510212" y="2787254"/>
              <a:ext cx="585786" cy="338554"/>
            </a:xfrm>
            <a:prstGeom prst="rect">
              <a:avLst/>
            </a:prstGeom>
            <a:solidFill>
              <a:schemeClr val="bg1"/>
            </a:solidFill>
          </p:spPr>
          <p:txBody>
            <a:bodyPr wrap="square" rtlCol="0">
              <a:spAutoFit/>
            </a:bodyPr>
            <a:lstStyle/>
            <a:p>
              <a:r>
                <a:rPr lang="en-GB" sz="800" kern="700" dirty="0" smtClean="0">
                  <a:solidFill>
                    <a:schemeClr val="tx1"/>
                  </a:solidFill>
                </a:rPr>
                <a:t>Loose</a:t>
              </a:r>
            </a:p>
            <a:p>
              <a:r>
                <a:rPr lang="en-GB" sz="800" kern="700" dirty="0" smtClean="0">
                  <a:solidFill>
                    <a:schemeClr val="tx1"/>
                  </a:solidFill>
                </a:rPr>
                <a:t>debris</a:t>
              </a:r>
              <a:endParaRPr lang="en-GB" sz="800" kern="700" dirty="0">
                <a:solidFill>
                  <a:schemeClr val="tx1"/>
                </a:solidFill>
              </a:endParaRPr>
            </a:p>
          </p:txBody>
        </p:sp>
        <p:sp>
          <p:nvSpPr>
            <p:cNvPr id="29" name="TextBox 28"/>
            <p:cNvSpPr txBox="1"/>
            <p:nvPr/>
          </p:nvSpPr>
          <p:spPr>
            <a:xfrm>
              <a:off x="7803358" y="3345596"/>
              <a:ext cx="654842" cy="400110"/>
            </a:xfrm>
            <a:prstGeom prst="rect">
              <a:avLst/>
            </a:prstGeom>
            <a:solidFill>
              <a:schemeClr val="bg1"/>
            </a:solidFill>
          </p:spPr>
          <p:txBody>
            <a:bodyPr wrap="square" rtlCol="0">
              <a:spAutoFit/>
            </a:bodyPr>
            <a:lstStyle/>
            <a:p>
              <a:r>
                <a:rPr lang="en-GB" sz="1000" dirty="0" smtClean="0">
                  <a:solidFill>
                    <a:srgbClr val="FF00FF"/>
                  </a:solidFill>
                </a:rPr>
                <a:t>Rock</a:t>
              </a:r>
            </a:p>
            <a:p>
              <a:r>
                <a:rPr lang="en-GB" sz="1000" dirty="0" smtClean="0">
                  <a:solidFill>
                    <a:srgbClr val="FF00FF"/>
                  </a:solidFill>
                </a:rPr>
                <a:t>strength</a:t>
              </a:r>
              <a:endParaRPr lang="en-GB" sz="1000" dirty="0">
                <a:solidFill>
                  <a:srgbClr val="FF00FF"/>
                </a:solidFill>
              </a:endParaRPr>
            </a:p>
          </p:txBody>
        </p:sp>
        <p:sp>
          <p:nvSpPr>
            <p:cNvPr id="30" name="TextBox 29"/>
            <p:cNvSpPr txBox="1"/>
            <p:nvPr/>
          </p:nvSpPr>
          <p:spPr>
            <a:xfrm>
              <a:off x="7803358" y="3892510"/>
              <a:ext cx="654842" cy="246221"/>
            </a:xfrm>
            <a:prstGeom prst="rect">
              <a:avLst/>
            </a:prstGeom>
            <a:solidFill>
              <a:schemeClr val="bg1"/>
            </a:solidFill>
          </p:spPr>
          <p:txBody>
            <a:bodyPr wrap="square" rtlCol="0">
              <a:spAutoFit/>
            </a:bodyPr>
            <a:lstStyle/>
            <a:p>
              <a:r>
                <a:rPr lang="en-GB" sz="1000" dirty="0" smtClean="0">
                  <a:solidFill>
                    <a:srgbClr val="00B050"/>
                  </a:solidFill>
                </a:rPr>
                <a:t>Porosity</a:t>
              </a:r>
              <a:endParaRPr lang="en-GB" sz="1000" dirty="0">
                <a:solidFill>
                  <a:srgbClr val="00B050"/>
                </a:solidFill>
              </a:endParaRPr>
            </a:p>
          </p:txBody>
        </p:sp>
        <p:sp>
          <p:nvSpPr>
            <p:cNvPr id="31" name="TextBox 30"/>
            <p:cNvSpPr txBox="1"/>
            <p:nvPr/>
          </p:nvSpPr>
          <p:spPr>
            <a:xfrm>
              <a:off x="7803358" y="4225111"/>
              <a:ext cx="914400" cy="246221"/>
            </a:xfrm>
            <a:prstGeom prst="rect">
              <a:avLst/>
            </a:prstGeom>
            <a:solidFill>
              <a:schemeClr val="bg1"/>
            </a:solidFill>
          </p:spPr>
          <p:txBody>
            <a:bodyPr wrap="square" rtlCol="0">
              <a:spAutoFit/>
            </a:bodyPr>
            <a:lstStyle/>
            <a:p>
              <a:r>
                <a:rPr lang="en-GB" sz="1000" dirty="0" smtClean="0">
                  <a:solidFill>
                    <a:srgbClr val="0000FF"/>
                  </a:solidFill>
                </a:rPr>
                <a:t>Permeability</a:t>
              </a:r>
              <a:endParaRPr lang="en-GB" sz="1000" dirty="0">
                <a:solidFill>
                  <a:srgbClr val="0000FF"/>
                </a:solidFill>
              </a:endParaRPr>
            </a:p>
          </p:txBody>
        </p:sp>
        <p:sp>
          <p:nvSpPr>
            <p:cNvPr id="33" name="TextBox 32"/>
            <p:cNvSpPr txBox="1"/>
            <p:nvPr/>
          </p:nvSpPr>
          <p:spPr>
            <a:xfrm>
              <a:off x="5179219" y="5257800"/>
              <a:ext cx="3355181" cy="307777"/>
            </a:xfrm>
            <a:prstGeom prst="rect">
              <a:avLst/>
            </a:prstGeom>
            <a:solidFill>
              <a:schemeClr val="bg1"/>
            </a:solidFill>
          </p:spPr>
          <p:txBody>
            <a:bodyPr wrap="square" rtlCol="0">
              <a:spAutoFit/>
            </a:bodyPr>
            <a:lstStyle/>
            <a:p>
              <a:r>
                <a:rPr lang="en-GB" sz="1000" dirty="0">
                  <a:solidFill>
                    <a:schemeClr val="tx1"/>
                  </a:solidFill>
                </a:rPr>
                <a:t> </a:t>
              </a:r>
              <a:r>
                <a:rPr lang="en-GB" sz="1000" dirty="0" smtClean="0">
                  <a:solidFill>
                    <a:schemeClr val="tx1"/>
                  </a:solidFill>
                </a:rPr>
                <a:t>             Distance from </a:t>
              </a:r>
              <a:r>
                <a:rPr lang="en-GB" sz="1000" dirty="0" err="1" smtClean="0">
                  <a:solidFill>
                    <a:schemeClr val="tx1"/>
                  </a:solidFill>
                </a:rPr>
                <a:t>center</a:t>
              </a:r>
              <a:r>
                <a:rPr lang="en-GB" sz="1000" dirty="0" smtClean="0">
                  <a:solidFill>
                    <a:schemeClr val="tx1"/>
                  </a:solidFill>
                </a:rPr>
                <a:t> of perforation tunnel</a:t>
              </a:r>
            </a:p>
            <a:p>
              <a:endParaRPr lang="en-GB" sz="400" dirty="0">
                <a:solidFill>
                  <a:schemeClr val="tx1"/>
                </a:solidFill>
              </a:endParaRPr>
            </a:p>
          </p:txBody>
        </p:sp>
        <p:sp>
          <p:nvSpPr>
            <p:cNvPr id="38" name="TextBox 37"/>
            <p:cNvSpPr txBox="1"/>
            <p:nvPr/>
          </p:nvSpPr>
          <p:spPr>
            <a:xfrm>
              <a:off x="5120878" y="5070931"/>
              <a:ext cx="330993" cy="246221"/>
            </a:xfrm>
            <a:prstGeom prst="rect">
              <a:avLst/>
            </a:prstGeom>
            <a:solidFill>
              <a:schemeClr val="bg1"/>
            </a:solidFill>
          </p:spPr>
          <p:txBody>
            <a:bodyPr wrap="square" rtlCol="0">
              <a:spAutoFit/>
            </a:bodyPr>
            <a:lstStyle/>
            <a:p>
              <a:r>
                <a:rPr lang="en-GB" sz="1000" kern="700" dirty="0" smtClean="0">
                  <a:solidFill>
                    <a:schemeClr val="tx1"/>
                  </a:solidFill>
                </a:rPr>
                <a:t>0</a:t>
              </a:r>
              <a:endParaRPr lang="en-GB" sz="1000" kern="700" dirty="0">
                <a:solidFill>
                  <a:schemeClr val="tx1"/>
                </a:solidFill>
              </a:endParaRPr>
            </a:p>
          </p:txBody>
        </p:sp>
        <p:sp>
          <p:nvSpPr>
            <p:cNvPr id="39" name="TextBox 38"/>
            <p:cNvSpPr txBox="1"/>
            <p:nvPr/>
          </p:nvSpPr>
          <p:spPr>
            <a:xfrm>
              <a:off x="5055095" y="3168610"/>
              <a:ext cx="351828" cy="1447800"/>
            </a:xfrm>
            <a:prstGeom prst="rect">
              <a:avLst/>
            </a:prstGeom>
            <a:solidFill>
              <a:schemeClr val="bg1"/>
            </a:solidFill>
          </p:spPr>
          <p:txBody>
            <a:bodyPr vert="wordArtVert" wrap="square" rtlCol="0">
              <a:spAutoFit/>
            </a:bodyPr>
            <a:lstStyle/>
            <a:p>
              <a:r>
                <a:rPr lang="en-GB" sz="1000" kern="700" dirty="0" smtClean="0">
                  <a:solidFill>
                    <a:schemeClr val="tx1"/>
                  </a:solidFill>
                </a:rPr>
                <a:t>Increase</a:t>
              </a:r>
              <a:endParaRPr lang="en-GB" sz="1000" kern="700" dirty="0">
                <a:solidFill>
                  <a:schemeClr val="tx1"/>
                </a:solidFill>
              </a:endParaRPr>
            </a:p>
          </p:txBody>
        </p:sp>
        <p:sp>
          <p:nvSpPr>
            <p:cNvPr id="40" name="TextBox 39"/>
            <p:cNvSpPr txBox="1"/>
            <p:nvPr/>
          </p:nvSpPr>
          <p:spPr>
            <a:xfrm>
              <a:off x="8210550" y="2140744"/>
              <a:ext cx="647699" cy="215444"/>
            </a:xfrm>
            <a:prstGeom prst="rect">
              <a:avLst/>
            </a:prstGeom>
            <a:solidFill>
              <a:schemeClr val="bg1"/>
            </a:solidFill>
          </p:spPr>
          <p:txBody>
            <a:bodyPr wrap="square" rtlCol="0">
              <a:spAutoFit/>
            </a:bodyPr>
            <a:lstStyle/>
            <a:p>
              <a:r>
                <a:rPr lang="en-GB" sz="800" kern="700" dirty="0" smtClean="0">
                  <a:solidFill>
                    <a:schemeClr val="tx1"/>
                  </a:solidFill>
                </a:rPr>
                <a:t>1.3 mm</a:t>
              </a:r>
              <a:endParaRPr lang="en-GB" sz="800" kern="700" dirty="0">
                <a:solidFill>
                  <a:schemeClr val="tx1"/>
                </a:solidFill>
              </a:endParaRPr>
            </a:p>
          </p:txBody>
        </p:sp>
      </p:grpSp>
      <p:sp>
        <p:nvSpPr>
          <p:cNvPr id="34" name="TextBox 33"/>
          <p:cNvSpPr txBox="1"/>
          <p:nvPr/>
        </p:nvSpPr>
        <p:spPr>
          <a:xfrm>
            <a:off x="286903" y="5663785"/>
            <a:ext cx="3179623" cy="646331"/>
          </a:xfrm>
          <a:prstGeom prst="rect">
            <a:avLst/>
          </a:prstGeom>
          <a:noFill/>
        </p:spPr>
        <p:txBody>
          <a:bodyPr wrap="square" rtlCol="0">
            <a:spAutoFit/>
          </a:bodyPr>
          <a:lstStyle/>
          <a:p>
            <a:r>
              <a:rPr lang="en-GB" sz="1200" dirty="0" smtClean="0"/>
              <a:t>*SPE 122845 “New Fundamental Insights into Perforation Induced Formation Damage” </a:t>
            </a:r>
            <a:r>
              <a:rPr lang="en-GB" sz="1200" dirty="0" err="1" smtClean="0"/>
              <a:t>Heiland</a:t>
            </a:r>
            <a:r>
              <a:rPr lang="en-GB" sz="1200" dirty="0" smtClean="0"/>
              <a:t> presented in 2009 </a:t>
            </a:r>
            <a:endParaRPr lang="en-GB" sz="1200" dirty="0"/>
          </a:p>
        </p:txBody>
      </p:sp>
    </p:spTree>
    <p:extLst>
      <p:ext uri="{BB962C8B-B14F-4D97-AF65-F5344CB8AC3E}">
        <p14:creationId xmlns:p14="http://schemas.microsoft.com/office/powerpoint/2010/main" val="972939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ヒラギノ角ゴ Pro W3"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ヒラギノ角ゴ Pro W3" pitchFamily="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XMLData TextToDisplay="%HOSTNAME%">SLB-391BRY1.DIR.slb.com</XMLData>
</file>

<file path=customXml/item2.xml><?xml version="1.0" encoding="utf-8"?>
<XMLData TextToDisplay="%USERNAME%">martin17</XMLData>
</file>

<file path=customXml/item3.xml><?xml version="1.0" encoding="utf-8"?>
<XMLData TextToDisplay="%EMAILADDRESS%">martin17@slb.com</XMLData>
</file>

<file path=customXml/item4.xml><?xml version="1.0" encoding="utf-8"?>
<XMLData TextToDisplay="%DOCUMENTGUID%">{00000000-0000-0000-0000-000000000000}</XMLData>
</file>

<file path=customXml/item5.xml><?xml version="1.0" encoding="utf-8"?>
<XMLData TextToDisplay="%CLASSIFICATIONDATETIME%">06:51 25/04/2016</XMLData>
</file>

<file path=customXml/item6.xml><?xml version="1.0" encoding="utf-8"?>
<XMLData TextToDisplay="RightsWATCHMark">6|SCHLUMBERGER-EXT-Private|{00000000-0000-0000-0000-000000000000}</XMLData>
</file>

<file path=customXml/itemProps1.xml><?xml version="1.0" encoding="utf-8"?>
<ds:datastoreItem xmlns:ds="http://schemas.openxmlformats.org/officeDocument/2006/customXml" ds:itemID="{EC60642D-4675-4CBC-8A30-C9BFC4B17969}">
  <ds:schemaRefs/>
</ds:datastoreItem>
</file>

<file path=customXml/itemProps2.xml><?xml version="1.0" encoding="utf-8"?>
<ds:datastoreItem xmlns:ds="http://schemas.openxmlformats.org/officeDocument/2006/customXml" ds:itemID="{7FCC715E-47F4-4537-B59A-36CFA2FD92B6}">
  <ds:schemaRefs/>
</ds:datastoreItem>
</file>

<file path=customXml/itemProps3.xml><?xml version="1.0" encoding="utf-8"?>
<ds:datastoreItem xmlns:ds="http://schemas.openxmlformats.org/officeDocument/2006/customXml" ds:itemID="{FD3621F0-A58B-4220-859A-D83777D7AAFC}">
  <ds:schemaRefs/>
</ds:datastoreItem>
</file>

<file path=customXml/itemProps4.xml><?xml version="1.0" encoding="utf-8"?>
<ds:datastoreItem xmlns:ds="http://schemas.openxmlformats.org/officeDocument/2006/customXml" ds:itemID="{C0292FA0-E7CA-4F4A-B382-4BB29FD427D1}">
  <ds:schemaRefs/>
</ds:datastoreItem>
</file>

<file path=customXml/itemProps5.xml><?xml version="1.0" encoding="utf-8"?>
<ds:datastoreItem xmlns:ds="http://schemas.openxmlformats.org/officeDocument/2006/customXml" ds:itemID="{381A62EE-27E5-4E4A-BCD2-820B37D9B512}">
  <ds:schemaRefs/>
</ds:datastoreItem>
</file>

<file path=customXml/itemProps6.xml><?xml version="1.0" encoding="utf-8"?>
<ds:datastoreItem xmlns:ds="http://schemas.openxmlformats.org/officeDocument/2006/customXml" ds:itemID="{85E59330-C5C5-4216-BBAC-A305D4455532}">
  <ds:schemaRefs/>
</ds:datastoreItem>
</file>

<file path=docProps/app.xml><?xml version="1.0" encoding="utf-8"?>
<Properties xmlns="http://schemas.openxmlformats.org/officeDocument/2006/extended-properties" xmlns:vt="http://schemas.openxmlformats.org/officeDocument/2006/docPropsVTypes">
  <TotalTime>6961</TotalTime>
  <Words>7868</Words>
  <Application>Microsoft Office PowerPoint</Application>
  <PresentationFormat>On-screen Show (4:3)</PresentationFormat>
  <Paragraphs>414</Paragraphs>
  <Slides>34</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ＭＳ Ｐゴシック</vt:lpstr>
      <vt:lpstr>Arial</vt:lpstr>
      <vt:lpstr>Arial Narrow</vt:lpstr>
      <vt:lpstr>Arial Narrow Bold</vt:lpstr>
      <vt:lpstr>Calibri</vt:lpstr>
      <vt:lpstr>Cambria Math</vt:lpstr>
      <vt:lpstr>Symbol</vt:lpstr>
      <vt:lpstr>ヒラギノ角ゴ Pro W3</vt:lpstr>
      <vt:lpstr>Blank Presentation</vt:lpstr>
      <vt:lpstr>PowerPoint Presentation</vt:lpstr>
      <vt:lpstr>PowerPoint Presentation</vt:lpstr>
      <vt:lpstr>Presentation Outline</vt:lpstr>
      <vt:lpstr>Perforating For Productivity</vt:lpstr>
      <vt:lpstr>A Review of Fundamentals</vt:lpstr>
      <vt:lpstr>Simplification of Karakas and Tariq</vt:lpstr>
      <vt:lpstr>Simplification of Karakas and Tariq</vt:lpstr>
      <vt:lpstr>Obtaining Clean Perforations</vt:lpstr>
      <vt:lpstr>Crushed Zone</vt:lpstr>
      <vt:lpstr>Tunnel Debris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½” Gun, 5 spf, Large Charge</vt:lpstr>
      <vt:lpstr>4 ½” Gun, 12 spf, Small Charge</vt:lpstr>
      <vt:lpstr>Shot Density Dominates</vt:lpstr>
      <vt:lpstr>How Deep is Enough?</vt:lpstr>
      <vt:lpstr>How Deep is Enough?</vt:lpstr>
      <vt:lpstr>Calculating Penetration</vt:lpstr>
      <vt:lpstr>Keeping Perforations Clean</vt:lpstr>
      <vt:lpstr>Big-Block Experiment Results</vt:lpstr>
      <vt:lpstr>How to Keep Perforations Clean</vt:lpstr>
      <vt:lpstr>Summary</vt:lpstr>
      <vt:lpstr>PowerPoint Presentation</vt:lpstr>
    </vt:vector>
  </TitlesOfParts>
  <Company>Society of Petroleum Engineers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Brinsden, Mark S GSUK-PTW/TAWT</dc:creator>
  <cp:lastModifiedBy>Andy Martin</cp:lastModifiedBy>
  <cp:revision>395</cp:revision>
  <dcterms:created xsi:type="dcterms:W3CDTF">2009-08-19T19:08:28Z</dcterms:created>
  <dcterms:modified xsi:type="dcterms:W3CDTF">2016-04-25T06:51:21Z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ightsWATCHMark">
    <vt:lpwstr>6|SCHLUMBERGER-EXT-Private|{00000000-0000-0000-0000-000000000000}</vt:lpwstr>
  </property>
</Properties>
</file>