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62" r:id="rId2"/>
    <p:sldId id="263" r:id="rId3"/>
    <p:sldId id="305" r:id="rId4"/>
    <p:sldId id="287" r:id="rId5"/>
    <p:sldId id="288" r:id="rId6"/>
    <p:sldId id="289" r:id="rId7"/>
    <p:sldId id="283" r:id="rId8"/>
    <p:sldId id="282" r:id="rId9"/>
    <p:sldId id="303" r:id="rId10"/>
    <p:sldId id="298" r:id="rId11"/>
    <p:sldId id="304" r:id="rId12"/>
    <p:sldId id="293" r:id="rId13"/>
    <p:sldId id="302" r:id="rId14"/>
    <p:sldId id="294" r:id="rId15"/>
    <p:sldId id="295" r:id="rId16"/>
    <p:sldId id="296" r:id="rId17"/>
    <p:sldId id="297" r:id="rId18"/>
    <p:sldId id="300" r:id="rId19"/>
    <p:sldId id="299" r:id="rId20"/>
    <p:sldId id="290" r:id="rId21"/>
    <p:sldId id="284" r:id="rId22"/>
    <p:sldId id="30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846" autoAdjust="0"/>
    <p:restoredTop sz="9466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D8852-C0B8-4445-ACCA-30A34B3C36E5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B571F-88C4-4F0B-8D3D-0A581105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52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2ED11-27E4-43CE-BB20-2B1BC502819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88F53-DC71-4A7F-AFCC-58F70154D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445250" y="730250"/>
            <a:ext cx="2470150" cy="1784220"/>
          </a:xfrm>
          <a:prstGeom prst="rect">
            <a:avLst/>
          </a:prstGeom>
          <a:solidFill>
            <a:srgbClr val="B8E2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228600" y="733423"/>
            <a:ext cx="6216650" cy="1781177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457200"/>
            <a:endParaRPr lang="en-US" dirty="0">
              <a:solidFill>
                <a:srgbClr val="333333"/>
              </a:solidFill>
            </a:endParaRPr>
          </a:p>
        </p:txBody>
      </p:sp>
      <p:pic>
        <p:nvPicPr>
          <p:cNvPr id="10" name="Picture 5" descr="CVX_Hallmark_RGB_0708"/>
          <p:cNvPicPr>
            <a:picLocks noChangeAspect="1" noChangeArrowheads="1"/>
          </p:cNvPicPr>
          <p:nvPr userDrawn="1"/>
        </p:nvPicPr>
        <p:blipFill>
          <a:blip r:embed="rId2" cstate="print"/>
          <a:srcRect b="23698"/>
          <a:stretch>
            <a:fillRect/>
          </a:stretch>
        </p:blipFill>
        <p:spPr bwMode="auto">
          <a:xfrm>
            <a:off x="7016750" y="1168400"/>
            <a:ext cx="1397000" cy="992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6"/>
          <p:cNvSpPr>
            <a:spLocks noChangeArrowheads="1"/>
          </p:cNvSpPr>
          <p:nvPr userDrawn="1"/>
        </p:nvSpPr>
        <p:spPr bwMode="auto">
          <a:xfrm>
            <a:off x="6216650" y="730250"/>
            <a:ext cx="228600" cy="1784220"/>
          </a:xfrm>
          <a:prstGeom prst="rect">
            <a:avLst/>
          </a:prstGeom>
          <a:solidFill>
            <a:srgbClr val="4986C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457200"/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765" y="1040319"/>
            <a:ext cx="5459435" cy="1353631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463" y="2921000"/>
            <a:ext cx="5424337" cy="1203304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3333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633" y="6638925"/>
            <a:ext cx="6198417" cy="219076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900">
                <a:solidFill>
                  <a:srgbClr val="858787"/>
                </a:solidFill>
                <a:latin typeface="Arial"/>
                <a:cs typeface="Arial"/>
              </a:defRPr>
            </a:lvl1pPr>
          </a:lstStyle>
          <a:p>
            <a:pPr defTabSz="457200"/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B8E2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 descr="Hallmark_vert_rgb_CLEAR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7200" y="271498"/>
            <a:ext cx="741733" cy="795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278"/>
            <a:ext cx="7620000" cy="779922"/>
          </a:xfrm>
        </p:spPr>
        <p:txBody>
          <a:bodyPr lIns="0" tIns="0" rIns="0" bIns="0" anchor="t" anchorCtr="0">
            <a:normAutofit/>
          </a:bodyPr>
          <a:lstStyle>
            <a:lvl1pPr algn="l">
              <a:defRPr sz="2000">
                <a:solidFill>
                  <a:srgbClr val="0050AA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9350"/>
            <a:ext cx="4038600" cy="4954647"/>
          </a:xfrm>
        </p:spPr>
        <p:txBody>
          <a:bodyPr lIns="0" tIns="0" rIns="0" bIns="0">
            <a:normAutofit/>
          </a:bodyPr>
          <a:lstStyle>
            <a:lvl1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Font typeface="Wingdings" charset="2"/>
              <a:buChar char="§"/>
              <a:defRPr sz="1200">
                <a:solidFill>
                  <a:srgbClr val="333333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defRPr sz="1000">
                <a:solidFill>
                  <a:srgbClr val="333333"/>
                </a:solidFill>
                <a:latin typeface="Arial"/>
                <a:cs typeface="Arial"/>
              </a:defRPr>
            </a:lvl2pPr>
            <a:lvl3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defRPr sz="1000">
                <a:solidFill>
                  <a:srgbClr val="333333"/>
                </a:solidFill>
                <a:latin typeface="Arial"/>
                <a:cs typeface="Arial"/>
              </a:defRPr>
            </a:lvl3pPr>
            <a:lvl4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65000"/>
              <a:buFont typeface="Wingdings 3" charset="2"/>
              <a:buChar char=""/>
              <a:defRPr sz="1000">
                <a:solidFill>
                  <a:srgbClr val="333333"/>
                </a:solidFill>
                <a:latin typeface="Arial"/>
                <a:cs typeface="Arial"/>
              </a:defRPr>
            </a:lvl4pPr>
            <a:lvl5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65000"/>
              <a:buFont typeface="Courier New"/>
              <a:buChar char="o"/>
              <a:defRPr sz="1000">
                <a:solidFill>
                  <a:srgbClr val="333333"/>
                </a:solidFill>
                <a:latin typeface="Arial"/>
                <a:cs typeface="Arial"/>
              </a:defRPr>
            </a:lvl5pPr>
            <a:lvl6pPr>
              <a:buClr>
                <a:srgbClr val="333333"/>
              </a:buClr>
              <a:defRPr sz="1000">
                <a:latin typeface="Arial"/>
                <a:cs typeface="Arial"/>
              </a:defRPr>
            </a:lvl6pPr>
            <a:lvl7pPr>
              <a:buClr>
                <a:srgbClr val="333333"/>
              </a:buClr>
              <a:defRPr sz="1000">
                <a:latin typeface="Arial"/>
                <a:cs typeface="Arial"/>
              </a:defRPr>
            </a:lvl7pPr>
            <a:lvl8pPr>
              <a:buClr>
                <a:srgbClr val="333333"/>
              </a:buClr>
              <a:defRPr sz="1000">
                <a:latin typeface="Arial"/>
                <a:cs typeface="Arial"/>
              </a:defRPr>
            </a:lvl8pPr>
            <a:lvl9pPr>
              <a:buClr>
                <a:srgbClr val="333333"/>
              </a:buClr>
              <a:defRPr sz="1000">
                <a:latin typeface="Arial"/>
                <a:cs typeface="Arial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724400" y="1599350"/>
            <a:ext cx="4038600" cy="4954647"/>
          </a:xfrm>
        </p:spPr>
        <p:txBody>
          <a:bodyPr lIns="0" tIns="0" rIns="0" bIns="0">
            <a:normAutofit/>
          </a:bodyPr>
          <a:lstStyle>
            <a:lvl1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Font typeface="Wingdings" charset="2"/>
              <a:buChar char="§"/>
              <a:defRPr sz="1200">
                <a:solidFill>
                  <a:srgbClr val="333333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defRPr sz="1000">
                <a:solidFill>
                  <a:srgbClr val="333333"/>
                </a:solidFill>
                <a:latin typeface="Arial"/>
                <a:cs typeface="Arial"/>
              </a:defRPr>
            </a:lvl2pPr>
            <a:lvl3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defRPr sz="1000">
                <a:solidFill>
                  <a:srgbClr val="333333"/>
                </a:solidFill>
                <a:latin typeface="Arial"/>
                <a:cs typeface="Arial"/>
              </a:defRPr>
            </a:lvl3pPr>
            <a:lvl4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65000"/>
              <a:buFont typeface="Wingdings 3" charset="2"/>
              <a:buChar char=""/>
              <a:defRPr sz="1000">
                <a:solidFill>
                  <a:srgbClr val="333333"/>
                </a:solidFill>
                <a:latin typeface="Arial"/>
                <a:cs typeface="Arial"/>
              </a:defRPr>
            </a:lvl4pPr>
            <a:lvl5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65000"/>
              <a:buFont typeface="Courier New"/>
              <a:buChar char="o"/>
              <a:defRPr sz="1000">
                <a:solidFill>
                  <a:srgbClr val="333333"/>
                </a:solidFill>
                <a:latin typeface="Arial"/>
                <a:cs typeface="Arial"/>
              </a:defRPr>
            </a:lvl5pPr>
            <a:lvl6pPr>
              <a:buClr>
                <a:srgbClr val="333333"/>
              </a:buClr>
              <a:defRPr sz="1000">
                <a:latin typeface="Arial"/>
                <a:cs typeface="Arial"/>
              </a:defRPr>
            </a:lvl6pPr>
            <a:lvl7pPr>
              <a:buClr>
                <a:srgbClr val="333333"/>
              </a:buClr>
              <a:defRPr sz="1000">
                <a:latin typeface="Arial"/>
                <a:cs typeface="Arial"/>
              </a:defRPr>
            </a:lvl7pPr>
            <a:lvl8pPr>
              <a:buClr>
                <a:srgbClr val="333333"/>
              </a:buClr>
              <a:defRPr sz="1000">
                <a:latin typeface="Arial"/>
                <a:cs typeface="Arial"/>
              </a:defRPr>
            </a:lvl8pPr>
            <a:lvl9pPr>
              <a:buClr>
                <a:srgbClr val="333333"/>
              </a:buClr>
              <a:defRPr sz="1000">
                <a:latin typeface="Arial"/>
                <a:cs typeface="Arial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50" y="6635235"/>
            <a:ext cx="526949" cy="22276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9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B4DB0E65-EF00-7F4C-860A-46B7C286D3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B8E2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 descr="Hallmark_vert_rgb_CLEAR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7200" y="271498"/>
            <a:ext cx="741733" cy="795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039"/>
            <a:ext cx="7620000" cy="780161"/>
          </a:xfrm>
        </p:spPr>
        <p:txBody>
          <a:bodyPr lIns="0" tIns="0" rIns="0" bIns="0" anchor="t" anchorCtr="0">
            <a:normAutofit/>
          </a:bodyPr>
          <a:lstStyle>
            <a:lvl1pPr algn="l">
              <a:defRPr sz="2000">
                <a:solidFill>
                  <a:srgbClr val="0050AA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7833"/>
            <a:ext cx="4040188" cy="38888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300"/>
              </a:spcBef>
              <a:spcAft>
                <a:spcPts val="300"/>
              </a:spcAft>
              <a:buNone/>
              <a:defRPr sz="1200" b="0">
                <a:solidFill>
                  <a:srgbClr val="333333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6714"/>
            <a:ext cx="4040188" cy="4567283"/>
          </a:xfrm>
        </p:spPr>
        <p:txBody>
          <a:bodyPr lIns="0" tIns="0" rIns="0" bIns="0">
            <a:normAutofit/>
          </a:bodyPr>
          <a:lstStyle>
            <a:lvl1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defRPr sz="1200">
                <a:solidFill>
                  <a:srgbClr val="333333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defRPr sz="1000">
                <a:solidFill>
                  <a:srgbClr val="333333"/>
                </a:solidFill>
                <a:latin typeface="Arial"/>
                <a:cs typeface="Arial"/>
              </a:defRPr>
            </a:lvl2pPr>
            <a:lvl3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defRPr sz="1000">
                <a:solidFill>
                  <a:srgbClr val="333333"/>
                </a:solidFill>
                <a:latin typeface="Arial"/>
                <a:cs typeface="Arial"/>
              </a:defRPr>
            </a:lvl3pPr>
            <a:lvl4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65000"/>
              <a:buFont typeface="Wingdings 3" charset="2"/>
              <a:buChar char=""/>
              <a:defRPr sz="1000">
                <a:solidFill>
                  <a:srgbClr val="333333"/>
                </a:solidFill>
                <a:latin typeface="Arial"/>
                <a:cs typeface="Arial"/>
              </a:defRPr>
            </a:lvl4pPr>
            <a:lvl5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65000"/>
              <a:buFont typeface="Courier New"/>
              <a:buChar char="o"/>
              <a:defRPr sz="1000">
                <a:solidFill>
                  <a:srgbClr val="333333"/>
                </a:solidFill>
                <a:latin typeface="Arial"/>
                <a:cs typeface="Arial"/>
              </a:defRPr>
            </a:lvl5pPr>
            <a:lvl6pPr>
              <a:buClr>
                <a:srgbClr val="333333"/>
              </a:buClr>
              <a:defRPr sz="1000">
                <a:latin typeface="Arial"/>
                <a:cs typeface="Arial"/>
              </a:defRPr>
            </a:lvl6pPr>
            <a:lvl7pPr>
              <a:buClr>
                <a:srgbClr val="333333"/>
              </a:buClr>
              <a:defRPr sz="1000">
                <a:latin typeface="Arial"/>
                <a:cs typeface="Arial"/>
              </a:defRPr>
            </a:lvl7pPr>
            <a:lvl8pPr>
              <a:buClr>
                <a:srgbClr val="333333"/>
              </a:buClr>
              <a:defRPr sz="1000">
                <a:latin typeface="Arial"/>
                <a:cs typeface="Arial"/>
              </a:defRPr>
            </a:lvl8pPr>
            <a:lvl9pPr>
              <a:buClr>
                <a:srgbClr val="333333"/>
              </a:buClr>
              <a:defRPr sz="1000">
                <a:latin typeface="Arial"/>
                <a:cs typeface="Arial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50" y="6635235"/>
            <a:ext cx="526949" cy="22276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9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B4DB0E65-EF00-7F4C-860A-46B7C286D3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4722812" y="1597833"/>
            <a:ext cx="4040188" cy="38888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300"/>
              </a:spcBef>
              <a:spcAft>
                <a:spcPts val="300"/>
              </a:spcAft>
              <a:buNone/>
              <a:defRPr sz="1200" b="0">
                <a:solidFill>
                  <a:srgbClr val="333333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4"/>
          </p:nvPr>
        </p:nvSpPr>
        <p:spPr>
          <a:xfrm>
            <a:off x="4722812" y="1986714"/>
            <a:ext cx="4040188" cy="4567283"/>
          </a:xfrm>
        </p:spPr>
        <p:txBody>
          <a:bodyPr lIns="0" tIns="0" rIns="0" bIns="0">
            <a:normAutofit/>
          </a:bodyPr>
          <a:lstStyle>
            <a:lvl1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defRPr sz="1200">
                <a:solidFill>
                  <a:srgbClr val="333333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defRPr sz="1000">
                <a:solidFill>
                  <a:srgbClr val="333333"/>
                </a:solidFill>
                <a:latin typeface="Arial"/>
                <a:cs typeface="Arial"/>
              </a:defRPr>
            </a:lvl2pPr>
            <a:lvl3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defRPr sz="1000">
                <a:solidFill>
                  <a:srgbClr val="333333"/>
                </a:solidFill>
                <a:latin typeface="Arial"/>
                <a:cs typeface="Arial"/>
              </a:defRPr>
            </a:lvl3pPr>
            <a:lvl4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65000"/>
              <a:buFont typeface="Wingdings 3" charset="2"/>
              <a:buChar char=""/>
              <a:defRPr sz="1000">
                <a:solidFill>
                  <a:srgbClr val="333333"/>
                </a:solidFill>
                <a:latin typeface="Arial"/>
                <a:cs typeface="Arial"/>
              </a:defRPr>
            </a:lvl4pPr>
            <a:lvl5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65000"/>
              <a:buFont typeface="Courier New"/>
              <a:buChar char="o"/>
              <a:defRPr sz="1000">
                <a:solidFill>
                  <a:srgbClr val="333333"/>
                </a:solidFill>
                <a:latin typeface="Arial"/>
                <a:cs typeface="Arial"/>
              </a:defRPr>
            </a:lvl5pPr>
            <a:lvl6pPr>
              <a:buClr>
                <a:srgbClr val="333333"/>
              </a:buClr>
              <a:defRPr sz="1000">
                <a:latin typeface="Arial"/>
                <a:cs typeface="Arial"/>
              </a:defRPr>
            </a:lvl6pPr>
            <a:lvl7pPr>
              <a:buClr>
                <a:srgbClr val="333333"/>
              </a:buClr>
              <a:defRPr sz="1000">
                <a:latin typeface="Arial"/>
                <a:cs typeface="Arial"/>
              </a:defRPr>
            </a:lvl7pPr>
            <a:lvl8pPr>
              <a:buClr>
                <a:srgbClr val="333333"/>
              </a:buClr>
              <a:defRPr sz="1000">
                <a:latin typeface="Arial"/>
                <a:cs typeface="Arial"/>
              </a:defRPr>
            </a:lvl8pPr>
            <a:lvl9pPr>
              <a:buClr>
                <a:srgbClr val="333333"/>
              </a:buClr>
              <a:defRPr sz="1000">
                <a:latin typeface="Arial"/>
                <a:cs typeface="Arial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28600" y="1447800"/>
            <a:ext cx="8686800" cy="5106198"/>
          </a:xfrm>
          <a:prstGeom prst="rect">
            <a:avLst/>
          </a:prstGeom>
          <a:solidFill>
            <a:srgbClr val="005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1447798"/>
            <a:ext cx="4267200" cy="5106199"/>
          </a:xfrm>
          <a:prstGeom prst="rect">
            <a:avLst/>
          </a:prstGeom>
          <a:solidFill>
            <a:schemeClr val="bg1"/>
          </a:solidFill>
          <a:ln>
            <a:solidFill>
              <a:srgbClr val="A5A7A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Hallmark_vert_rgb_CLEAR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7200" y="271498"/>
            <a:ext cx="741733" cy="795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278"/>
            <a:ext cx="7620000" cy="779922"/>
          </a:xfrm>
        </p:spPr>
        <p:txBody>
          <a:bodyPr lIns="0" tIns="0" rIns="0" bIns="0" anchor="t" anchorCtr="0">
            <a:normAutofit/>
          </a:bodyPr>
          <a:lstStyle>
            <a:lvl1pPr algn="l">
              <a:defRPr sz="2000">
                <a:solidFill>
                  <a:srgbClr val="0050AA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9350"/>
            <a:ext cx="3886200" cy="4954647"/>
          </a:xfrm>
        </p:spPr>
        <p:txBody>
          <a:bodyPr lIns="0" tIns="0" rIns="0" bIns="0">
            <a:normAutofit/>
          </a:bodyPr>
          <a:lstStyle>
            <a:lvl1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Font typeface="Wingdings" charset="2"/>
              <a:buChar char="§"/>
              <a:defRPr sz="1200">
                <a:solidFill>
                  <a:srgbClr val="333333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defRPr sz="1000">
                <a:solidFill>
                  <a:srgbClr val="333333"/>
                </a:solidFill>
                <a:latin typeface="Arial"/>
                <a:cs typeface="Arial"/>
              </a:defRPr>
            </a:lvl2pPr>
            <a:lvl3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defRPr sz="1000">
                <a:solidFill>
                  <a:srgbClr val="333333"/>
                </a:solidFill>
                <a:latin typeface="Arial"/>
                <a:cs typeface="Arial"/>
              </a:defRPr>
            </a:lvl3pPr>
            <a:lvl4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65000"/>
              <a:buFont typeface="Wingdings 3" charset="2"/>
              <a:buChar char=""/>
              <a:defRPr sz="1000">
                <a:solidFill>
                  <a:srgbClr val="333333"/>
                </a:solidFill>
                <a:latin typeface="Arial"/>
                <a:cs typeface="Arial"/>
              </a:defRPr>
            </a:lvl4pPr>
            <a:lvl5pPr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65000"/>
              <a:buFont typeface="Courier New"/>
              <a:buChar char="o"/>
              <a:defRPr sz="1000">
                <a:solidFill>
                  <a:srgbClr val="333333"/>
                </a:solidFill>
                <a:latin typeface="Arial"/>
                <a:cs typeface="Arial"/>
              </a:defRPr>
            </a:lvl5pPr>
            <a:lvl6pPr>
              <a:buClr>
                <a:srgbClr val="333333"/>
              </a:buClr>
              <a:defRPr sz="1000"/>
            </a:lvl6pPr>
            <a:lvl7pPr>
              <a:buClr>
                <a:srgbClr val="333333"/>
              </a:buClr>
              <a:defRPr sz="1000"/>
            </a:lvl7pPr>
            <a:lvl8pPr>
              <a:buClr>
                <a:srgbClr val="333333"/>
              </a:buClr>
              <a:defRPr sz="1000"/>
            </a:lvl8pPr>
            <a:lvl9pPr>
              <a:buClr>
                <a:srgbClr val="333333"/>
              </a:buCl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724400" y="1599350"/>
            <a:ext cx="4038600" cy="4954647"/>
          </a:xfrm>
        </p:spPr>
        <p:txBody>
          <a:bodyPr lIns="0" tIns="0" rIns="0" bIns="0">
            <a:normAutofit/>
          </a:bodyPr>
          <a:lstStyle>
            <a:lvl1pPr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Font typeface="Wingdings" charset="2"/>
              <a:buChar char="§"/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defRPr sz="10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defRPr sz="10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65000"/>
              <a:buFont typeface="Wingdings 3" charset="2"/>
              <a:buChar char=""/>
              <a:defRPr sz="10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65000"/>
              <a:buFont typeface="Courier New"/>
              <a:buChar char="o"/>
              <a:defRPr sz="1000">
                <a:solidFill>
                  <a:srgbClr val="FFFFFF"/>
                </a:solidFill>
                <a:latin typeface="Arial"/>
                <a:cs typeface="Arial"/>
              </a:defRPr>
            </a:lvl5pPr>
            <a:lvl6pPr>
              <a:buClr>
                <a:srgbClr val="FFFFFF"/>
              </a:buClr>
              <a:defRPr sz="1000"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defRPr sz="1000"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defRPr sz="1000"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defRPr sz="1000">
                <a:solidFill>
                  <a:srgbClr val="FFFFFF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50" y="6635235"/>
            <a:ext cx="526949" cy="22276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9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B4DB0E65-EF00-7F4C-860A-46B7C286D3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3503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450" y="6638925"/>
            <a:ext cx="526949" cy="21907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9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 defTabSz="457200"/>
            <a:fld id="{B4DB0E65-EF00-7F4C-860A-46B7C286D3E3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241300" y="6638925"/>
            <a:ext cx="1511300" cy="219075"/>
          </a:xfrm>
          <a:prstGeom prst="rect">
            <a:avLst/>
          </a:prstGeom>
        </p:spPr>
        <p:txBody>
          <a:bodyPr lIns="0" tIns="0" bIns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 smtClean="0">
                <a:ea typeface="Arial Unicode MS" pitchFamily="-111" charset="0"/>
              </a:rPr>
              <a:t>© 2013 Chevron </a:t>
            </a:r>
            <a:endParaRPr lang="en-US" dirty="0">
              <a:ea typeface="Arial Unicode MS" pitchFamily="-11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fade/>
  </p:transition>
  <p:hf hdr="0"/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77800" indent="-177800" algn="l" defTabSz="457200" rtl="0" eaLnBrk="1" latinLnBrk="0" hangingPunct="1">
        <a:spcBef>
          <a:spcPts val="300"/>
        </a:spcBef>
        <a:spcAft>
          <a:spcPts val="300"/>
        </a:spcAft>
        <a:buClr>
          <a:srgbClr val="333333"/>
        </a:buClr>
        <a:buSzPct val="105000"/>
        <a:buFont typeface="Wingdings" charset="2"/>
        <a:buChar char="§"/>
        <a:defRPr sz="1200" kern="1200">
          <a:solidFill>
            <a:schemeClr val="tx1"/>
          </a:solidFill>
          <a:latin typeface="Arial"/>
          <a:ea typeface="+mn-ea"/>
          <a:cs typeface="Arial"/>
        </a:defRPr>
      </a:lvl1pPr>
      <a:lvl2pPr marL="342900" indent="-165100" algn="l" defTabSz="457200" rtl="0" eaLnBrk="1" latinLnBrk="0" hangingPunct="1">
        <a:spcBef>
          <a:spcPts val="300"/>
        </a:spcBef>
        <a:spcAft>
          <a:spcPts val="300"/>
        </a:spcAft>
        <a:buClr>
          <a:srgbClr val="333333"/>
        </a:buClr>
        <a:buFont typeface="Arial"/>
        <a:buChar char="–"/>
        <a:defRPr sz="1000" kern="1200">
          <a:solidFill>
            <a:schemeClr val="tx1"/>
          </a:solidFill>
          <a:latin typeface="Arial"/>
          <a:ea typeface="+mn-ea"/>
          <a:cs typeface="Arial"/>
        </a:defRPr>
      </a:lvl2pPr>
      <a:lvl3pPr marL="520700" indent="-177800" algn="l" defTabSz="457200" rtl="0" eaLnBrk="1" latinLnBrk="0" hangingPunct="1">
        <a:spcBef>
          <a:spcPts val="300"/>
        </a:spcBef>
        <a:spcAft>
          <a:spcPts val="300"/>
        </a:spcAft>
        <a:buClr>
          <a:srgbClr val="333333"/>
        </a:buClr>
        <a:buSzPct val="130000"/>
        <a:buFont typeface="Arial"/>
        <a:buChar char="•"/>
        <a:defRPr sz="1000" kern="1200">
          <a:solidFill>
            <a:schemeClr val="tx1"/>
          </a:solidFill>
          <a:latin typeface="Arial"/>
          <a:ea typeface="+mn-ea"/>
          <a:cs typeface="Arial"/>
        </a:defRPr>
      </a:lvl3pPr>
      <a:lvl4pPr marL="685800" indent="-165100" algn="l" defTabSz="457200" rtl="0" eaLnBrk="1" latinLnBrk="0" hangingPunct="1">
        <a:spcBef>
          <a:spcPts val="300"/>
        </a:spcBef>
        <a:spcAft>
          <a:spcPts val="300"/>
        </a:spcAft>
        <a:buClr>
          <a:srgbClr val="333333"/>
        </a:buClr>
        <a:buSzPct val="65000"/>
        <a:buFont typeface="Wingdings 3" charset="2"/>
        <a:buChar char=""/>
        <a:defRPr sz="1000" kern="1200">
          <a:solidFill>
            <a:schemeClr val="tx1"/>
          </a:solidFill>
          <a:latin typeface="Arial"/>
          <a:ea typeface="+mn-ea"/>
          <a:cs typeface="Arial"/>
        </a:defRPr>
      </a:lvl4pPr>
      <a:lvl5pPr marL="863600" indent="-177800" algn="l" defTabSz="457200" rtl="0" eaLnBrk="1" latinLnBrk="0" hangingPunct="1">
        <a:spcBef>
          <a:spcPts val="300"/>
        </a:spcBef>
        <a:spcAft>
          <a:spcPts val="300"/>
        </a:spcAft>
        <a:buClr>
          <a:srgbClr val="333333"/>
        </a:buClr>
        <a:buSzPct val="65000"/>
        <a:buFont typeface="Courier New"/>
        <a:buChar char="o"/>
        <a:defRPr sz="1000" kern="1200">
          <a:solidFill>
            <a:schemeClr val="tx1"/>
          </a:solidFill>
          <a:latin typeface="Arial"/>
          <a:ea typeface="+mn-ea"/>
          <a:cs typeface="Arial"/>
        </a:defRPr>
      </a:lvl5pPr>
      <a:lvl6pPr marL="1028700" indent="-171450" algn="l" defTabSz="457200" rtl="0" eaLnBrk="1" latinLnBrk="0" hangingPunct="1">
        <a:spcBef>
          <a:spcPct val="20000"/>
        </a:spcBef>
        <a:buClr>
          <a:srgbClr val="333333"/>
        </a:buClr>
        <a:buSzPct val="70000"/>
        <a:buFont typeface="Wingdings" charset="2"/>
        <a:buChar char="u"/>
        <a:tabLst/>
        <a:defRPr sz="1000" kern="1200">
          <a:solidFill>
            <a:schemeClr val="tx1"/>
          </a:solidFill>
          <a:latin typeface="Arial"/>
          <a:ea typeface="+mn-ea"/>
          <a:cs typeface="Arial"/>
        </a:defRPr>
      </a:lvl6pPr>
      <a:lvl7pPr marL="1200150" indent="-171450" algn="l" defTabSz="457200" rtl="0" eaLnBrk="1" latinLnBrk="0" hangingPunct="1">
        <a:spcBef>
          <a:spcPct val="20000"/>
        </a:spcBef>
        <a:buClr>
          <a:srgbClr val="333333"/>
        </a:buClr>
        <a:buSzPct val="90000"/>
        <a:buFont typeface="Wingdings" charset="2"/>
        <a:buChar char=""/>
        <a:defRPr sz="1000" kern="1200">
          <a:solidFill>
            <a:schemeClr val="tx1"/>
          </a:solidFill>
          <a:latin typeface="Arial"/>
          <a:ea typeface="+mn-ea"/>
          <a:cs typeface="Arial"/>
        </a:defRPr>
      </a:lvl7pPr>
      <a:lvl8pPr marL="1371600" indent="-171450" algn="l" defTabSz="457200" rtl="0" eaLnBrk="1" latinLnBrk="0" hangingPunct="1">
        <a:spcBef>
          <a:spcPct val="20000"/>
        </a:spcBef>
        <a:buClr>
          <a:srgbClr val="333333"/>
        </a:buClr>
        <a:buSzPct val="60000"/>
        <a:buFont typeface="Wingdings" charset="2"/>
        <a:buChar char=""/>
        <a:defRPr sz="1000" kern="1200" baseline="0">
          <a:solidFill>
            <a:schemeClr val="tx1"/>
          </a:solidFill>
          <a:latin typeface="Arial"/>
          <a:ea typeface="+mn-ea"/>
          <a:cs typeface="Arial"/>
        </a:defRPr>
      </a:lvl8pPr>
      <a:lvl9pPr marL="1543050" indent="-171450" algn="l" defTabSz="457200" rtl="0" eaLnBrk="1" latinLnBrk="0" hangingPunct="1">
        <a:spcBef>
          <a:spcPct val="20000"/>
        </a:spcBef>
        <a:buClr>
          <a:srgbClr val="333333"/>
        </a:buClr>
        <a:buSzPct val="80000"/>
        <a:buFont typeface="Wingdings" charset="2"/>
        <a:buChar char=""/>
        <a:defRPr sz="1000" kern="1200">
          <a:solidFill>
            <a:schemeClr val="tx1"/>
          </a:solidFill>
          <a:latin typeface="Arial"/>
          <a:ea typeface="+mn-ea"/>
          <a:cs typeface="Arial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457200" y="1040319"/>
            <a:ext cx="5943599" cy="1353631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Uncertainty Assessment Using Reservoir Simulation Models – Practical Guidelines</a:t>
            </a:r>
            <a:endParaRPr lang="en-US" sz="3200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304800" y="4876800"/>
            <a:ext cx="7543800" cy="120330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Anil Ambastha</a:t>
            </a:r>
          </a:p>
          <a:p>
            <a:r>
              <a:rPr lang="en-US" sz="1600" dirty="0" smtClean="0"/>
              <a:t>Chevron Nigeria Limited</a:t>
            </a:r>
          </a:p>
          <a:p>
            <a:r>
              <a:rPr lang="en-US" sz="1600" dirty="0" smtClean="0"/>
              <a:t>March 31, 2014</a:t>
            </a:r>
          </a:p>
          <a:p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Uncertainty Assessment Using ED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371600"/>
            <a:ext cx="8108950" cy="30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77800" indent="-1778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105000"/>
              <a:buFont typeface="Wingdings" charset="2"/>
              <a:buChar char="§"/>
              <a:defRPr sz="1200" kern="1200">
                <a:solidFill>
                  <a:srgbClr val="333333"/>
                </a:solidFill>
                <a:latin typeface="Arial"/>
                <a:ea typeface="+mn-ea"/>
                <a:cs typeface="Arial"/>
              </a:defRPr>
            </a:lvl1pPr>
            <a:lvl2pPr marL="342900" indent="-1651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Font typeface="Arial"/>
              <a:buChar char="–"/>
              <a:defRPr sz="1000" kern="1200">
                <a:solidFill>
                  <a:srgbClr val="333333"/>
                </a:solidFill>
                <a:latin typeface="Arial"/>
                <a:ea typeface="+mn-ea"/>
                <a:cs typeface="Arial"/>
              </a:defRPr>
            </a:lvl2pPr>
            <a:lvl3pPr marL="520700" indent="-1778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130000"/>
              <a:buFont typeface="Arial"/>
              <a:buChar char="•"/>
              <a:defRPr sz="1000" kern="1200">
                <a:solidFill>
                  <a:srgbClr val="333333"/>
                </a:solidFill>
                <a:latin typeface="Arial"/>
                <a:ea typeface="+mn-ea"/>
                <a:cs typeface="Arial"/>
              </a:defRPr>
            </a:lvl3pPr>
            <a:lvl4pPr marL="685800" indent="-1651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65000"/>
              <a:buFont typeface="Wingdings 3" charset="2"/>
              <a:buChar char=""/>
              <a:defRPr sz="1000" kern="1200">
                <a:solidFill>
                  <a:srgbClr val="333333"/>
                </a:solidFill>
                <a:latin typeface="Arial"/>
                <a:ea typeface="+mn-ea"/>
                <a:cs typeface="Arial"/>
              </a:defRPr>
            </a:lvl4pPr>
            <a:lvl5pPr marL="863600" indent="-1778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3333"/>
              </a:buClr>
              <a:buSzPct val="65000"/>
              <a:buFont typeface="Courier New"/>
              <a:buChar char="o"/>
              <a:defRPr sz="1000" kern="1200">
                <a:solidFill>
                  <a:srgbClr val="333333"/>
                </a:solidFill>
                <a:latin typeface="Arial"/>
                <a:ea typeface="+mn-ea"/>
                <a:cs typeface="Arial"/>
              </a:defRPr>
            </a:lvl5pPr>
            <a:lvl6pPr marL="1028700" indent="-171450" algn="l" defTabSz="457200" rtl="0" eaLnBrk="1" latinLnBrk="0" hangingPunct="1">
              <a:spcBef>
                <a:spcPct val="20000"/>
              </a:spcBef>
              <a:buClr>
                <a:srgbClr val="333333"/>
              </a:buClr>
              <a:buSzPct val="70000"/>
              <a:buFont typeface="Wingdings" charset="2"/>
              <a:buChar char="u"/>
              <a:tabLst/>
              <a:defRPr sz="1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1200150" indent="-171450" algn="l" defTabSz="457200" rtl="0" eaLnBrk="1" latinLnBrk="0" hangingPunct="1">
              <a:spcBef>
                <a:spcPct val="20000"/>
              </a:spcBef>
              <a:buClr>
                <a:srgbClr val="333333"/>
              </a:buClr>
              <a:buSzPct val="90000"/>
              <a:buFont typeface="Wingdings" charset="2"/>
              <a:buChar char=""/>
              <a:defRPr sz="1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1371600" indent="-171450" algn="l" defTabSz="457200" rtl="0" eaLnBrk="1" latinLnBrk="0" hangingPunct="1">
              <a:spcBef>
                <a:spcPct val="20000"/>
              </a:spcBef>
              <a:buClr>
                <a:srgbClr val="333333"/>
              </a:buClr>
              <a:buSzPct val="60000"/>
              <a:buFont typeface="Wingdings" charset="2"/>
              <a:buChar char=""/>
              <a:defRPr sz="10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8pPr>
            <a:lvl9pPr marL="1543050" indent="-171450" algn="l" defTabSz="457200" rtl="0" eaLnBrk="1" latinLnBrk="0" hangingPunct="1">
              <a:spcBef>
                <a:spcPct val="20000"/>
              </a:spcBef>
              <a:buClr>
                <a:srgbClr val="333333"/>
              </a:buClr>
              <a:buSzPct val="80000"/>
              <a:buFont typeface="Wingdings" charset="2"/>
              <a:buChar char=""/>
              <a:defRPr sz="1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9pPr>
          </a:lstStyle>
          <a:p>
            <a:pPr marL="457200" lvl="1" indent="-342900" algn="just">
              <a:buFont typeface="+mj-lt"/>
              <a:buAutoNum type="arabicPeriod"/>
              <a:tabLst>
                <a:tab pos="457200" algn="l"/>
                <a:tab pos="854075" algn="l"/>
                <a:tab pos="1374775" algn="l"/>
                <a:tab pos="1831975" algn="l"/>
              </a:tabLst>
            </a:pPr>
            <a:r>
              <a:rPr lang="en-US" alt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 initial set of parameters and their ranges for “pressure and saturation matching”, history-match (HM) error files and tracking variables.</a:t>
            </a:r>
          </a:p>
          <a:p>
            <a:pPr marL="457200" lvl="1" indent="-342900" algn="just">
              <a:buFont typeface="+mj-lt"/>
              <a:buAutoNum type="arabicPeriod"/>
              <a:tabLst>
                <a:tab pos="457200" algn="l"/>
                <a:tab pos="854075" algn="l"/>
                <a:tab pos="1374775" algn="l"/>
                <a:tab pos="1831975" algn="l"/>
              </a:tabLst>
            </a:pPr>
            <a:r>
              <a:rPr lang="en-US" alt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</a:t>
            </a:r>
            <a:r>
              <a:rPr lang="en-US" altLang="en-US" sz="18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Plackett-Burman</a:t>
            </a:r>
            <a:r>
              <a:rPr lang="en-US" alt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design to screen for “heavy hitters”.</a:t>
            </a:r>
          </a:p>
          <a:p>
            <a:pPr marL="457200" lvl="1" indent="-342900" algn="just">
              <a:buFont typeface="+mj-lt"/>
              <a:buAutoNum type="arabicPeriod"/>
              <a:tabLst>
                <a:tab pos="457200" algn="l"/>
                <a:tab pos="854075" algn="l"/>
                <a:tab pos="1374775" algn="l"/>
                <a:tab pos="1831975" algn="l"/>
              </a:tabLst>
            </a:pPr>
            <a:r>
              <a:rPr lang="en-US" alt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 final set of parameters and their ranges based on results from Step 2.</a:t>
            </a:r>
          </a:p>
          <a:p>
            <a:pPr marL="457200" lvl="1" indent="-342900" algn="just">
              <a:buFont typeface="+mj-lt"/>
              <a:buAutoNum type="arabicPeriod"/>
              <a:tabLst>
                <a:tab pos="457200" algn="l"/>
                <a:tab pos="854075" algn="l"/>
                <a:tab pos="1374775" algn="l"/>
                <a:tab pos="1831975" algn="l"/>
              </a:tabLst>
            </a:pPr>
            <a:r>
              <a:rPr lang="en-US" alt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D-optimal design with parameter set from Step 3.</a:t>
            </a:r>
          </a:p>
          <a:p>
            <a:pPr marL="457200" lvl="1" indent="-342900" algn="just">
              <a:buFont typeface="+mj-lt"/>
              <a:buAutoNum type="arabicPeriod"/>
              <a:tabLst>
                <a:tab pos="457200" algn="l"/>
                <a:tab pos="854075" algn="l"/>
                <a:tab pos="1374775" algn="l"/>
                <a:tab pos="1831975" algn="l"/>
              </a:tabLst>
            </a:pPr>
            <a:r>
              <a:rPr lang="en-US" alt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 and check adequacy of proxy equations for HM errors and tracking variables.</a:t>
            </a:r>
          </a:p>
          <a:p>
            <a:pPr marL="457200" lvl="1" indent="-342900" algn="just">
              <a:buFont typeface="+mj-lt"/>
              <a:buAutoNum type="arabicPeriod"/>
              <a:tabLst>
                <a:tab pos="457200" algn="l"/>
                <a:tab pos="854075" algn="l"/>
                <a:tab pos="1374775" algn="l"/>
                <a:tab pos="1831975" algn="l"/>
              </a:tabLst>
            </a:pPr>
            <a:r>
              <a:rPr lang="en-US" alt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 Monte Carlo simulation using proxy equations.</a:t>
            </a:r>
          </a:p>
          <a:p>
            <a:pPr marL="457200" lvl="1" indent="-342900" algn="just">
              <a:buFont typeface="+mj-lt"/>
              <a:buAutoNum type="arabicPeriod"/>
              <a:tabLst>
                <a:tab pos="457200" algn="l"/>
                <a:tab pos="854075" algn="l"/>
                <a:tab pos="1374775" algn="l"/>
                <a:tab pos="1831975" algn="l"/>
              </a:tabLst>
            </a:pPr>
            <a:r>
              <a:rPr lang="en-US" alt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Filter Monte Carlo simulation runs using appropriate criteria.</a:t>
            </a:r>
          </a:p>
          <a:p>
            <a:pPr marL="457200" lvl="1" indent="-342900" algn="just">
              <a:buFont typeface="+mj-lt"/>
              <a:buAutoNum type="arabicPeriod"/>
              <a:tabLst>
                <a:tab pos="457200" algn="l"/>
                <a:tab pos="854075" algn="l"/>
                <a:tab pos="1374775" algn="l"/>
                <a:tab pos="1831975" algn="l"/>
              </a:tabLst>
            </a:pPr>
            <a:r>
              <a:rPr lang="en-US" alt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simulation runs for filtered cases from Step 7.</a:t>
            </a:r>
          </a:p>
          <a:p>
            <a:pPr marL="457200" lvl="1" indent="-342900" algn="just">
              <a:buFont typeface="+mj-lt"/>
              <a:buAutoNum type="arabicPeriod"/>
              <a:tabLst>
                <a:tab pos="457200" algn="l"/>
                <a:tab pos="854075" algn="l"/>
                <a:tab pos="1374775" algn="l"/>
                <a:tab pos="1831975" algn="l"/>
              </a:tabLst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 “acceptable” HM cases by analyzing answers for HM errors and tracking variables, and </a:t>
            </a:r>
            <a:r>
              <a:rPr lang="en-US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lotting field-level and well-by-well results.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6096000"/>
            <a:ext cx="81534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Follow a systematic process.  Iterations may be required!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29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Development of Multiple History-Matched Models – A Case Study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404938"/>
            <a:ext cx="8108950" cy="552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har char="•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1pPr>
            <a:lvl2pPr marL="395288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F46D1F"/>
              </a:buClr>
              <a:buFont typeface="Wingdings" pitchFamily="2" charset="2"/>
              <a:buChar char="n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</a:defRPr>
            </a:lvl2pPr>
            <a:lvl3pPr marL="854075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3pPr>
            <a:lvl4pPr marL="13747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6EA20A"/>
              </a:buClr>
              <a:buFont typeface="Wingdings 3" pitchFamily="18" charset="2"/>
              <a:buChar char="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4pPr>
            <a:lvl5pPr marL="18319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5pPr>
            <a:lvl6pPr marL="22891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6pPr>
            <a:lvl7pPr marL="27463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7pPr>
            <a:lvl8pPr marL="32035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8pPr>
            <a:lvl9pPr marL="36607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9pPr>
          </a:lstStyle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Brownfield with 45 years of history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by 2010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Verdana"/>
            </a:endParaRP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lang="en-US" altLang="en-US" sz="1800" kern="0" dirty="0" smtClean="0">
                <a:latin typeface="Verdana"/>
              </a:rPr>
              <a:t>13 years under peripheral water injection since 1997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Verdana"/>
            </a:endParaRP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160 wells (including 44 horizontal producers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and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19 injectors)</a:t>
            </a: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5 major reservoirs</a:t>
            </a: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lang="en-US" altLang="en-US" sz="1800" kern="0" dirty="0" smtClean="0">
                <a:latin typeface="Verdana"/>
              </a:rPr>
              <a:t>516 RFT pressure data points for 49 wells over 22 years 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Verdana"/>
            </a:endParaRP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3-D, 3-phase, black-oil system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5562600"/>
            <a:ext cx="8153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Full-field problem with large amount of data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815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Development of Multiple History-Matched Models - “Heavy hitters” for RFT Error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5443538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057400" y="3048000"/>
            <a:ext cx="6629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Pareto chart is sufficient to visualize “heavy hitters”.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702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77992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Development of Multiple History-Matched Models - “Heavy hitters” for Cumulative Oil Production at the End of History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050" name="Picture 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" y="1371600"/>
            <a:ext cx="494156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76400" y="3048000"/>
            <a:ext cx="7010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“Heavy hitters” can and do change for different variables.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17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Development of Multiple History-Matched Models - Proxy </a:t>
            </a:r>
            <a:r>
              <a:rPr lang="en-US" sz="2400" b="1" dirty="0" smtClean="0"/>
              <a:t>Equation Adequacy Check for RFT Error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074" name="Picture 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6477000" cy="530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67100" y="4343400"/>
            <a:ext cx="52197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Did you note an “extreme” test data point?  Have a large enough “test” data set.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649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779922"/>
          </a:xfrm>
        </p:spPr>
        <p:txBody>
          <a:bodyPr>
            <a:noAutofit/>
          </a:bodyPr>
          <a:lstStyle/>
          <a:p>
            <a:r>
              <a:rPr lang="en-US" sz="2400" b="1" dirty="0"/>
              <a:t>Development of Multiple History-Matched Models - Proxy </a:t>
            </a:r>
            <a:r>
              <a:rPr lang="en-US" sz="2400" b="1" dirty="0" smtClean="0"/>
              <a:t>Equation Adequacy Check for Cumulative Oil Production at the End of History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447800"/>
            <a:ext cx="5881858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733800" y="4152900"/>
            <a:ext cx="52578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Unbiased assessment of proxy equation adequacy is important.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484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9278"/>
            <a:ext cx="7620000" cy="779922"/>
          </a:xfrm>
        </p:spPr>
        <p:txBody>
          <a:bodyPr>
            <a:noAutofit/>
          </a:bodyPr>
          <a:lstStyle/>
          <a:p>
            <a:r>
              <a:rPr lang="en-US" sz="2400" b="1" dirty="0"/>
              <a:t>Development of Multiple History-Matched Models - Filtering </a:t>
            </a:r>
            <a:r>
              <a:rPr lang="en-US" sz="2400" b="1" dirty="0" smtClean="0"/>
              <a:t>of Monte Carlo Simulation Cases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38200" y="1371600"/>
            <a:ext cx="7467600" cy="4648199"/>
            <a:chOff x="838200" y="1122362"/>
            <a:chExt cx="7645400" cy="5557837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122362"/>
              <a:ext cx="7645400" cy="5557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2014538" y="5773738"/>
              <a:ext cx="1497012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1pPr>
              <a:lvl2pPr marL="742950" indent="-28575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2pPr>
              <a:lvl3pPr marL="11430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3pPr>
              <a:lvl4pPr marL="16002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4pPr>
              <a:lvl5pPr marL="20574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dirty="0"/>
                <a:t>84 cases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90500" y="6019800"/>
            <a:ext cx="8686800" cy="7089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Filter, but verify.  Run actual simulation and analyze results again!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639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620000" cy="779922"/>
          </a:xfrm>
        </p:spPr>
        <p:txBody>
          <a:bodyPr>
            <a:noAutofit/>
          </a:bodyPr>
          <a:lstStyle/>
          <a:p>
            <a:r>
              <a:rPr lang="en-US" sz="2400" b="1" dirty="0"/>
              <a:t>Development of Multiple History-Matched Models - Cross-Plots </a:t>
            </a:r>
            <a:r>
              <a:rPr lang="en-US" sz="2400" b="1" dirty="0" smtClean="0"/>
              <a:t>for RFT Errors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70119" y="1117572"/>
            <a:ext cx="7302281" cy="5054628"/>
            <a:chOff x="960438" y="838200"/>
            <a:chExt cx="7978775" cy="591820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438" y="1076325"/>
              <a:ext cx="3916362" cy="239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9825" y="1076325"/>
              <a:ext cx="3957638" cy="2420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9963" y="3852863"/>
              <a:ext cx="3881437" cy="2398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3849688"/>
              <a:ext cx="3852863" cy="2411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6"/>
            <p:cNvSpPr txBox="1">
              <a:spLocks noChangeArrowheads="1"/>
            </p:cNvSpPr>
            <p:nvPr/>
          </p:nvSpPr>
          <p:spPr bwMode="auto">
            <a:xfrm>
              <a:off x="6129338" y="6110288"/>
              <a:ext cx="2570162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1pPr>
              <a:lvl2pPr marL="742950" indent="-28575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2pPr>
              <a:lvl3pPr marL="11430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3pPr>
              <a:lvl4pPr marL="16002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4pPr>
              <a:lvl5pPr marL="20574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Verdana" pitchFamily="34" charset="0"/>
                </a:rPr>
                <a:t>Example of an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Verdana" pitchFamily="34" charset="0"/>
                </a:rPr>
                <a:t>unacceptable case</a:t>
              </a:r>
            </a:p>
          </p:txBody>
        </p:sp>
        <p:sp>
          <p:nvSpPr>
            <p:cNvPr id="15" name="TextBox 7"/>
            <p:cNvSpPr txBox="1">
              <a:spLocks noChangeArrowheads="1"/>
            </p:cNvSpPr>
            <p:nvPr/>
          </p:nvSpPr>
          <p:spPr bwMode="auto">
            <a:xfrm>
              <a:off x="1549400" y="838200"/>
              <a:ext cx="22987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1pPr>
              <a:lvl2pPr marL="742950" indent="-28575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2pPr>
              <a:lvl3pPr marL="11430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3pPr>
              <a:lvl4pPr marL="16002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4pPr>
              <a:lvl5pPr marL="20574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Verdana" pitchFamily="34" charset="0"/>
                </a:rPr>
                <a:t>MSE = 9842 psi</a:t>
              </a:r>
              <a:r>
                <a:rPr kumimoji="0" lang="en-US" altLang="en-US" sz="1800" b="1" i="0" u="none" strike="noStrike" kern="0" cap="none" spc="0" normalizeH="0" baseline="3000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Verdana" pitchFamily="34" charset="0"/>
                </a:rPr>
                <a:t>2</a:t>
              </a:r>
            </a:p>
          </p:txBody>
        </p:sp>
        <p:sp>
          <p:nvSpPr>
            <p:cNvPr id="16" name="TextBox 8"/>
            <p:cNvSpPr txBox="1">
              <a:spLocks noChangeArrowheads="1"/>
            </p:cNvSpPr>
            <p:nvPr/>
          </p:nvSpPr>
          <p:spPr bwMode="auto">
            <a:xfrm>
              <a:off x="1557338" y="3979863"/>
              <a:ext cx="23002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1pPr>
              <a:lvl2pPr marL="742950" indent="-28575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2pPr>
              <a:lvl3pPr marL="11430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3pPr>
              <a:lvl4pPr marL="16002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4pPr>
              <a:lvl5pPr marL="20574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Verdana" pitchFamily="34" charset="0"/>
                </a:rPr>
                <a:t>MSE = 6624 psi</a:t>
              </a:r>
              <a:r>
                <a:rPr kumimoji="0" lang="en-US" altLang="en-US" sz="1800" b="1" i="0" u="none" strike="noStrike" kern="0" cap="none" spc="0" normalizeH="0" baseline="3000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Verdana" pitchFamily="34" charset="0"/>
                </a:rPr>
                <a:t>2</a:t>
              </a:r>
            </a:p>
          </p:txBody>
        </p:sp>
        <p:sp>
          <p:nvSpPr>
            <p:cNvPr id="17" name="TextBox 9"/>
            <p:cNvSpPr txBox="1">
              <a:spLocks noChangeArrowheads="1"/>
            </p:cNvSpPr>
            <p:nvPr/>
          </p:nvSpPr>
          <p:spPr bwMode="auto">
            <a:xfrm>
              <a:off x="5570538" y="914400"/>
              <a:ext cx="23002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1pPr>
              <a:lvl2pPr marL="742950" indent="-28575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2pPr>
              <a:lvl3pPr marL="11430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3pPr>
              <a:lvl4pPr marL="16002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4pPr>
              <a:lvl5pPr marL="20574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Verdana" pitchFamily="34" charset="0"/>
                </a:rPr>
                <a:t>MSE = 6055 psi</a:t>
              </a:r>
              <a:r>
                <a:rPr kumimoji="0" lang="en-US" altLang="en-US" sz="1800" b="1" i="0" u="none" strike="noStrike" kern="0" cap="none" spc="0" normalizeH="0" baseline="3000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Verdana" pitchFamily="34" charset="0"/>
                </a:rPr>
                <a:t>2</a:t>
              </a:r>
            </a:p>
          </p:txBody>
        </p:sp>
        <p:sp>
          <p:nvSpPr>
            <p:cNvPr id="18" name="TextBox 10"/>
            <p:cNvSpPr txBox="1">
              <a:spLocks noChangeArrowheads="1"/>
            </p:cNvSpPr>
            <p:nvPr/>
          </p:nvSpPr>
          <p:spPr bwMode="auto">
            <a:xfrm>
              <a:off x="5562600" y="3827463"/>
              <a:ext cx="246221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1pPr>
              <a:lvl2pPr marL="742950" indent="-28575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2pPr>
              <a:lvl3pPr marL="11430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3pPr>
              <a:lvl4pPr marL="16002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4pPr>
              <a:lvl5pPr marL="20574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Verdana" pitchFamily="34" charset="0"/>
                </a:rPr>
                <a:t>MSE = 29461 psi</a:t>
              </a:r>
              <a:r>
                <a:rPr kumimoji="0" lang="en-US" altLang="en-US" sz="1800" b="1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Verdana" pitchFamily="34" charset="0"/>
                </a:rPr>
                <a:t>2</a:t>
              </a:r>
            </a:p>
          </p:txBody>
        </p:sp>
        <p:sp>
          <p:nvSpPr>
            <p:cNvPr id="19" name="TextBox 12"/>
            <p:cNvSpPr txBox="1">
              <a:spLocks noChangeArrowheads="1"/>
            </p:cNvSpPr>
            <p:nvPr/>
          </p:nvSpPr>
          <p:spPr bwMode="auto">
            <a:xfrm>
              <a:off x="3157538" y="2481263"/>
              <a:ext cx="201136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1pPr>
              <a:lvl2pPr marL="742950" indent="-28575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2pPr>
              <a:lvl3pPr marL="11430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3pPr>
              <a:lvl4pPr marL="16002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4pPr>
              <a:lvl5pPr marL="20574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Verdana" pitchFamily="34" charset="0"/>
                </a:rPr>
                <a:t>Rejected later</a:t>
              </a:r>
            </a:p>
          </p:txBody>
        </p:sp>
        <p:sp>
          <p:nvSpPr>
            <p:cNvPr id="20" name="TextBox 13"/>
            <p:cNvSpPr txBox="1">
              <a:spLocks noChangeArrowheads="1"/>
            </p:cNvSpPr>
            <p:nvPr/>
          </p:nvSpPr>
          <p:spPr bwMode="auto">
            <a:xfrm>
              <a:off x="1836738" y="6172200"/>
              <a:ext cx="160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1pPr>
              <a:lvl2pPr marL="742950" indent="-28575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2pPr>
              <a:lvl3pPr marL="11430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3pPr>
              <a:lvl4pPr marL="16002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4pPr>
              <a:lvl5pPr marL="20574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Verdana" pitchFamily="34" charset="0"/>
                </a:rPr>
                <a:t>Acceptable</a:t>
              </a:r>
            </a:p>
          </p:txBody>
        </p:sp>
        <p:sp>
          <p:nvSpPr>
            <p:cNvPr id="21" name="TextBox 14"/>
            <p:cNvSpPr txBox="1">
              <a:spLocks noChangeArrowheads="1"/>
            </p:cNvSpPr>
            <p:nvPr/>
          </p:nvSpPr>
          <p:spPr bwMode="auto">
            <a:xfrm>
              <a:off x="7332663" y="2379663"/>
              <a:ext cx="16065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1pPr>
              <a:lvl2pPr marL="742950" indent="-28575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2pPr>
              <a:lvl3pPr marL="11430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3pPr>
              <a:lvl4pPr marL="16002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4pPr>
              <a:lvl5pPr marL="2057400" indent="-228600"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 b="1">
                  <a:solidFill>
                    <a:srgbClr val="080808"/>
                  </a:solidFill>
                  <a:latin typeface="Verdana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Verdana" pitchFamily="34" charset="0"/>
                </a:rPr>
                <a:t>Acceptable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358013" y="6213153"/>
            <a:ext cx="7249068" cy="5686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Full analysis makes your product robust.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3542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Uncertainties for Forecasting Situations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404938"/>
            <a:ext cx="8108950" cy="552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har char="•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1pPr>
            <a:lvl2pPr marL="395288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F46D1F"/>
              </a:buClr>
              <a:buFont typeface="Wingdings" pitchFamily="2" charset="2"/>
              <a:buChar char="n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</a:defRPr>
            </a:lvl2pPr>
            <a:lvl3pPr marL="854075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3pPr>
            <a:lvl4pPr marL="13747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6EA20A"/>
              </a:buClr>
              <a:buFont typeface="Wingdings 3" pitchFamily="18" charset="2"/>
              <a:buChar char="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4pPr>
            <a:lvl5pPr marL="18319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5pPr>
            <a:lvl6pPr marL="22891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6pPr>
            <a:lvl7pPr marL="27463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7pPr>
            <a:lvl8pPr marL="32035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8pPr>
            <a:lvl9pPr marL="36607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9pPr>
          </a:lstStyle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Well – Constraints and limits, flow tables</a:t>
            </a: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Operations/Surface facilities – Constraints and limits, operational downtime, artificial lift, “put-on-production” schedule</a:t>
            </a: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lang="en-US" altLang="en-US" sz="1800" kern="0" dirty="0" smtClean="0">
                <a:latin typeface="Verdana"/>
              </a:rPr>
              <a:t>Development opportunities – Workover timings, zone switch, infill wells, recovery mechanisms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Verdana"/>
            </a:endParaRP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Fields - Timing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5334000"/>
            <a:ext cx="8153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Look at the BIG picture!  Involve all stakeholders.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106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Concluding Remarks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404938"/>
            <a:ext cx="8108950" cy="552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har char="•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1pPr>
            <a:lvl2pPr marL="395288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F46D1F"/>
              </a:buClr>
              <a:buFont typeface="Wingdings" pitchFamily="2" charset="2"/>
              <a:buChar char="n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</a:defRPr>
            </a:lvl2pPr>
            <a:lvl3pPr marL="854075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3pPr>
            <a:lvl4pPr marL="13747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6EA20A"/>
              </a:buClr>
              <a:buFont typeface="Wingdings 3" pitchFamily="18" charset="2"/>
              <a:buChar char="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4pPr>
            <a:lvl5pPr marL="18319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5pPr>
            <a:lvl6pPr marL="22891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6pPr>
            <a:lvl7pPr marL="27463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7pPr>
            <a:lvl8pPr marL="32035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8pPr>
            <a:lvl9pPr marL="36607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9pPr>
          </a:lstStyle>
          <a:p>
            <a:pPr marL="457200" lvl="1" indent="-342900" algn="just" eaLnBrk="1" hangingPunct="1">
              <a:buClr>
                <a:schemeClr val="accent4"/>
              </a:buClr>
              <a:buSzPct val="80000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lang="en-US" altLang="en-US" sz="1800" kern="0" dirty="0">
                <a:latin typeface="Verdana"/>
              </a:rPr>
              <a:t>Logical </a:t>
            </a:r>
            <a:r>
              <a:rPr lang="en-US" altLang="en-US" sz="1800" kern="0" dirty="0" smtClean="0">
                <a:latin typeface="Verdana"/>
              </a:rPr>
              <a:t>description of uncertainty assessment steps </a:t>
            </a:r>
            <a:endParaRPr lang="en-US" altLang="en-US" sz="1800" kern="0" dirty="0">
              <a:latin typeface="Verdana"/>
            </a:endParaRP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lang="en-US" altLang="en-US" sz="1800" kern="0" dirty="0" smtClean="0">
                <a:latin typeface="Verdana"/>
              </a:rPr>
              <a:t>Practical tips and guidelines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419725"/>
            <a:ext cx="81534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remember one thing – No matter how careful we are, we cannot assess the impact of “unidentified” uncertainty.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82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Outline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8922"/>
            <a:ext cx="83057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4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 to experimental design (ED)</a:t>
            </a:r>
          </a:p>
          <a:p>
            <a:pPr marL="285750" indent="-285750">
              <a:spcAft>
                <a:spcPts val="600"/>
              </a:spcAft>
              <a:buClr>
                <a:schemeClr val="accent4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Selection of uncertain parameters and their ranges</a:t>
            </a:r>
          </a:p>
          <a:p>
            <a:pPr marL="285750" indent="-285750">
              <a:spcAft>
                <a:spcPts val="600"/>
              </a:spcAft>
              <a:buClr>
                <a:schemeClr val="accent4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esponse or tracking functions (or variables)</a:t>
            </a:r>
          </a:p>
          <a:p>
            <a:pPr marL="285750" indent="-285750">
              <a:spcAft>
                <a:spcPts val="600"/>
              </a:spcAft>
              <a:buClr>
                <a:schemeClr val="accent4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Uncertainty assessment using ED</a:t>
            </a:r>
          </a:p>
          <a:p>
            <a:pPr marL="285750" indent="-285750">
              <a:spcAft>
                <a:spcPts val="600"/>
              </a:spcAft>
              <a:buClr>
                <a:schemeClr val="accent4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of multiple history-matched models – A case study</a:t>
            </a:r>
          </a:p>
          <a:p>
            <a:pPr marL="285750" indent="-285750">
              <a:spcAft>
                <a:spcPts val="600"/>
              </a:spcAft>
              <a:buClr>
                <a:schemeClr val="accent4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Uncertainties for forecasting situations</a:t>
            </a:r>
          </a:p>
          <a:p>
            <a:pPr marL="285750" indent="-285750">
              <a:spcAft>
                <a:spcPts val="600"/>
              </a:spcAft>
              <a:buClr>
                <a:schemeClr val="accent4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Concluding remarks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5219700"/>
            <a:ext cx="81534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 is a practical way to assess uncertainty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reservoir simulation models.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BACK-UP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2476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Typical “Dynamic” Uncertain Parameters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8305799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Aquifer specifications (cells representing aquifer i.e., aquifer direction and extent, aquifer pore volume multipliers, and aquifer transmissibility multipliers)</a:t>
            </a:r>
          </a:p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Relative permeability parameters</a:t>
            </a:r>
          </a:p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Permeability multipliers</a:t>
            </a:r>
          </a:p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en-US" baseline="-25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en-US" baseline="-25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endParaRPr lang="en-US" baseline="-25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Transmissibility multipliers in x-, y- or z-direction to represent barriers/baffles/ “shale”/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stratigraphic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compartments</a:t>
            </a:r>
          </a:p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 (or local) adjustment parameters related to any property such as permeability, porosity, residual saturations, PI, skin, etc. (</a:t>
            </a:r>
            <a:r>
              <a:rPr lang="en-US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CAUTION – Ideally, minimize use of such parameters, especially local ones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Fault parameters (length, vertical extent, transmissibility)</a:t>
            </a:r>
          </a:p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 compressibility</a:t>
            </a:r>
          </a:p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PVT</a:t>
            </a:r>
          </a:p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Initial reservoir pressure (sometimes)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Tornado Diagram for “Heavy hitters”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5867400"/>
            <a:ext cx="8588752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Tornado diagram can also be used to identify “heavy hitters”.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36015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51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ED Introduction - Setting the Stage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1404937"/>
            <a:ext cx="8108950" cy="552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har char="•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1pPr>
            <a:lvl2pPr marL="395288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F46D1F"/>
              </a:buClr>
              <a:buFont typeface="Wingdings" pitchFamily="2" charset="2"/>
              <a:buChar char="n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</a:defRPr>
            </a:lvl2pPr>
            <a:lvl3pPr marL="854075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3pPr>
            <a:lvl4pPr marL="13747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6EA20A"/>
              </a:buClr>
              <a:buFont typeface="Wingdings 3" pitchFamily="18" charset="2"/>
              <a:buChar char="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4pPr>
            <a:lvl5pPr marL="18319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5pPr>
            <a:lvl6pPr marL="22891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6pPr>
            <a:lvl7pPr marL="27463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7pPr>
            <a:lvl8pPr marL="32035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8pPr>
            <a:lvl9pPr marL="36607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9pPr>
          </a:lstStyle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“empirical” relationship </a:t>
            </a:r>
            <a:r>
              <a:rPr lang="en-US" altLang="en-US" sz="18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equires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8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ata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from “experiments”</a:t>
            </a:r>
          </a:p>
          <a:p>
            <a:pPr marL="914400" marR="0" lvl="2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SWIR = a – b log (k)</a:t>
            </a:r>
          </a:p>
          <a:p>
            <a:pPr marL="914400" marR="0" lvl="2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 (k) = a + b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Symbol" panose="05050102010706020507" pitchFamily="18" charset="2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</a:p>
          <a:p>
            <a:pPr marL="914400" marR="0" lvl="2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RF = 0.114 + 0.272 log (k) + 0.256 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kumimoji="0" lang="en-US" alt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0.136 log (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Symbol" panose="05050102010706020507" pitchFamily="18" charset="2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kumimoji="0" lang="en-US" alt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– 1.538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Symbol" panose="05050102010706020507" pitchFamily="18" charset="2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0.00035 h </a:t>
            </a:r>
          </a:p>
          <a:p>
            <a:pPr marL="914400" marR="0" lvl="2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= 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kumimoji="0" lang="en-US" alt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(a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x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a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x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…) + (a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x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x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a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x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x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…) + (b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x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kumimoji="0" lang="en-US" alt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b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x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alt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….)</a:t>
            </a:r>
          </a:p>
          <a:p>
            <a:pPr marL="914400" marR="0" lvl="2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x</a:t>
            </a:r>
            <a:r>
              <a:rPr kumimoji="0" lang="en-US" alt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800" kern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etc.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may be complex </a:t>
            </a:r>
            <a:r>
              <a:rPr lang="en-US" altLang="en-US" sz="1800" kern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ransforms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(log, sin, 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etc.) of the underlying Variable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355600" y="5486400"/>
            <a:ext cx="7896225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>
                <a:solidFill>
                  <a:schemeClr val="tx1"/>
                </a:solidFill>
                <a:latin typeface="Verdana"/>
              </a:rPr>
              <a:t>More </a:t>
            </a:r>
            <a:r>
              <a:rPr lang="en-US" altLang="en-US" kern="0" dirty="0" smtClean="0">
                <a:solidFill>
                  <a:schemeClr val="tx1"/>
                </a:solidFill>
                <a:latin typeface="Verdana"/>
              </a:rPr>
              <a:t>complex </a:t>
            </a:r>
            <a:r>
              <a:rPr lang="en-US" altLang="en-US" kern="0" dirty="0">
                <a:solidFill>
                  <a:schemeClr val="tx1"/>
                </a:solidFill>
                <a:latin typeface="Verdana"/>
              </a:rPr>
              <a:t>the </a:t>
            </a:r>
            <a:r>
              <a:rPr lang="en-US" altLang="en-US" kern="0" dirty="0" smtClean="0">
                <a:solidFill>
                  <a:schemeClr val="tx1"/>
                </a:solidFill>
                <a:latin typeface="Verdana"/>
              </a:rPr>
              <a:t>relation </a:t>
            </a:r>
            <a:r>
              <a:rPr lang="en-US" altLang="en-US" kern="0" dirty="0">
                <a:solidFill>
                  <a:schemeClr val="tx1"/>
                </a:solidFill>
                <a:latin typeface="Verdana"/>
              </a:rPr>
              <a:t>=&gt; More </a:t>
            </a:r>
            <a:r>
              <a:rPr lang="en-US" altLang="en-US" kern="0" dirty="0" smtClean="0">
                <a:solidFill>
                  <a:schemeClr val="tx1"/>
                </a:solidFill>
                <a:latin typeface="Verdana"/>
              </a:rPr>
              <a:t>coefficients </a:t>
            </a:r>
            <a:r>
              <a:rPr lang="en-US" altLang="en-US" kern="0" dirty="0">
                <a:solidFill>
                  <a:schemeClr val="tx1"/>
                </a:solidFill>
                <a:latin typeface="Verdana"/>
              </a:rPr>
              <a:t>to </a:t>
            </a:r>
            <a:r>
              <a:rPr lang="en-US" altLang="en-US" kern="0" dirty="0" smtClean="0">
                <a:solidFill>
                  <a:schemeClr val="tx1"/>
                </a:solidFill>
                <a:latin typeface="Verdana"/>
              </a:rPr>
              <a:t>evaluate </a:t>
            </a:r>
            <a:r>
              <a:rPr lang="en-US" altLang="en-US" kern="0" dirty="0">
                <a:solidFill>
                  <a:schemeClr val="tx1"/>
                </a:solidFill>
                <a:latin typeface="Verdana"/>
              </a:rPr>
              <a:t>=&gt; More </a:t>
            </a:r>
            <a:r>
              <a:rPr lang="en-US" altLang="en-US" kern="0" dirty="0" smtClean="0">
                <a:solidFill>
                  <a:schemeClr val="tx1"/>
                </a:solidFill>
                <a:latin typeface="Verdana"/>
              </a:rPr>
              <a:t>experiments </a:t>
            </a:r>
            <a:r>
              <a:rPr lang="en-US" altLang="en-US" kern="0" dirty="0">
                <a:solidFill>
                  <a:schemeClr val="tx1"/>
                </a:solidFill>
                <a:latin typeface="Verdana"/>
              </a:rPr>
              <a:t>n</a:t>
            </a:r>
            <a:r>
              <a:rPr lang="en-US" altLang="en-US" kern="0" dirty="0" smtClean="0">
                <a:solidFill>
                  <a:schemeClr val="tx1"/>
                </a:solidFill>
                <a:latin typeface="Verdana"/>
              </a:rPr>
              <a:t>eeded </a:t>
            </a:r>
            <a:r>
              <a:rPr lang="en-US" altLang="en-US" kern="0" dirty="0">
                <a:solidFill>
                  <a:schemeClr val="tx1"/>
                </a:solidFill>
                <a:latin typeface="Verdana"/>
              </a:rPr>
              <a:t>to </a:t>
            </a:r>
            <a:r>
              <a:rPr lang="en-US" altLang="en-US" kern="0" dirty="0" smtClean="0">
                <a:solidFill>
                  <a:schemeClr val="tx1"/>
                </a:solidFill>
                <a:latin typeface="Verdana"/>
              </a:rPr>
              <a:t>generate </a:t>
            </a:r>
            <a:r>
              <a:rPr lang="en-US" altLang="en-US" kern="0" dirty="0">
                <a:solidFill>
                  <a:schemeClr val="tx1"/>
                </a:solidFill>
                <a:latin typeface="Verdana"/>
              </a:rPr>
              <a:t>r</a:t>
            </a:r>
            <a:r>
              <a:rPr lang="en-US" altLang="en-US" kern="0" dirty="0" smtClean="0">
                <a:solidFill>
                  <a:schemeClr val="tx1"/>
                </a:solidFill>
                <a:latin typeface="Verdana"/>
              </a:rPr>
              <a:t>equired </a:t>
            </a:r>
            <a:r>
              <a:rPr lang="en-US" altLang="en-US" kern="0" dirty="0">
                <a:solidFill>
                  <a:schemeClr val="tx1"/>
                </a:solidFill>
                <a:latin typeface="Verdana"/>
              </a:rPr>
              <a:t>d</a:t>
            </a:r>
            <a:r>
              <a:rPr lang="en-US" altLang="en-US" kern="0" dirty="0" smtClean="0">
                <a:solidFill>
                  <a:schemeClr val="tx1"/>
                </a:solidFill>
                <a:latin typeface="Verdana"/>
              </a:rPr>
              <a:t>ata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6155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ED Introduction - Basic Terms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404938"/>
            <a:ext cx="8108950" cy="552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har char="•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1pPr>
            <a:lvl2pPr marL="395288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F46D1F"/>
              </a:buClr>
              <a:buFont typeface="Wingdings" pitchFamily="2" charset="2"/>
              <a:buChar char="n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</a:defRPr>
            </a:lvl2pPr>
            <a:lvl3pPr marL="854075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3pPr>
            <a:lvl4pPr marL="13747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6EA20A"/>
              </a:buClr>
              <a:buFont typeface="Wingdings 3" pitchFamily="18" charset="2"/>
              <a:buChar char="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4pPr>
            <a:lvl5pPr marL="18319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5pPr>
            <a:lvl6pPr marL="22891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6pPr>
            <a:lvl7pPr marL="27463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7pPr>
            <a:lvl8pPr marL="32035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8pPr>
            <a:lvl9pPr marL="36607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9pPr>
          </a:lstStyle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Parameters (Variables, Factors) – </a:t>
            </a:r>
            <a:r>
              <a:rPr lang="en-US" altLang="en-US" sz="1800" kern="0" dirty="0">
                <a:latin typeface="Verdana"/>
              </a:rPr>
              <a:t>U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ncertain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x’s</a:t>
            </a: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Levels (Ranges) of Parameters – Values x’s can assume</a:t>
            </a: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Response variable – y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to either optimize (minimize) or evaluate via regression.</a:t>
            </a: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Response </a:t>
            </a:r>
            <a:r>
              <a:rPr lang="en-US" altLang="en-US" sz="1800" kern="0" dirty="0" err="1" smtClean="0">
                <a:latin typeface="Verdana"/>
              </a:rPr>
              <a:t>equa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tion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(Proxy </a:t>
            </a:r>
            <a:r>
              <a:rPr lang="en-US" altLang="en-US" sz="1800" kern="0" noProof="0" dirty="0">
                <a:latin typeface="Verdana"/>
              </a:rPr>
              <a:t>e</a:t>
            </a:r>
            <a:r>
              <a:rPr lang="en-US" altLang="en-US" sz="1800" kern="0" dirty="0" smtClean="0">
                <a:latin typeface="Verdana"/>
              </a:rPr>
              <a:t>qua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tion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, Surrogate function) – </a:t>
            </a:r>
            <a:r>
              <a:rPr lang="en-US" altLang="en-US" sz="1800" kern="0" dirty="0">
                <a:latin typeface="Verdana"/>
              </a:rPr>
              <a:t>E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quation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</a:t>
            </a:r>
            <a:r>
              <a:rPr lang="en-US" altLang="en-US" sz="1800" kern="0" noProof="0" dirty="0" smtClean="0">
                <a:latin typeface="Verdana"/>
              </a:rPr>
              <a:t>for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y as a function of all x’s with all coefficients </a:t>
            </a:r>
            <a:r>
              <a:rPr lang="en-US" altLang="en-US" sz="1800" kern="0" dirty="0">
                <a:latin typeface="Verdana"/>
              </a:rPr>
              <a:t>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valuated via data from experiments.</a:t>
            </a:r>
          </a:p>
          <a:p>
            <a:pPr marL="914400" marR="0" lvl="2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Can sample </a:t>
            </a:r>
            <a:r>
              <a:rPr lang="en-US" altLang="en-US" sz="1800" kern="0" dirty="0">
                <a:latin typeface="Verdana"/>
              </a:rPr>
              <a:t>t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his equation via Monte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Carlo simulation after specifying </a:t>
            </a:r>
            <a:r>
              <a:rPr lang="en-US" altLang="en-US" sz="1800" kern="0" dirty="0">
                <a:latin typeface="Verdana"/>
              </a:rPr>
              <a:t>p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robability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</a:t>
            </a:r>
            <a:r>
              <a:rPr lang="en-US" altLang="en-US" sz="1800" kern="0" dirty="0">
                <a:latin typeface="Verdana"/>
              </a:rPr>
              <a:t>d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istribution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</a:t>
            </a:r>
            <a:r>
              <a:rPr lang="en-US" altLang="en-US" sz="1800" kern="0" dirty="0">
                <a:latin typeface="Verdana"/>
              </a:rPr>
              <a:t>f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unctions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for all x’s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5562600"/>
            <a:ext cx="8153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>
                <a:solidFill>
                  <a:srgbClr val="080808"/>
                </a:solidFill>
                <a:latin typeface="Verdana"/>
              </a:rPr>
              <a:t>Experimental Design – Systematic, </a:t>
            </a:r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statistical method </a:t>
            </a:r>
            <a:r>
              <a:rPr lang="en-US" altLang="en-US" kern="0" dirty="0">
                <a:solidFill>
                  <a:srgbClr val="080808"/>
                </a:solidFill>
                <a:latin typeface="Verdana"/>
              </a:rPr>
              <a:t>to </a:t>
            </a:r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uncover relationship between </a:t>
            </a:r>
            <a:r>
              <a:rPr lang="en-US" altLang="en-US" kern="0" dirty="0">
                <a:solidFill>
                  <a:srgbClr val="080808"/>
                </a:solidFill>
                <a:latin typeface="Verdana"/>
              </a:rPr>
              <a:t>y and x’s that </a:t>
            </a:r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cannot </a:t>
            </a:r>
            <a:r>
              <a:rPr lang="en-US" altLang="en-US" kern="0" dirty="0">
                <a:solidFill>
                  <a:srgbClr val="080808"/>
                </a:solidFill>
                <a:latin typeface="Verdana"/>
              </a:rPr>
              <a:t>be </a:t>
            </a:r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reasonably handled </a:t>
            </a:r>
            <a:r>
              <a:rPr lang="en-US" altLang="en-US" kern="0" dirty="0">
                <a:solidFill>
                  <a:srgbClr val="080808"/>
                </a:solidFill>
                <a:latin typeface="Verdana"/>
              </a:rPr>
              <a:t>by “One-Variable-at-a-Time” (OVAT) </a:t>
            </a:r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approach.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7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ED Introduction - Experimental Design Methods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1404938"/>
            <a:ext cx="8108950" cy="552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har char="•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1pPr>
            <a:lvl2pPr marL="395288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F46D1F"/>
              </a:buClr>
              <a:buFont typeface="Wingdings" pitchFamily="2" charset="2"/>
              <a:buChar char="n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</a:defRPr>
            </a:lvl2pPr>
            <a:lvl3pPr marL="854075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3pPr>
            <a:lvl4pPr marL="13747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6EA20A"/>
              </a:buClr>
              <a:buFont typeface="Wingdings 3" pitchFamily="18" charset="2"/>
              <a:buChar char="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4pPr>
            <a:lvl5pPr marL="18319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5pPr>
            <a:lvl6pPr marL="22891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6pPr>
            <a:lvl7pPr marL="27463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7pPr>
            <a:lvl8pPr marL="32035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8pPr>
            <a:lvl9pPr marL="36607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9pPr>
          </a:lstStyle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F46D1F"/>
              </a:buClr>
              <a:buSzTx/>
              <a:buFont typeface="Wingdings" pitchFamily="2" charset="2"/>
              <a:buNone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For K factors at L levels:</a:t>
            </a: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Plackett-Burman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(1946) design </a:t>
            </a:r>
            <a:r>
              <a:rPr lang="en-US" altLang="en-US" sz="1800" kern="0" dirty="0">
                <a:latin typeface="Verdana"/>
              </a:rPr>
              <a:t>-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</a:t>
            </a:r>
            <a:r>
              <a:rPr lang="en-US" altLang="en-US" sz="1800" kern="0" dirty="0">
                <a:latin typeface="Verdana"/>
              </a:rPr>
              <a:t>E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xperiments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in multiple of 4 (e.g., 12 experiments to screen 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upto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11 factors)</a:t>
            </a:r>
          </a:p>
          <a:p>
            <a:pPr lvl="2" algn="just" eaLnBrk="1" hangingPunct="1">
              <a:buClr>
                <a:schemeClr val="tx2"/>
              </a:buClr>
              <a:buSzPct val="135000"/>
              <a:buFont typeface="Verdana" panose="020B0604030504040204" pitchFamily="34" charset="0"/>
              <a:buChar char="•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lang="en-US" altLang="en-US" sz="1800" kern="0" dirty="0" smtClean="0">
                <a:latin typeface="Verdana"/>
              </a:rPr>
              <a:t>Center-point case adds one more experiment.</a:t>
            </a:r>
          </a:p>
          <a:p>
            <a:pPr lvl="2" algn="just" eaLnBrk="1" hangingPunct="1">
              <a:buClr>
                <a:schemeClr val="tx2"/>
              </a:buClr>
              <a:buSzPct val="135000"/>
              <a:buFont typeface="Verdana" panose="020B0604030504040204" pitchFamily="34" charset="0"/>
              <a:buChar char="•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lang="en-US" altLang="en-US" sz="1800" kern="0" dirty="0">
                <a:latin typeface="Verdana"/>
              </a:rPr>
              <a:t>Folded </a:t>
            </a:r>
            <a:r>
              <a:rPr lang="en-US" altLang="en-US" sz="1800" kern="0" dirty="0" err="1">
                <a:latin typeface="Verdana"/>
              </a:rPr>
              <a:t>Plackett-Burman</a:t>
            </a:r>
            <a:r>
              <a:rPr lang="en-US" altLang="en-US" sz="1800" kern="0" dirty="0">
                <a:latin typeface="Verdana"/>
              </a:rPr>
              <a:t> </a:t>
            </a:r>
            <a:r>
              <a:rPr lang="en-US" altLang="en-US" sz="1800" kern="0" dirty="0" smtClean="0">
                <a:latin typeface="Verdana"/>
              </a:rPr>
              <a:t>design </a:t>
            </a:r>
            <a:r>
              <a:rPr lang="en-US" altLang="en-US" sz="1800" kern="0" dirty="0">
                <a:latin typeface="Verdana"/>
              </a:rPr>
              <a:t>- Twice </a:t>
            </a:r>
            <a:r>
              <a:rPr lang="en-US" altLang="en-US" sz="1800" kern="0" dirty="0" smtClean="0">
                <a:latin typeface="Verdana"/>
              </a:rPr>
              <a:t>as many experiments as </a:t>
            </a:r>
            <a:r>
              <a:rPr lang="en-US" altLang="en-US" sz="1800" kern="0" dirty="0">
                <a:latin typeface="Verdana"/>
              </a:rPr>
              <a:t>the </a:t>
            </a:r>
            <a:r>
              <a:rPr lang="en-US" altLang="en-US" sz="1800" kern="0" dirty="0" smtClean="0">
                <a:latin typeface="Verdana"/>
              </a:rPr>
              <a:t>original </a:t>
            </a:r>
            <a:r>
              <a:rPr lang="en-US" altLang="en-US" sz="1800" kern="0" dirty="0" err="1">
                <a:latin typeface="Verdana"/>
              </a:rPr>
              <a:t>Plackett-Burman</a:t>
            </a:r>
            <a:r>
              <a:rPr lang="en-US" altLang="en-US" sz="1800" kern="0" dirty="0">
                <a:latin typeface="Verdana"/>
              </a:rPr>
              <a:t> </a:t>
            </a:r>
            <a:r>
              <a:rPr lang="en-US" altLang="en-US" sz="1800" kern="0" dirty="0" smtClean="0">
                <a:latin typeface="Verdana"/>
              </a:rPr>
              <a:t>design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Verdana"/>
            </a:endParaRPr>
          </a:p>
          <a:p>
            <a:pPr marL="457200" lvl="1" indent="-342900" algn="just" eaLnBrk="1" hangingPunct="1">
              <a:buClr>
                <a:schemeClr val="accent4"/>
              </a:buClr>
              <a:buSzPct val="80000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Full Factorial design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- </a:t>
            </a:r>
            <a:r>
              <a:rPr lang="en-US" altLang="en-US" sz="1800" kern="0" dirty="0">
                <a:latin typeface="Verdana"/>
              </a:rPr>
              <a:t>L</a:t>
            </a:r>
            <a:r>
              <a:rPr lang="en-US" altLang="en-US" sz="1800" kern="0" baseline="30000" dirty="0">
                <a:latin typeface="Verdana"/>
              </a:rPr>
              <a:t>K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experiments</a:t>
            </a:r>
          </a:p>
          <a:p>
            <a:pPr marL="915987" lvl="2" indent="-342900" algn="just" eaLnBrk="1" hangingPunct="1"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7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factors at 3 levels each = 3</a:t>
            </a:r>
            <a:r>
              <a:rPr kumimoji="0" lang="en-US" alt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7</a:t>
            </a:r>
            <a:r>
              <a:rPr kumimoji="0" lang="en-US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= 2,187 experiments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Verdana"/>
            </a:endParaRPr>
          </a:p>
          <a:p>
            <a:pPr marL="915987" lvl="2" indent="-342900" algn="just" eaLnBrk="1" hangingPunct="1"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</a:t>
            </a:r>
            <a:r>
              <a:rPr lang="en-US" altLang="en-US" sz="1800" kern="0" dirty="0">
                <a:latin typeface="Verdana"/>
              </a:rPr>
              <a:t>Solution – Use D-Optimal or Box-</a:t>
            </a:r>
            <a:r>
              <a:rPr lang="en-US" altLang="en-US" sz="1800" kern="0" dirty="0" err="1">
                <a:latin typeface="Verdana"/>
              </a:rPr>
              <a:t>Behnken</a:t>
            </a:r>
            <a:r>
              <a:rPr lang="en-US" altLang="en-US" sz="1800" kern="0" dirty="0">
                <a:latin typeface="Verdana"/>
              </a:rPr>
              <a:t> </a:t>
            </a:r>
            <a:r>
              <a:rPr lang="en-US" altLang="en-US" sz="1800" kern="0" dirty="0" smtClean="0">
                <a:latin typeface="Verdana"/>
              </a:rPr>
              <a:t>Design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5486400"/>
            <a:ext cx="8153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  </a:t>
            </a:r>
            <a:r>
              <a:rPr lang="en-US" altLang="en-US" kern="0" dirty="0" err="1" smtClean="0">
                <a:solidFill>
                  <a:srgbClr val="080808"/>
                </a:solidFill>
                <a:latin typeface="Verdana"/>
              </a:rPr>
              <a:t>Plackett-Burman</a:t>
            </a:r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 and D-optimal designs are sufficient.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284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Selection of Uncertain Parameters and Their Ranges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1524000"/>
            <a:ext cx="7889875" cy="519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har char="•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1pPr>
            <a:lvl2pPr marL="395288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F46D1F"/>
              </a:buClr>
              <a:buFont typeface="Wingdings" pitchFamily="2" charset="2"/>
              <a:buChar char="n"/>
              <a:tabLst>
                <a:tab pos="395288" algn="l"/>
                <a:tab pos="854075" algn="l"/>
                <a:tab pos="1374775" algn="l"/>
                <a:tab pos="1831975" algn="l"/>
              </a:tabLst>
              <a:defRPr sz="2200">
                <a:solidFill>
                  <a:srgbClr val="080808"/>
                </a:solidFill>
                <a:latin typeface="+mn-lt"/>
              </a:defRPr>
            </a:lvl2pPr>
            <a:lvl3pPr marL="854075" indent="-2809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3pPr>
            <a:lvl4pPr marL="13747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6EA20A"/>
              </a:buClr>
              <a:buFont typeface="Wingdings 3" pitchFamily="18" charset="2"/>
              <a:buChar char="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4pPr>
            <a:lvl5pPr marL="1831975" indent="-2921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5pPr>
            <a:lvl6pPr marL="22891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6pPr>
            <a:lvl7pPr marL="27463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7pPr>
            <a:lvl8pPr marL="32035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8pPr>
            <a:lvl9pPr marL="3660775" indent="-292100" algn="l" rtl="0" fontAlgn="base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8E7E75"/>
              </a:buClr>
              <a:buFont typeface="Wingdings" pitchFamily="2" charset="2"/>
              <a:buChar char=""/>
              <a:tabLst>
                <a:tab pos="395288" algn="l"/>
                <a:tab pos="854075" algn="l"/>
                <a:tab pos="1374775" algn="l"/>
                <a:tab pos="1831975" algn="l"/>
              </a:tabLst>
              <a:defRPr sz="2000">
                <a:solidFill>
                  <a:srgbClr val="080808"/>
                </a:solidFill>
                <a:latin typeface="+mn-lt"/>
              </a:defRPr>
            </a:lvl9pPr>
          </a:lstStyle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Capture </a:t>
            </a:r>
            <a:r>
              <a:rPr lang="en-US" altLang="en-US" sz="1800" kern="0" dirty="0">
                <a:latin typeface="Verdana"/>
              </a:rPr>
              <a:t>a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ll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</a:t>
            </a:r>
            <a:r>
              <a:rPr lang="en-US" altLang="en-US" sz="1800" kern="0" dirty="0">
                <a:latin typeface="Verdana"/>
              </a:rPr>
              <a:t>i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mportant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</a:t>
            </a:r>
            <a:r>
              <a:rPr lang="en-US" altLang="en-US" sz="1800" kern="0" dirty="0">
                <a:latin typeface="Verdana"/>
              </a:rPr>
              <a:t>u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ncertainties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(Use G&amp;G and PE Knowledge)</a:t>
            </a:r>
          </a:p>
          <a:p>
            <a:pPr marL="914400" lvl="2" indent="-342900" algn="just" eaLnBrk="1" hangingPunct="1"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Screen for “heavy-hitters” </a:t>
            </a:r>
            <a:r>
              <a:rPr lang="en-US" altLang="en-US" sz="1800" kern="0" noProof="0" dirty="0" smtClean="0">
                <a:latin typeface="Verdana"/>
              </a:rPr>
              <a:t>u</a:t>
            </a:r>
            <a:r>
              <a:rPr lang="en-US" altLang="en-US" sz="1800" kern="0" dirty="0" smtClean="0">
                <a:latin typeface="Verdana"/>
              </a:rPr>
              <a:t>sing </a:t>
            </a:r>
            <a:r>
              <a:rPr lang="en-US" altLang="en-US" sz="1800" kern="0" dirty="0" err="1">
                <a:latin typeface="Verdana"/>
              </a:rPr>
              <a:t>Plackett-Burman</a:t>
            </a:r>
            <a:r>
              <a:rPr lang="en-US" altLang="en-US" sz="1800" kern="0" dirty="0">
                <a:latin typeface="Verdana"/>
              </a:rPr>
              <a:t> Design </a:t>
            </a:r>
            <a:r>
              <a:rPr lang="en-US" altLang="en-US" sz="1800" kern="0" dirty="0" smtClean="0">
                <a:latin typeface="Verdana"/>
              </a:rPr>
              <a:t>.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 </a:t>
            </a: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Develop “realistic” </a:t>
            </a:r>
            <a:r>
              <a:rPr lang="en-US" altLang="en-US" sz="1800" kern="0" dirty="0">
                <a:latin typeface="Verdana"/>
              </a:rPr>
              <a:t>r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anges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for parameters</a:t>
            </a:r>
          </a:p>
          <a:p>
            <a:pPr marL="914400" marR="0" lvl="2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Not too </a:t>
            </a:r>
            <a:r>
              <a:rPr lang="en-US" altLang="en-US" sz="1800" kern="0" dirty="0">
                <a:latin typeface="Verdana"/>
              </a:rPr>
              <a:t>w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ide and not too narrow</a:t>
            </a:r>
          </a:p>
          <a:p>
            <a:pPr marL="914400" marR="0" lvl="2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rgbClr val="0050AA"/>
              </a:buClr>
              <a:buSzPct val="90000"/>
              <a:buFont typeface="Wingdings" pitchFamily="2" charset="2"/>
              <a:buChar char="l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Avoid “anchoring” effect</a:t>
            </a:r>
          </a:p>
          <a:p>
            <a:pPr marL="457200" marR="0" lvl="1" indent="-3429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  <a:buClr>
                <a:schemeClr val="accent4"/>
              </a:buClr>
              <a:buSzPct val="80000"/>
              <a:buFont typeface="Wingdings" pitchFamily="2" charset="2"/>
              <a:buChar char="n"/>
              <a:tabLst>
                <a:tab pos="457200" algn="l"/>
                <a:tab pos="854075" algn="l"/>
                <a:tab pos="1374775" algn="l"/>
                <a:tab pos="1831975" algn="l"/>
              </a:tabLst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Keep </a:t>
            </a:r>
            <a:r>
              <a:rPr lang="en-US" altLang="en-US" sz="1800" kern="0" dirty="0">
                <a:latin typeface="Verdana"/>
              </a:rPr>
              <a:t>r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ecovery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</a:t>
            </a:r>
            <a:r>
              <a:rPr lang="en-US" altLang="en-US" sz="1800" kern="0" dirty="0">
                <a:latin typeface="Verdana"/>
              </a:rPr>
              <a:t>m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echanism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and/or study </a:t>
            </a:r>
            <a:r>
              <a:rPr lang="en-US" altLang="en-US" sz="1800" kern="0" dirty="0">
                <a:latin typeface="Verdana"/>
              </a:rPr>
              <a:t>o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bjectives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in mind to select </a:t>
            </a:r>
            <a:r>
              <a:rPr lang="en-US" altLang="en-US" sz="1800" kern="0" dirty="0">
                <a:latin typeface="Verdana"/>
              </a:rPr>
              <a:t>r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elevant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</a:t>
            </a:r>
            <a:r>
              <a:rPr lang="en-US" altLang="en-US" sz="1800" kern="0" dirty="0">
                <a:latin typeface="Verdana"/>
              </a:rPr>
              <a:t>p</a:t>
            </a:r>
            <a:r>
              <a:rPr kumimoji="0" lang="en-US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arameters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Verdana"/>
              </a:rPr>
              <a:t>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5181600"/>
            <a:ext cx="88392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Do not just stop at 7 or 11 uncertainties.</a:t>
            </a:r>
          </a:p>
        </p:txBody>
      </p:sp>
    </p:spTree>
    <p:extLst>
      <p:ext uri="{BB962C8B-B14F-4D97-AF65-F5344CB8AC3E}">
        <p14:creationId xmlns:p14="http://schemas.microsoft.com/office/powerpoint/2010/main" val="2068455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779922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>Typical Ranges for Relative Permeability Parameters based on Corey Equation Representation for Water-Wet System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524000"/>
          <a:ext cx="76962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5804"/>
                <a:gridCol w="18403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Typical 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</a:t>
                      </a:r>
                      <a:r>
                        <a:rPr lang="en-US" baseline="-25000" dirty="0" err="1" smtClean="0"/>
                        <a:t>rocw</a:t>
                      </a:r>
                      <a:r>
                        <a:rPr lang="en-US" dirty="0" smtClean="0"/>
                        <a:t> (with </a:t>
                      </a:r>
                      <a:r>
                        <a:rPr lang="en-US" dirty="0" err="1" smtClean="0"/>
                        <a:t>k</a:t>
                      </a:r>
                      <a:r>
                        <a:rPr lang="en-US" baseline="-25000" dirty="0" err="1" smtClean="0"/>
                        <a:t>base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k</a:t>
                      </a:r>
                      <a:r>
                        <a:rPr lang="en-US" baseline="-25000" dirty="0" err="1" smtClean="0"/>
                        <a:t>absolute</a:t>
                      </a:r>
                      <a:r>
                        <a:rPr lang="en-US" dirty="0" smtClean="0"/>
                        <a:t> in line with earth models)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</a:t>
                      </a:r>
                      <a:r>
                        <a:rPr lang="en-US" baseline="-25000" dirty="0" err="1" smtClean="0"/>
                        <a:t>rwro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0.05-0.5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</a:t>
                      </a:r>
                      <a:r>
                        <a:rPr lang="en-US" baseline="-25000" dirty="0" err="1" smtClean="0"/>
                        <a:t>rgro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0.1-0.7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orw</a:t>
                      </a:r>
                      <a:r>
                        <a:rPr lang="en-US" dirty="0" smtClean="0"/>
                        <a:t> (or </a:t>
                      </a:r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org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0.1-0.35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gc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0-0.05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w</a:t>
                      </a:r>
                      <a:r>
                        <a:rPr lang="en-US" dirty="0" smtClean="0"/>
                        <a:t> (n</a:t>
                      </a:r>
                      <a:r>
                        <a:rPr lang="en-US" baseline="-25000" dirty="0" smtClean="0"/>
                        <a:t>ow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og</a:t>
                      </a:r>
                      <a:r>
                        <a:rPr lang="en-US" dirty="0" smtClean="0"/>
                        <a:t> or </a:t>
                      </a: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g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1.5-5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Land’s constant (if residual</a:t>
                      </a:r>
                      <a:r>
                        <a:rPr lang="en-US" baseline="0" dirty="0" smtClean="0"/>
                        <a:t> saturations are modeled using Land’s equation)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5476875"/>
            <a:ext cx="8153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SWIR of earth model is NOT a separate parameter!!!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457200"/>
            <a:ext cx="7620000" cy="77992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Response or Tracking Functions (or Variables)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1" y="1450806"/>
            <a:ext cx="8610600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Clr>
                <a:srgbClr val="F08400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OOIP (when “static” parameters, OOWC, OGOC, and/or PVT affecting OOIP are involved)</a:t>
            </a:r>
          </a:p>
          <a:p>
            <a:pPr marL="228600" indent="-228600">
              <a:spcAft>
                <a:spcPts val="600"/>
              </a:spcAft>
              <a:buClr>
                <a:srgbClr val="F08400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Cumulative oil production at the end of history</a:t>
            </a:r>
          </a:p>
          <a:p>
            <a:pPr marL="228600" indent="-228600">
              <a:spcAft>
                <a:spcPts val="600"/>
              </a:spcAft>
              <a:buClr>
                <a:srgbClr val="F08400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Breakthrough times for selected wells</a:t>
            </a:r>
          </a:p>
          <a:p>
            <a:pPr marL="228600" indent="-228600">
              <a:spcAft>
                <a:spcPts val="600"/>
              </a:spcAft>
              <a:buClr>
                <a:srgbClr val="F08400"/>
              </a:buClr>
              <a:buSzPct val="150000"/>
              <a:buFont typeface="Wingdings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ean square error (MSE) functions for simulated vs. actual:</a:t>
            </a:r>
          </a:p>
          <a:p>
            <a:pPr marL="742950" lvl="1" indent="-285750">
              <a:spcAft>
                <a:spcPts val="600"/>
              </a:spcAft>
              <a:buClr>
                <a:schemeClr val="tx2"/>
              </a:buClr>
              <a:buSzPct val="135000"/>
              <a:buFont typeface="Verdana" panose="020B060403050404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static pressure difference</a:t>
            </a:r>
          </a:p>
          <a:p>
            <a:pPr marL="742950" lvl="1" indent="-285750">
              <a:spcAft>
                <a:spcPts val="600"/>
              </a:spcAft>
              <a:buClr>
                <a:schemeClr val="tx2"/>
              </a:buClr>
              <a:buSzPct val="135000"/>
              <a:buFont typeface="Verdana" panose="020B060403050404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RFT (MDT) pressure difference (if available)</a:t>
            </a:r>
          </a:p>
          <a:p>
            <a:pPr marL="742950" lvl="1" indent="-285750">
              <a:spcAft>
                <a:spcPts val="600"/>
              </a:spcAft>
              <a:buClr>
                <a:schemeClr val="tx2"/>
              </a:buClr>
              <a:buSzPct val="135000"/>
              <a:buFont typeface="Verdana" panose="020B060403050404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cut (or WOR) or cum. water production difference</a:t>
            </a:r>
          </a:p>
          <a:p>
            <a:pPr marL="742950" lvl="1" indent="-285750">
              <a:spcAft>
                <a:spcPts val="600"/>
              </a:spcAft>
              <a:buClr>
                <a:schemeClr val="tx2"/>
              </a:buClr>
              <a:buSzPct val="135000"/>
              <a:buFont typeface="Verdana" panose="020B060403050404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producing GOR or cum. gas production difference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5486400"/>
            <a:ext cx="8153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QC  - Key to select “representative” data to develop response functions/variables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363078"/>
            <a:ext cx="8458199" cy="77992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Response Function – Unintended Consequences (Simplified Data from Chen and Oliver, SPE 164902)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E65-EF00-7F4C-860A-46B7C286D3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1" y="1450806"/>
            <a:ext cx="86106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MSE = Sum over data points [(Simulated data – Observed data)^2/(Data error variance)]</a:t>
            </a:r>
          </a:p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error standard deviation = 2 bar and 100 m</a:t>
            </a:r>
            <a:r>
              <a:rPr lang="en-US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/day for RFT pressure and oil rate, respectively</a:t>
            </a:r>
          </a:p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observed data points:</a:t>
            </a:r>
          </a:p>
          <a:p>
            <a:pPr marL="742950" lvl="1" indent="-285750">
              <a:spcAft>
                <a:spcPts val="600"/>
              </a:spcAft>
              <a:buClr>
                <a:schemeClr val="tx2"/>
              </a:buClr>
              <a:buSzPct val="135000"/>
              <a:buFont typeface="Verdana" panose="020B060403050404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RFT pressure = 250 bar, oil rate = 4,000 m</a:t>
            </a:r>
            <a:r>
              <a:rPr lang="en-US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/day</a:t>
            </a:r>
          </a:p>
          <a:p>
            <a:pPr marL="228600" indent="-228600">
              <a:spcAft>
                <a:spcPts val="600"/>
              </a:spcAft>
              <a:buClr>
                <a:srgbClr val="F08400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answers for error = (simulated data – observed data):</a:t>
            </a:r>
          </a:p>
          <a:p>
            <a:pPr marL="742950" lvl="1" indent="-285750">
              <a:spcAft>
                <a:spcPts val="600"/>
              </a:spcAft>
              <a:buClr>
                <a:schemeClr val="tx2"/>
              </a:buClr>
              <a:buSzPct val="135000"/>
              <a:buFont typeface="Verdana" panose="020B060403050404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RFT error = 20 bar (8%), oil rate error = 400 m3/day (10%)</a:t>
            </a:r>
          </a:p>
          <a:p>
            <a:pPr marL="742950" lvl="1" indent="-285750">
              <a:spcAft>
                <a:spcPts val="600"/>
              </a:spcAft>
              <a:buClr>
                <a:schemeClr val="tx2"/>
              </a:buClr>
              <a:buSzPct val="135000"/>
              <a:buFont typeface="Verdana" panose="020B060403050404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RFT error = 8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bar (3.2%),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oil rate error =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1,000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m3/day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(25%)</a:t>
            </a:r>
          </a:p>
          <a:p>
            <a:pPr marL="228600" indent="-228600">
              <a:spcAft>
                <a:spcPts val="600"/>
              </a:spcAft>
              <a:buClr>
                <a:schemeClr val="accent4"/>
              </a:buClr>
              <a:buSzPct val="150000"/>
              <a:buFont typeface="Wingdings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value for MSE = 116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5562600"/>
            <a:ext cx="8153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kern="0" dirty="0" smtClean="0">
                <a:solidFill>
                  <a:srgbClr val="080808"/>
                </a:solidFill>
                <a:latin typeface="Verdana"/>
              </a:rPr>
              <a:t>Combine various items in one error function at your own risk!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1405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_Handout_Template">
  <a:themeElements>
    <a:clrScheme name="Chevron">
      <a:dk1>
        <a:srgbClr val="333333"/>
      </a:dk1>
      <a:lt1>
        <a:sysClr val="window" lastClr="FFFFFF"/>
      </a:lt1>
      <a:dk2>
        <a:srgbClr val="0050AA"/>
      </a:dk2>
      <a:lt2>
        <a:srgbClr val="EEECE1"/>
      </a:lt2>
      <a:accent1>
        <a:srgbClr val="009DD9"/>
      </a:accent1>
      <a:accent2>
        <a:srgbClr val="FFD200"/>
      </a:accent2>
      <a:accent3>
        <a:srgbClr val="6EA20A"/>
      </a:accent3>
      <a:accent4>
        <a:srgbClr val="F08400"/>
      </a:accent4>
      <a:accent5>
        <a:srgbClr val="42571F"/>
      </a:accent5>
      <a:accent6>
        <a:srgbClr val="523A58"/>
      </a:accent6>
      <a:hlink>
        <a:srgbClr val="0000FF"/>
      </a:hlink>
      <a:folHlink>
        <a:srgbClr val="AAAFB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18207</TotalTime>
  <Words>1409</Words>
  <Application>Microsoft Office PowerPoint</Application>
  <PresentationFormat>On-screen Show (4:3)</PresentationFormat>
  <Paragraphs>170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Arial</vt:lpstr>
      <vt:lpstr>Calibri</vt:lpstr>
      <vt:lpstr>Courier New</vt:lpstr>
      <vt:lpstr>Symbol</vt:lpstr>
      <vt:lpstr>Verdana</vt:lpstr>
      <vt:lpstr>Wingdings</vt:lpstr>
      <vt:lpstr>Wingdings 3</vt:lpstr>
      <vt:lpstr>Corporate_Handout_Template</vt:lpstr>
      <vt:lpstr>Uncertainty Assessment Using Reservoir Simulation Models – Practical Guidelines</vt:lpstr>
      <vt:lpstr>Outline </vt:lpstr>
      <vt:lpstr>ED Introduction - Setting the Stage </vt:lpstr>
      <vt:lpstr>ED Introduction - Basic Terms </vt:lpstr>
      <vt:lpstr>ED Introduction - Experimental Design Methods </vt:lpstr>
      <vt:lpstr>Selection of Uncertain Parameters and Their Ranges </vt:lpstr>
      <vt:lpstr>Typical Ranges for Relative Permeability Parameters based on Corey Equation Representation for Water-Wet System </vt:lpstr>
      <vt:lpstr>Response or Tracking Functions (or Variables) </vt:lpstr>
      <vt:lpstr>Response Function – Unintended Consequences (Simplified Data from Chen and Oliver, SPE 164902) </vt:lpstr>
      <vt:lpstr>Uncertainty Assessment Using ED </vt:lpstr>
      <vt:lpstr>Development of Multiple History-Matched Models – A Case Study </vt:lpstr>
      <vt:lpstr>Development of Multiple History-Matched Models - “Heavy hitters” for RFT Error </vt:lpstr>
      <vt:lpstr>Development of Multiple History-Matched Models - “Heavy hitters” for Cumulative Oil Production at the End of History </vt:lpstr>
      <vt:lpstr>Development of Multiple History-Matched Models - Proxy Equation Adequacy Check for RFT Error </vt:lpstr>
      <vt:lpstr>Development of Multiple History-Matched Models - Proxy Equation Adequacy Check for Cumulative Oil Production at the End of History </vt:lpstr>
      <vt:lpstr>Development of Multiple History-Matched Models - Filtering of Monte Carlo Simulation Cases </vt:lpstr>
      <vt:lpstr>Development of Multiple History-Matched Models - Cross-Plots for RFT Errors </vt:lpstr>
      <vt:lpstr>Uncertainties for Forecasting Situations </vt:lpstr>
      <vt:lpstr>Concluding Remarks </vt:lpstr>
      <vt:lpstr>BACK-UP </vt:lpstr>
      <vt:lpstr>Typical “Dynamic” Uncertain Parameters </vt:lpstr>
      <vt:lpstr>Tornado Diagram for “Heavy hitters” </vt:lpstr>
    </vt:vector>
  </TitlesOfParts>
  <Company>Chevron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Reservoir Modeling Guide   Peer Review Prep List</dc:title>
  <dc:creator>Mark Moon</dc:creator>
  <cp:lastModifiedBy>Amanda Garza</cp:lastModifiedBy>
  <cp:revision>231</cp:revision>
  <cp:lastPrinted>2014-03-25T17:00:37Z</cp:lastPrinted>
  <dcterms:created xsi:type="dcterms:W3CDTF">2010-12-16T01:56:48Z</dcterms:created>
  <dcterms:modified xsi:type="dcterms:W3CDTF">2016-08-16T19:47:40Z</dcterms:modified>
</cp:coreProperties>
</file>