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22" r:id="rId1"/>
  </p:sldMasterIdLst>
  <p:notesMasterIdLst>
    <p:notesMasterId r:id="rId29"/>
  </p:notesMasterIdLst>
  <p:handoutMasterIdLst>
    <p:handoutMasterId r:id="rId30"/>
  </p:handoutMasterIdLst>
  <p:sldIdLst>
    <p:sldId id="548" r:id="rId2"/>
    <p:sldId id="373" r:id="rId3"/>
    <p:sldId id="537" r:id="rId4"/>
    <p:sldId id="577" r:id="rId5"/>
    <p:sldId id="549" r:id="rId6"/>
    <p:sldId id="554" r:id="rId7"/>
    <p:sldId id="555" r:id="rId8"/>
    <p:sldId id="568" r:id="rId9"/>
    <p:sldId id="571" r:id="rId10"/>
    <p:sldId id="578" r:id="rId11"/>
    <p:sldId id="551" r:id="rId12"/>
    <p:sldId id="560" r:id="rId13"/>
    <p:sldId id="566" r:id="rId14"/>
    <p:sldId id="565" r:id="rId15"/>
    <p:sldId id="559" r:id="rId16"/>
    <p:sldId id="579" r:id="rId17"/>
    <p:sldId id="557" r:id="rId18"/>
    <p:sldId id="558" r:id="rId19"/>
    <p:sldId id="564" r:id="rId20"/>
    <p:sldId id="569" r:id="rId21"/>
    <p:sldId id="561" r:id="rId22"/>
    <p:sldId id="574" r:id="rId23"/>
    <p:sldId id="562" r:id="rId24"/>
    <p:sldId id="572" r:id="rId25"/>
    <p:sldId id="563" r:id="rId26"/>
    <p:sldId id="575" r:id="rId27"/>
    <p:sldId id="576" r:id="rId28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" userDrawn="1">
          <p15:clr>
            <a:srgbClr val="A4A3A4"/>
          </p15:clr>
        </p15:guide>
        <p15:guide id="4" orient="horz" pos="14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7000"/>
    <a:srgbClr val="BBE0E3"/>
    <a:srgbClr val="FFFF99"/>
    <a:srgbClr val="927000"/>
    <a:srgbClr val="8A6900"/>
    <a:srgbClr val="9A7500"/>
    <a:srgbClr val="A47D00"/>
    <a:srgbClr val="B48900"/>
    <a:srgbClr val="578200"/>
    <a:srgbClr val="5C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 autoAdjust="0"/>
    <p:restoredTop sz="82428" autoAdjust="0"/>
  </p:normalViewPr>
  <p:slideViewPr>
    <p:cSldViewPr snapToGrid="0">
      <p:cViewPr varScale="1">
        <p:scale>
          <a:sx n="96" d="100"/>
          <a:sy n="96" d="100"/>
        </p:scale>
        <p:origin x="2034" y="78"/>
      </p:cViewPr>
      <p:guideLst>
        <p:guide orient="horz" pos="2160"/>
        <p:guide pos="2880"/>
        <p:guide orient="horz" pos="288"/>
        <p:guide orient="horz" pos="14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8.xml"/><Relationship Id="rId3" Type="http://schemas.openxmlformats.org/officeDocument/2006/relationships/slide" Target="slides/slide12.xml"/><Relationship Id="rId7" Type="http://schemas.openxmlformats.org/officeDocument/2006/relationships/slide" Target="slides/slide17.xml"/><Relationship Id="rId2" Type="http://schemas.openxmlformats.org/officeDocument/2006/relationships/slide" Target="slides/slide10.xml"/><Relationship Id="rId1" Type="http://schemas.openxmlformats.org/officeDocument/2006/relationships/slide" Target="slides/slide9.xml"/><Relationship Id="rId6" Type="http://schemas.openxmlformats.org/officeDocument/2006/relationships/slide" Target="slides/slide16.xml"/><Relationship Id="rId5" Type="http://schemas.openxmlformats.org/officeDocument/2006/relationships/slide" Target="slides/slide15.xml"/><Relationship Id="rId4" Type="http://schemas.openxmlformats.org/officeDocument/2006/relationships/slide" Target="slides/slide14.xml"/><Relationship Id="rId9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FD80E309-E764-4354-8476-7FCF5745C461}" type="datetime1">
              <a:rPr lang="en-US"/>
              <a:pPr>
                <a:defRPr/>
              </a:pPr>
              <a:t>8/16/2016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0403710F-BB05-48AB-9D4C-98537AC04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96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4BC84EE-AA72-4321-8E22-FC8CAFA202CD}" type="datetime1">
              <a:rPr lang="en-US"/>
              <a:pPr>
                <a:defRPr/>
              </a:pPr>
              <a:t>8/16/2016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6"/>
            <a:ext cx="5486400" cy="4183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EE06171-AB1F-4D2C-A03C-822A58BD1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84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335FFC-C8DA-7F4C-A01A-B7B74E715B68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74524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1777-5863-41C7-82B3-43E2594C08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15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1777-5863-41C7-82B3-43E2594C08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91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1777-5863-41C7-82B3-43E2594C08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9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1777-5863-41C7-82B3-43E2594C08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25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1777-5863-41C7-82B3-43E2594C08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3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that</a:t>
            </a:r>
            <a:r>
              <a:rPr lang="en-US" baseline="0" dirty="0" smtClean="0"/>
              <a:t> we have some faith in the measurements, let’s talk about how it can be used to improve our models.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4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0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5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way to visualize it…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3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36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1777-5863-41C7-82B3-43E2594C08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6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1777-5863-41C7-82B3-43E2594C08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1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amazing movie file</a:t>
            </a:r>
            <a:r>
              <a:rPr lang="en-US" baseline="0" dirty="0" smtClean="0"/>
              <a:t> showing DAS data acquired in real time.  This movie will be edited prior to final submission to take out about 30-seconds.  It shows what DAS data looks like in real time.  There is an example where a cluster is not taking fluid and also shows where a </a:t>
            </a:r>
            <a:r>
              <a:rPr lang="en-US" baseline="0" dirty="0" err="1" smtClean="0"/>
              <a:t>downhole</a:t>
            </a:r>
            <a:r>
              <a:rPr lang="en-US" baseline="0" dirty="0" smtClean="0"/>
              <a:t> sleeve failed, which can be seen in real-time.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will have a back-up copy of this presentation which does not include a movie file.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1777-5863-41C7-82B3-43E2594C08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98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1777-5863-41C7-82B3-43E2594C08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2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F44AC-FF31-44E2-B4A2-480C439A1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1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48FB-EB97-4906-997C-8C6372295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2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8787F-3637-433B-A113-2048EEF52F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6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6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E29E-F8D2-4C4E-8E2B-55C28DB71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3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0B6F0-C5A0-4E37-9B94-CC8CE845A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9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C040-8E91-43E6-AAB0-D2AE304F0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8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B0F1-B868-4019-8DBF-3AC41040F0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8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5EBD-17E3-42E7-BC06-011F46054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6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6CA7-C1D9-46A4-BA0A-E8C8433822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9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049B7-D457-40B6-A048-600E1A554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6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40738"/>
            </a:gs>
            <a:gs pos="0">
              <a:srgbClr val="000000"/>
            </a:gs>
            <a:gs pos="74001">
              <a:srgbClr val="0A128C"/>
            </a:gs>
            <a:gs pos="100000">
              <a:srgbClr val="181CC7"/>
            </a:gs>
            <a:gs pos="100000">
              <a:srgbClr val="7005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A7F17BE7-A2F6-488E-8FAD-24B68F1EE4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1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0"/>
          <p:cNvSpPr txBox="1">
            <a:spLocks noChangeArrowheads="1"/>
          </p:cNvSpPr>
          <p:nvPr/>
        </p:nvSpPr>
        <p:spPr bwMode="auto">
          <a:xfrm>
            <a:off x="2133600" y="5791200"/>
            <a:ext cx="2743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>
                <a:latin typeface="Arial Narrow Bold" charset="0"/>
              </a:rPr>
              <a:t>Society of Petroleum Engineers Distinguished Lecturer Program</a:t>
            </a:r>
          </a:p>
          <a:p>
            <a:r>
              <a:rPr lang="en-US" sz="1200">
                <a:latin typeface="Arial Narrow Bold" charset="0"/>
              </a:rPr>
              <a:t>www.spe.org/dl</a:t>
            </a:r>
          </a:p>
        </p:txBody>
      </p:sp>
      <p:pic>
        <p:nvPicPr>
          <p:cNvPr id="2053" name="Picture 7" descr="DL_Logo_White_Alpha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304800"/>
            <a:ext cx="424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SPEInt_BW_Rev_Alpha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4795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223838" y="2074863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3" y="469633"/>
            <a:ext cx="7772400" cy="6667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What is Fiber Optic Sensing?</a:t>
            </a: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 rot="15909207">
            <a:off x="1442244" y="3615531"/>
            <a:ext cx="142875" cy="665163"/>
          </a:xfrm>
          <a:prstGeom prst="can">
            <a:avLst>
              <a:gd name="adj" fmla="val 116389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 rot="15447280">
            <a:off x="1046956" y="3855245"/>
            <a:ext cx="180975" cy="258762"/>
          </a:xfrm>
          <a:prstGeom prst="can">
            <a:avLst>
              <a:gd name="adj" fmla="val 35746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5321565">
            <a:off x="842169" y="3891757"/>
            <a:ext cx="228600" cy="258762"/>
          </a:xfrm>
          <a:prstGeom prst="can">
            <a:avLst>
              <a:gd name="adj" fmla="val 28299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rot="14330333">
            <a:off x="671513" y="3965575"/>
            <a:ext cx="236538" cy="261937"/>
          </a:xfrm>
          <a:prstGeom prst="can">
            <a:avLst>
              <a:gd name="adj" fmla="val 27685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13628904">
            <a:off x="522288" y="4064000"/>
            <a:ext cx="236538" cy="261937"/>
          </a:xfrm>
          <a:prstGeom prst="can">
            <a:avLst>
              <a:gd name="adj" fmla="val 27685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12951012">
            <a:off x="415925" y="4195763"/>
            <a:ext cx="271463" cy="261937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1244436">
            <a:off x="341313" y="4360863"/>
            <a:ext cx="301625" cy="261937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 rot="9501160">
            <a:off x="347663" y="4518025"/>
            <a:ext cx="319087" cy="27463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 rot="8248128">
            <a:off x="450850" y="4616450"/>
            <a:ext cx="322263" cy="398463"/>
          </a:xfrm>
          <a:prstGeom prst="can">
            <a:avLst>
              <a:gd name="adj" fmla="val 30911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 rot="6715424">
            <a:off x="722313" y="4751387"/>
            <a:ext cx="298450" cy="479425"/>
          </a:xfrm>
          <a:prstGeom prst="can">
            <a:avLst>
              <a:gd name="adj" fmla="val 40160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 rot="6023347">
            <a:off x="1139825" y="4741863"/>
            <a:ext cx="306387" cy="750888"/>
          </a:xfrm>
          <a:prstGeom prst="can">
            <a:avLst>
              <a:gd name="adj" fmla="val 61269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2590800" y="2565400"/>
            <a:ext cx="3262313" cy="63500"/>
          </a:xfrm>
          <a:custGeom>
            <a:avLst/>
            <a:gdLst>
              <a:gd name="T0" fmla="*/ 0 w 2038"/>
              <a:gd name="T1" fmla="*/ 2147483647 h 49"/>
              <a:gd name="T2" fmla="*/ 2147483647 w 2038"/>
              <a:gd name="T3" fmla="*/ 2147483647 h 49"/>
              <a:gd name="T4" fmla="*/ 2147483647 w 2038"/>
              <a:gd name="T5" fmla="*/ 2147483647 h 49"/>
              <a:gd name="T6" fmla="*/ 2147483647 w 2038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2038"/>
              <a:gd name="T13" fmla="*/ 0 h 49"/>
              <a:gd name="T14" fmla="*/ 2038 w 2038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38" h="49">
                <a:moveTo>
                  <a:pt x="0" y="49"/>
                </a:moveTo>
                <a:cubicBezTo>
                  <a:pt x="486" y="30"/>
                  <a:pt x="973" y="12"/>
                  <a:pt x="1264" y="6"/>
                </a:cubicBezTo>
                <a:cubicBezTo>
                  <a:pt x="1555" y="0"/>
                  <a:pt x="1617" y="9"/>
                  <a:pt x="1746" y="15"/>
                </a:cubicBezTo>
                <a:cubicBezTo>
                  <a:pt x="1875" y="21"/>
                  <a:pt x="1956" y="31"/>
                  <a:pt x="2038" y="41"/>
                </a:cubicBezTo>
              </a:path>
            </a:pathLst>
          </a:cu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1323975" y="3524250"/>
            <a:ext cx="4667250" cy="517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Arc 16"/>
          <p:cNvSpPr>
            <a:spLocks/>
          </p:cNvSpPr>
          <p:nvPr/>
        </p:nvSpPr>
        <p:spPr bwMode="auto">
          <a:xfrm>
            <a:off x="5854700" y="2622550"/>
            <a:ext cx="750888" cy="4778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Arc 17"/>
          <p:cNvSpPr>
            <a:spLocks/>
          </p:cNvSpPr>
          <p:nvPr/>
        </p:nvSpPr>
        <p:spPr bwMode="auto">
          <a:xfrm flipV="1">
            <a:off x="5851525" y="3055938"/>
            <a:ext cx="750888" cy="4778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Arc 18"/>
          <p:cNvSpPr>
            <a:spLocks/>
          </p:cNvSpPr>
          <p:nvPr/>
        </p:nvSpPr>
        <p:spPr bwMode="auto">
          <a:xfrm rot="21468323" flipH="1">
            <a:off x="612775" y="4056063"/>
            <a:ext cx="750888" cy="476250"/>
          </a:xfrm>
          <a:custGeom>
            <a:avLst/>
            <a:gdLst>
              <a:gd name="T0" fmla="*/ 2147483647 w 21600"/>
              <a:gd name="T1" fmla="*/ 0 h 21556"/>
              <a:gd name="T2" fmla="*/ 2147483647 w 21600"/>
              <a:gd name="T3" fmla="*/ 2147483647 h 21556"/>
              <a:gd name="T4" fmla="*/ 0 w 21600"/>
              <a:gd name="T5" fmla="*/ 2147483647 h 21556"/>
              <a:gd name="T6" fmla="*/ 0 60000 65536"/>
              <a:gd name="T7" fmla="*/ 0 60000 65536"/>
              <a:gd name="T8" fmla="*/ 0 60000 65536"/>
              <a:gd name="T9" fmla="*/ 0 w 21600"/>
              <a:gd name="T10" fmla="*/ 0 h 21556"/>
              <a:gd name="T11" fmla="*/ 21600 w 21600"/>
              <a:gd name="T12" fmla="*/ 21556 h 21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56" fill="none" extrusionOk="0">
                <a:moveTo>
                  <a:pt x="1373" y="-1"/>
                </a:moveTo>
                <a:cubicBezTo>
                  <a:pt x="12746" y="724"/>
                  <a:pt x="21600" y="10159"/>
                  <a:pt x="21600" y="21556"/>
                </a:cubicBezTo>
              </a:path>
              <a:path w="21600" h="21556" stroke="0" extrusionOk="0">
                <a:moveTo>
                  <a:pt x="1373" y="-1"/>
                </a:moveTo>
                <a:cubicBezTo>
                  <a:pt x="12746" y="724"/>
                  <a:pt x="21600" y="10159"/>
                  <a:pt x="21600" y="21556"/>
                </a:cubicBezTo>
                <a:lnTo>
                  <a:pt x="0" y="21556"/>
                </a:lnTo>
                <a:close/>
              </a:path>
            </a:pathLst>
          </a:cu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Arc 19"/>
          <p:cNvSpPr>
            <a:spLocks/>
          </p:cNvSpPr>
          <p:nvPr/>
        </p:nvSpPr>
        <p:spPr bwMode="auto">
          <a:xfrm rot="21468323" flipH="1" flipV="1">
            <a:off x="633413" y="4487863"/>
            <a:ext cx="750887" cy="469900"/>
          </a:xfrm>
          <a:custGeom>
            <a:avLst/>
            <a:gdLst>
              <a:gd name="T0" fmla="*/ 2147483647 w 21600"/>
              <a:gd name="T1" fmla="*/ 0 h 21233"/>
              <a:gd name="T2" fmla="*/ 2147483647 w 21600"/>
              <a:gd name="T3" fmla="*/ 2147483647 h 21233"/>
              <a:gd name="T4" fmla="*/ 0 w 21600"/>
              <a:gd name="T5" fmla="*/ 2147483647 h 21233"/>
              <a:gd name="T6" fmla="*/ 0 60000 65536"/>
              <a:gd name="T7" fmla="*/ 0 60000 65536"/>
              <a:gd name="T8" fmla="*/ 0 60000 65536"/>
              <a:gd name="T9" fmla="*/ 0 w 21600"/>
              <a:gd name="T10" fmla="*/ 0 h 21233"/>
              <a:gd name="T11" fmla="*/ 21600 w 21600"/>
              <a:gd name="T12" fmla="*/ 21233 h 212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33" fill="none" extrusionOk="0">
                <a:moveTo>
                  <a:pt x="3964" y="-1"/>
                </a:moveTo>
                <a:cubicBezTo>
                  <a:pt x="14187" y="1908"/>
                  <a:pt x="21600" y="10832"/>
                  <a:pt x="21600" y="21233"/>
                </a:cubicBezTo>
              </a:path>
              <a:path w="21600" h="21233" stroke="0" extrusionOk="0">
                <a:moveTo>
                  <a:pt x="3964" y="-1"/>
                </a:moveTo>
                <a:cubicBezTo>
                  <a:pt x="14187" y="1908"/>
                  <a:pt x="21600" y="10832"/>
                  <a:pt x="21600" y="21233"/>
                </a:cubicBezTo>
                <a:lnTo>
                  <a:pt x="0" y="21233"/>
                </a:lnTo>
                <a:close/>
              </a:path>
            </a:pathLst>
          </a:cu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1187450" y="4941888"/>
            <a:ext cx="5376863" cy="7778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2617788" y="2638425"/>
            <a:ext cx="3262312" cy="63500"/>
          </a:xfrm>
          <a:custGeom>
            <a:avLst/>
            <a:gdLst>
              <a:gd name="T0" fmla="*/ 0 w 2038"/>
              <a:gd name="T1" fmla="*/ 2147483647 h 49"/>
              <a:gd name="T2" fmla="*/ 2147483647 w 2038"/>
              <a:gd name="T3" fmla="*/ 2147483647 h 49"/>
              <a:gd name="T4" fmla="*/ 2147483647 w 2038"/>
              <a:gd name="T5" fmla="*/ 2147483647 h 49"/>
              <a:gd name="T6" fmla="*/ 2147483647 w 2038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2038"/>
              <a:gd name="T13" fmla="*/ 0 h 49"/>
              <a:gd name="T14" fmla="*/ 2038 w 2038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38" h="49">
                <a:moveTo>
                  <a:pt x="0" y="49"/>
                </a:moveTo>
                <a:cubicBezTo>
                  <a:pt x="486" y="30"/>
                  <a:pt x="973" y="12"/>
                  <a:pt x="1264" y="6"/>
                </a:cubicBezTo>
                <a:cubicBezTo>
                  <a:pt x="1555" y="0"/>
                  <a:pt x="1617" y="9"/>
                  <a:pt x="1746" y="15"/>
                </a:cubicBezTo>
                <a:cubicBezTo>
                  <a:pt x="1875" y="21"/>
                  <a:pt x="1956" y="31"/>
                  <a:pt x="2038" y="41"/>
                </a:cubicBezTo>
              </a:path>
            </a:pathLst>
          </a:cu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Arc 22"/>
          <p:cNvSpPr>
            <a:spLocks/>
          </p:cNvSpPr>
          <p:nvPr/>
        </p:nvSpPr>
        <p:spPr bwMode="auto">
          <a:xfrm>
            <a:off x="5805488" y="2689225"/>
            <a:ext cx="717550" cy="766763"/>
          </a:xfrm>
          <a:custGeom>
            <a:avLst/>
            <a:gdLst>
              <a:gd name="T0" fmla="*/ 2147483647 w 23190"/>
              <a:gd name="T1" fmla="*/ 0 h 43200"/>
              <a:gd name="T2" fmla="*/ 0 w 23190"/>
              <a:gd name="T3" fmla="*/ 2147483647 h 43200"/>
              <a:gd name="T4" fmla="*/ 2147483647 w 23190"/>
              <a:gd name="T5" fmla="*/ 2147483647 h 43200"/>
              <a:gd name="T6" fmla="*/ 0 60000 65536"/>
              <a:gd name="T7" fmla="*/ 0 60000 65536"/>
              <a:gd name="T8" fmla="*/ 0 60000 65536"/>
              <a:gd name="T9" fmla="*/ 0 w 23190"/>
              <a:gd name="T10" fmla="*/ 0 h 43200"/>
              <a:gd name="T11" fmla="*/ 23190 w 2319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190" h="43200" fill="none" extrusionOk="0">
                <a:moveTo>
                  <a:pt x="1590" y="-1"/>
                </a:moveTo>
                <a:cubicBezTo>
                  <a:pt x="13519" y="0"/>
                  <a:pt x="23190" y="9670"/>
                  <a:pt x="23190" y="21600"/>
                </a:cubicBezTo>
                <a:cubicBezTo>
                  <a:pt x="23190" y="33529"/>
                  <a:pt x="13519" y="43200"/>
                  <a:pt x="1590" y="43200"/>
                </a:cubicBezTo>
                <a:cubicBezTo>
                  <a:pt x="1059" y="43199"/>
                  <a:pt x="529" y="43180"/>
                  <a:pt x="-1" y="43141"/>
                </a:cubicBezTo>
              </a:path>
              <a:path w="23190" h="43200" stroke="0" extrusionOk="0">
                <a:moveTo>
                  <a:pt x="1590" y="-1"/>
                </a:moveTo>
                <a:cubicBezTo>
                  <a:pt x="13519" y="0"/>
                  <a:pt x="23190" y="9670"/>
                  <a:pt x="23190" y="21600"/>
                </a:cubicBezTo>
                <a:cubicBezTo>
                  <a:pt x="23190" y="33529"/>
                  <a:pt x="13519" y="43200"/>
                  <a:pt x="1590" y="43200"/>
                </a:cubicBezTo>
                <a:cubicBezTo>
                  <a:pt x="1059" y="43199"/>
                  <a:pt x="529" y="43180"/>
                  <a:pt x="-1" y="43141"/>
                </a:cubicBezTo>
                <a:lnTo>
                  <a:pt x="1590" y="21600"/>
                </a:lnTo>
                <a:close/>
              </a:path>
            </a:pathLst>
          </a:cu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1133475" y="3455988"/>
            <a:ext cx="4721225" cy="449262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Arc 24"/>
          <p:cNvSpPr>
            <a:spLocks/>
          </p:cNvSpPr>
          <p:nvPr/>
        </p:nvSpPr>
        <p:spPr bwMode="auto">
          <a:xfrm rot="21468323" flipH="1">
            <a:off x="479425" y="3916363"/>
            <a:ext cx="704850" cy="476250"/>
          </a:xfrm>
          <a:custGeom>
            <a:avLst/>
            <a:gdLst>
              <a:gd name="T0" fmla="*/ 2147483647 w 20254"/>
              <a:gd name="T1" fmla="*/ 0 h 21556"/>
              <a:gd name="T2" fmla="*/ 2147483647 w 20254"/>
              <a:gd name="T3" fmla="*/ 2147483647 h 21556"/>
              <a:gd name="T4" fmla="*/ 0 w 20254"/>
              <a:gd name="T5" fmla="*/ 2147483647 h 21556"/>
              <a:gd name="T6" fmla="*/ 0 60000 65536"/>
              <a:gd name="T7" fmla="*/ 0 60000 65536"/>
              <a:gd name="T8" fmla="*/ 0 60000 65536"/>
              <a:gd name="T9" fmla="*/ 0 w 20254"/>
              <a:gd name="T10" fmla="*/ 0 h 21556"/>
              <a:gd name="T11" fmla="*/ 20254 w 20254"/>
              <a:gd name="T12" fmla="*/ 21556 h 21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54" h="21556" fill="none" extrusionOk="0">
                <a:moveTo>
                  <a:pt x="1373" y="-1"/>
                </a:moveTo>
                <a:cubicBezTo>
                  <a:pt x="9889" y="542"/>
                  <a:pt x="17288" y="6048"/>
                  <a:pt x="20254" y="14050"/>
                </a:cubicBezTo>
              </a:path>
              <a:path w="20254" h="21556" stroke="0" extrusionOk="0">
                <a:moveTo>
                  <a:pt x="1373" y="-1"/>
                </a:moveTo>
                <a:cubicBezTo>
                  <a:pt x="9889" y="542"/>
                  <a:pt x="17288" y="6048"/>
                  <a:pt x="20254" y="14050"/>
                </a:cubicBezTo>
                <a:lnTo>
                  <a:pt x="0" y="21556"/>
                </a:lnTo>
                <a:close/>
              </a:path>
            </a:pathLst>
          </a:cu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336550" y="4233863"/>
            <a:ext cx="6173788" cy="1936750"/>
          </a:xfrm>
          <a:custGeom>
            <a:avLst/>
            <a:gdLst>
              <a:gd name="T0" fmla="*/ 2147483647 w 3889"/>
              <a:gd name="T1" fmla="*/ 0 h 1220"/>
              <a:gd name="T2" fmla="*/ 2147483647 w 3889"/>
              <a:gd name="T3" fmla="*/ 2147483647 h 1220"/>
              <a:gd name="T4" fmla="*/ 2147483647 w 3889"/>
              <a:gd name="T5" fmla="*/ 2147483647 h 1220"/>
              <a:gd name="T6" fmla="*/ 2147483647 w 3889"/>
              <a:gd name="T7" fmla="*/ 2147483647 h 1220"/>
              <a:gd name="T8" fmla="*/ 2147483647 w 3889"/>
              <a:gd name="T9" fmla="*/ 2147483647 h 1220"/>
              <a:gd name="T10" fmla="*/ 2147483647 w 3889"/>
              <a:gd name="T11" fmla="*/ 2147483647 h 12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89"/>
              <a:gd name="T19" fmla="*/ 0 h 1220"/>
              <a:gd name="T20" fmla="*/ 3889 w 3889"/>
              <a:gd name="T21" fmla="*/ 1220 h 12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89" h="1220">
                <a:moveTo>
                  <a:pt x="80" y="0"/>
                </a:moveTo>
                <a:cubicBezTo>
                  <a:pt x="43" y="65"/>
                  <a:pt x="6" y="130"/>
                  <a:pt x="3" y="197"/>
                </a:cubicBezTo>
                <a:cubicBezTo>
                  <a:pt x="0" y="264"/>
                  <a:pt x="6" y="340"/>
                  <a:pt x="63" y="404"/>
                </a:cubicBezTo>
                <a:cubicBezTo>
                  <a:pt x="120" y="468"/>
                  <a:pt x="164" y="524"/>
                  <a:pt x="347" y="584"/>
                </a:cubicBezTo>
                <a:cubicBezTo>
                  <a:pt x="530" y="644"/>
                  <a:pt x="574" y="659"/>
                  <a:pt x="1164" y="765"/>
                </a:cubicBezTo>
                <a:cubicBezTo>
                  <a:pt x="1754" y="871"/>
                  <a:pt x="2821" y="1045"/>
                  <a:pt x="3889" y="1220"/>
                </a:cubicBezTo>
              </a:path>
            </a:pathLst>
          </a:cu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AutoShape 26"/>
          <p:cNvSpPr>
            <a:spLocks noChangeArrowheads="1"/>
          </p:cNvSpPr>
          <p:nvPr/>
        </p:nvSpPr>
        <p:spPr bwMode="auto">
          <a:xfrm rot="6023347">
            <a:off x="1682751" y="4822825"/>
            <a:ext cx="334962" cy="763587"/>
          </a:xfrm>
          <a:prstGeom prst="can">
            <a:avLst>
              <a:gd name="adj" fmla="val 56990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 rot="6009023">
            <a:off x="2229644" y="4917281"/>
            <a:ext cx="365125" cy="766763"/>
          </a:xfrm>
          <a:prstGeom prst="can">
            <a:avLst>
              <a:gd name="adj" fmla="val 52500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 rot="5941092">
            <a:off x="2801144" y="4991894"/>
            <a:ext cx="403225" cy="808037"/>
          </a:xfrm>
          <a:prstGeom prst="can">
            <a:avLst>
              <a:gd name="adj" fmla="val 50098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 rot="5941092">
            <a:off x="3388519" y="5083969"/>
            <a:ext cx="403225" cy="808037"/>
          </a:xfrm>
          <a:prstGeom prst="can">
            <a:avLst>
              <a:gd name="adj" fmla="val 50098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 rot="5941092">
            <a:off x="3987006" y="5171282"/>
            <a:ext cx="415925" cy="823912"/>
          </a:xfrm>
          <a:prstGeom prst="can">
            <a:avLst>
              <a:gd name="adj" fmla="val 49523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35" name="AutoShape 31"/>
          <p:cNvSpPr>
            <a:spLocks noChangeArrowheads="1"/>
          </p:cNvSpPr>
          <p:nvPr/>
        </p:nvSpPr>
        <p:spPr bwMode="auto">
          <a:xfrm rot="5941092">
            <a:off x="4898232" y="4974431"/>
            <a:ext cx="433388" cy="1501775"/>
          </a:xfrm>
          <a:prstGeom prst="can">
            <a:avLst>
              <a:gd name="adj" fmla="val 68550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 rot="5941092">
            <a:off x="5909469" y="5320506"/>
            <a:ext cx="433388" cy="1114425"/>
          </a:xfrm>
          <a:prstGeom prst="can">
            <a:avLst>
              <a:gd name="adj" fmla="val 64286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8627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 pitchFamily="32" charset="0"/>
              <a:cs typeface="Calibri" pitchFamily="34" charset="0"/>
            </a:endParaRPr>
          </a:p>
        </p:txBody>
      </p:sp>
      <p:sp>
        <p:nvSpPr>
          <p:cNvPr id="37" name="Line 33"/>
          <p:cNvSpPr>
            <a:spLocks noChangeShapeType="1"/>
          </p:cNvSpPr>
          <p:nvPr/>
        </p:nvSpPr>
        <p:spPr bwMode="auto">
          <a:xfrm flipH="1">
            <a:off x="1177925" y="3471863"/>
            <a:ext cx="4721225" cy="449262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1250950" y="3506788"/>
            <a:ext cx="4711700" cy="515937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 flipH="1">
            <a:off x="1285875" y="3475038"/>
            <a:ext cx="4749800" cy="515937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 flipH="1">
            <a:off x="1206500" y="3462338"/>
            <a:ext cx="4845050" cy="487362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 flipV="1">
            <a:off x="1117600" y="3470275"/>
            <a:ext cx="4911725" cy="509588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2" name="Freeform 38"/>
          <p:cNvSpPr>
            <a:spLocks/>
          </p:cNvSpPr>
          <p:nvPr/>
        </p:nvSpPr>
        <p:spPr bwMode="auto">
          <a:xfrm>
            <a:off x="2627313" y="2611438"/>
            <a:ext cx="3262312" cy="63500"/>
          </a:xfrm>
          <a:custGeom>
            <a:avLst/>
            <a:gdLst>
              <a:gd name="T0" fmla="*/ 0 w 2038"/>
              <a:gd name="T1" fmla="*/ 2147483647 h 49"/>
              <a:gd name="T2" fmla="*/ 2147483647 w 2038"/>
              <a:gd name="T3" fmla="*/ 2147483647 h 49"/>
              <a:gd name="T4" fmla="*/ 2147483647 w 2038"/>
              <a:gd name="T5" fmla="*/ 2147483647 h 49"/>
              <a:gd name="T6" fmla="*/ 2147483647 w 2038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2038"/>
              <a:gd name="T13" fmla="*/ 0 h 49"/>
              <a:gd name="T14" fmla="*/ 2038 w 2038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38" h="49">
                <a:moveTo>
                  <a:pt x="0" y="49"/>
                </a:moveTo>
                <a:cubicBezTo>
                  <a:pt x="486" y="30"/>
                  <a:pt x="973" y="12"/>
                  <a:pt x="1264" y="6"/>
                </a:cubicBezTo>
                <a:cubicBezTo>
                  <a:pt x="1555" y="0"/>
                  <a:pt x="1617" y="9"/>
                  <a:pt x="1746" y="15"/>
                </a:cubicBezTo>
                <a:cubicBezTo>
                  <a:pt x="1875" y="21"/>
                  <a:pt x="1956" y="31"/>
                  <a:pt x="2038" y="41"/>
                </a:cubicBezTo>
              </a:path>
            </a:pathLst>
          </a:cu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3" name="Arc 39"/>
          <p:cNvSpPr>
            <a:spLocks/>
          </p:cNvSpPr>
          <p:nvPr/>
        </p:nvSpPr>
        <p:spPr bwMode="auto">
          <a:xfrm>
            <a:off x="5849938" y="2665413"/>
            <a:ext cx="731837" cy="820737"/>
          </a:xfrm>
          <a:custGeom>
            <a:avLst/>
            <a:gdLst>
              <a:gd name="T0" fmla="*/ 2147483647 w 23190"/>
              <a:gd name="T1" fmla="*/ 0 h 43200"/>
              <a:gd name="T2" fmla="*/ 0 w 23190"/>
              <a:gd name="T3" fmla="*/ 2147483647 h 43200"/>
              <a:gd name="T4" fmla="*/ 2147483647 w 23190"/>
              <a:gd name="T5" fmla="*/ 2147483647 h 43200"/>
              <a:gd name="T6" fmla="*/ 0 60000 65536"/>
              <a:gd name="T7" fmla="*/ 0 60000 65536"/>
              <a:gd name="T8" fmla="*/ 0 60000 65536"/>
              <a:gd name="T9" fmla="*/ 0 w 23190"/>
              <a:gd name="T10" fmla="*/ 0 h 43200"/>
              <a:gd name="T11" fmla="*/ 23190 w 2319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190" h="43200" fill="none" extrusionOk="0">
                <a:moveTo>
                  <a:pt x="1590" y="-1"/>
                </a:moveTo>
                <a:cubicBezTo>
                  <a:pt x="13519" y="0"/>
                  <a:pt x="23190" y="9670"/>
                  <a:pt x="23190" y="21600"/>
                </a:cubicBezTo>
                <a:cubicBezTo>
                  <a:pt x="23190" y="33529"/>
                  <a:pt x="13519" y="43200"/>
                  <a:pt x="1590" y="43200"/>
                </a:cubicBezTo>
                <a:cubicBezTo>
                  <a:pt x="1059" y="43199"/>
                  <a:pt x="529" y="43180"/>
                  <a:pt x="-1" y="43141"/>
                </a:cubicBezTo>
              </a:path>
              <a:path w="23190" h="43200" stroke="0" extrusionOk="0">
                <a:moveTo>
                  <a:pt x="1590" y="-1"/>
                </a:moveTo>
                <a:cubicBezTo>
                  <a:pt x="13519" y="0"/>
                  <a:pt x="23190" y="9670"/>
                  <a:pt x="23190" y="21600"/>
                </a:cubicBezTo>
                <a:cubicBezTo>
                  <a:pt x="23190" y="33529"/>
                  <a:pt x="13519" y="43200"/>
                  <a:pt x="1590" y="43200"/>
                </a:cubicBezTo>
                <a:cubicBezTo>
                  <a:pt x="1059" y="43199"/>
                  <a:pt x="529" y="43180"/>
                  <a:pt x="-1" y="43141"/>
                </a:cubicBezTo>
                <a:lnTo>
                  <a:pt x="1590" y="21600"/>
                </a:lnTo>
                <a:close/>
              </a:path>
            </a:pathLst>
          </a:cu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4" name="Oval 40"/>
          <p:cNvSpPr>
            <a:spLocks noChangeArrowheads="1"/>
          </p:cNvSpPr>
          <p:nvPr/>
        </p:nvSpPr>
        <p:spPr bwMode="auto">
          <a:xfrm>
            <a:off x="6494463" y="5843588"/>
            <a:ext cx="88900" cy="1905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solidFill>
                <a:schemeClr val="bg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470564" y="1371877"/>
            <a:ext cx="7286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rPr>
              <a:t>The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rPr>
              <a:t>fiber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rPr>
              <a:t> is the </a:t>
            </a: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rPr>
              <a:t>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rPr>
              <a:t>Measurement every 3 feet (1m) along the </a:t>
            </a:r>
            <a:r>
              <a:rPr lang="en-GB" sz="2400" dirty="0" err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rPr>
              <a:t>fiber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alibri" pitchFamily="34" charset="0"/>
              <a:ea typeface="Geneva"/>
              <a:cs typeface="Calibri" pitchFamily="34" charset="0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flipH="1" flipV="1">
            <a:off x="4514850" y="5622925"/>
            <a:ext cx="504825" cy="714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flipH="1" flipV="1">
            <a:off x="3944938" y="5538788"/>
            <a:ext cx="504825" cy="71437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flipH="1" flipV="1">
            <a:off x="3390900" y="5456238"/>
            <a:ext cx="504825" cy="84137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9" name="Line 45"/>
          <p:cNvSpPr>
            <a:spLocks noChangeShapeType="1"/>
          </p:cNvSpPr>
          <p:nvPr/>
        </p:nvSpPr>
        <p:spPr bwMode="auto">
          <a:xfrm flipH="1" flipV="1">
            <a:off x="2895600" y="5384800"/>
            <a:ext cx="504825" cy="714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 flipH="1" flipV="1">
            <a:off x="2255838" y="5270500"/>
            <a:ext cx="517525" cy="857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1" name="Line 47"/>
          <p:cNvSpPr>
            <a:spLocks noChangeShapeType="1"/>
          </p:cNvSpPr>
          <p:nvPr/>
        </p:nvSpPr>
        <p:spPr bwMode="auto">
          <a:xfrm flipH="1" flipV="1">
            <a:off x="1681163" y="5199063"/>
            <a:ext cx="530225" cy="730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3" name="AutoShape 49"/>
          <p:cNvSpPr>
            <a:spLocks noChangeArrowheads="1"/>
          </p:cNvSpPr>
          <p:nvPr/>
        </p:nvSpPr>
        <p:spPr bwMode="auto">
          <a:xfrm rot="5941092">
            <a:off x="5060950" y="5338763"/>
            <a:ext cx="433388" cy="823912"/>
          </a:xfrm>
          <a:prstGeom prst="can">
            <a:avLst>
              <a:gd name="adj" fmla="val 4752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chemeClr val="bg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Arc 50"/>
          <p:cNvSpPr>
            <a:spLocks/>
          </p:cNvSpPr>
          <p:nvPr/>
        </p:nvSpPr>
        <p:spPr bwMode="auto">
          <a:xfrm>
            <a:off x="5822950" y="2667000"/>
            <a:ext cx="731838" cy="820738"/>
          </a:xfrm>
          <a:custGeom>
            <a:avLst/>
            <a:gdLst>
              <a:gd name="T0" fmla="*/ 2147483647 w 23190"/>
              <a:gd name="T1" fmla="*/ 0 h 43200"/>
              <a:gd name="T2" fmla="*/ 0 w 23190"/>
              <a:gd name="T3" fmla="*/ 2147483647 h 43200"/>
              <a:gd name="T4" fmla="*/ 2147483647 w 23190"/>
              <a:gd name="T5" fmla="*/ 2147483647 h 43200"/>
              <a:gd name="T6" fmla="*/ 0 60000 65536"/>
              <a:gd name="T7" fmla="*/ 0 60000 65536"/>
              <a:gd name="T8" fmla="*/ 0 60000 65536"/>
              <a:gd name="T9" fmla="*/ 0 w 23190"/>
              <a:gd name="T10" fmla="*/ 0 h 43200"/>
              <a:gd name="T11" fmla="*/ 23190 w 2319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190" h="43200" fill="none" extrusionOk="0">
                <a:moveTo>
                  <a:pt x="1590" y="-1"/>
                </a:moveTo>
                <a:cubicBezTo>
                  <a:pt x="13519" y="0"/>
                  <a:pt x="23190" y="9670"/>
                  <a:pt x="23190" y="21600"/>
                </a:cubicBezTo>
                <a:cubicBezTo>
                  <a:pt x="23190" y="33529"/>
                  <a:pt x="13519" y="43200"/>
                  <a:pt x="1590" y="43200"/>
                </a:cubicBezTo>
                <a:cubicBezTo>
                  <a:pt x="1059" y="43199"/>
                  <a:pt x="529" y="43180"/>
                  <a:pt x="-1" y="43141"/>
                </a:cubicBezTo>
              </a:path>
              <a:path w="23190" h="43200" stroke="0" extrusionOk="0">
                <a:moveTo>
                  <a:pt x="1590" y="-1"/>
                </a:moveTo>
                <a:cubicBezTo>
                  <a:pt x="13519" y="0"/>
                  <a:pt x="23190" y="9670"/>
                  <a:pt x="23190" y="21600"/>
                </a:cubicBezTo>
                <a:cubicBezTo>
                  <a:pt x="23190" y="33529"/>
                  <a:pt x="13519" y="43200"/>
                  <a:pt x="1590" y="43200"/>
                </a:cubicBezTo>
                <a:cubicBezTo>
                  <a:pt x="1059" y="43199"/>
                  <a:pt x="529" y="43180"/>
                  <a:pt x="-1" y="43141"/>
                </a:cubicBezTo>
                <a:lnTo>
                  <a:pt x="1590" y="21600"/>
                </a:lnTo>
                <a:close/>
              </a:path>
            </a:pathLst>
          </a:cu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5" name="Freeform 51"/>
          <p:cNvSpPr>
            <a:spLocks/>
          </p:cNvSpPr>
          <p:nvPr/>
        </p:nvSpPr>
        <p:spPr bwMode="auto">
          <a:xfrm>
            <a:off x="2657475" y="2627313"/>
            <a:ext cx="3262313" cy="63500"/>
          </a:xfrm>
          <a:custGeom>
            <a:avLst/>
            <a:gdLst>
              <a:gd name="T0" fmla="*/ 0 w 2038"/>
              <a:gd name="T1" fmla="*/ 2147483647 h 49"/>
              <a:gd name="T2" fmla="*/ 2147483647 w 2038"/>
              <a:gd name="T3" fmla="*/ 2147483647 h 49"/>
              <a:gd name="T4" fmla="*/ 2147483647 w 2038"/>
              <a:gd name="T5" fmla="*/ 2147483647 h 49"/>
              <a:gd name="T6" fmla="*/ 2147483647 w 2038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2038"/>
              <a:gd name="T13" fmla="*/ 0 h 49"/>
              <a:gd name="T14" fmla="*/ 2038 w 2038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38" h="49">
                <a:moveTo>
                  <a:pt x="0" y="49"/>
                </a:moveTo>
                <a:cubicBezTo>
                  <a:pt x="486" y="30"/>
                  <a:pt x="973" y="12"/>
                  <a:pt x="1264" y="6"/>
                </a:cubicBezTo>
                <a:cubicBezTo>
                  <a:pt x="1555" y="0"/>
                  <a:pt x="1617" y="9"/>
                  <a:pt x="1746" y="15"/>
                </a:cubicBezTo>
                <a:cubicBezTo>
                  <a:pt x="1875" y="21"/>
                  <a:pt x="1956" y="31"/>
                  <a:pt x="2038" y="41"/>
                </a:cubicBezTo>
              </a:path>
            </a:pathLst>
          </a:cu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6" name="Freeform 52"/>
          <p:cNvSpPr>
            <a:spLocks/>
          </p:cNvSpPr>
          <p:nvPr/>
        </p:nvSpPr>
        <p:spPr bwMode="auto">
          <a:xfrm>
            <a:off x="2606675" y="2593975"/>
            <a:ext cx="2989263" cy="69850"/>
          </a:xfrm>
          <a:custGeom>
            <a:avLst/>
            <a:gdLst>
              <a:gd name="T0" fmla="*/ 0 w 1883"/>
              <a:gd name="T1" fmla="*/ 2147483647 h 44"/>
              <a:gd name="T2" fmla="*/ 2147483647 w 1883"/>
              <a:gd name="T3" fmla="*/ 2147483647 h 44"/>
              <a:gd name="T4" fmla="*/ 2147483647 w 1883"/>
              <a:gd name="T5" fmla="*/ 2147483647 h 44"/>
              <a:gd name="T6" fmla="*/ 2147483647 w 188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1883"/>
              <a:gd name="T13" fmla="*/ 0 h 44"/>
              <a:gd name="T14" fmla="*/ 1883 w 188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83" h="44">
                <a:moveTo>
                  <a:pt x="0" y="44"/>
                </a:moveTo>
                <a:cubicBezTo>
                  <a:pt x="255" y="39"/>
                  <a:pt x="510" y="34"/>
                  <a:pt x="722" y="27"/>
                </a:cubicBezTo>
                <a:cubicBezTo>
                  <a:pt x="934" y="20"/>
                  <a:pt x="1079" y="2"/>
                  <a:pt x="1272" y="1"/>
                </a:cubicBezTo>
                <a:cubicBezTo>
                  <a:pt x="1465" y="0"/>
                  <a:pt x="1674" y="9"/>
                  <a:pt x="1883" y="18"/>
                </a:cubicBezTo>
              </a:path>
            </a:pathLst>
          </a:cu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7" name="Freeform 53"/>
          <p:cNvSpPr>
            <a:spLocks/>
          </p:cNvSpPr>
          <p:nvPr/>
        </p:nvSpPr>
        <p:spPr bwMode="auto">
          <a:xfrm>
            <a:off x="1308100" y="2636838"/>
            <a:ext cx="5272088" cy="1325562"/>
          </a:xfrm>
          <a:custGeom>
            <a:avLst/>
            <a:gdLst>
              <a:gd name="T0" fmla="*/ 2147483647 w 3321"/>
              <a:gd name="T1" fmla="*/ 0 h 902"/>
              <a:gd name="T2" fmla="*/ 2147483647 w 3321"/>
              <a:gd name="T3" fmla="*/ 2147483647 h 902"/>
              <a:gd name="T4" fmla="*/ 2147483647 w 3321"/>
              <a:gd name="T5" fmla="*/ 2147483647 h 902"/>
              <a:gd name="T6" fmla="*/ 2147483647 w 3321"/>
              <a:gd name="T7" fmla="*/ 2147483647 h 902"/>
              <a:gd name="T8" fmla="*/ 2147483647 w 3321"/>
              <a:gd name="T9" fmla="*/ 2147483647 h 902"/>
              <a:gd name="T10" fmla="*/ 2147483647 w 3321"/>
              <a:gd name="T11" fmla="*/ 2147483647 h 902"/>
              <a:gd name="T12" fmla="*/ 2147483647 w 3321"/>
              <a:gd name="T13" fmla="*/ 2147483647 h 902"/>
              <a:gd name="T14" fmla="*/ 2147483647 w 3321"/>
              <a:gd name="T15" fmla="*/ 2147483647 h 902"/>
              <a:gd name="T16" fmla="*/ 2147483647 w 3321"/>
              <a:gd name="T17" fmla="*/ 2147483647 h 902"/>
              <a:gd name="T18" fmla="*/ 2147483647 w 3321"/>
              <a:gd name="T19" fmla="*/ 2147483647 h 902"/>
              <a:gd name="T20" fmla="*/ 2147483647 w 3321"/>
              <a:gd name="T21" fmla="*/ 2147483647 h 902"/>
              <a:gd name="T22" fmla="*/ 0 w 3321"/>
              <a:gd name="T23" fmla="*/ 2147483647 h 9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321"/>
              <a:gd name="T37" fmla="*/ 0 h 902"/>
              <a:gd name="T38" fmla="*/ 3321 w 3321"/>
              <a:gd name="T39" fmla="*/ 902 h 90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321" h="902">
                <a:moveTo>
                  <a:pt x="2674" y="0"/>
                </a:moveTo>
                <a:cubicBezTo>
                  <a:pt x="2774" y="7"/>
                  <a:pt x="2875" y="14"/>
                  <a:pt x="2949" y="25"/>
                </a:cubicBezTo>
                <a:cubicBezTo>
                  <a:pt x="3023" y="36"/>
                  <a:pt x="3077" y="49"/>
                  <a:pt x="3121" y="68"/>
                </a:cubicBezTo>
                <a:cubicBezTo>
                  <a:pt x="3165" y="87"/>
                  <a:pt x="3183" y="111"/>
                  <a:pt x="3215" y="137"/>
                </a:cubicBezTo>
                <a:cubicBezTo>
                  <a:pt x="3247" y="163"/>
                  <a:pt x="3299" y="183"/>
                  <a:pt x="3310" y="223"/>
                </a:cubicBezTo>
                <a:cubicBezTo>
                  <a:pt x="3321" y="263"/>
                  <a:pt x="3298" y="339"/>
                  <a:pt x="3284" y="378"/>
                </a:cubicBezTo>
                <a:cubicBezTo>
                  <a:pt x="3270" y="417"/>
                  <a:pt x="3254" y="431"/>
                  <a:pt x="3224" y="455"/>
                </a:cubicBezTo>
                <a:cubicBezTo>
                  <a:pt x="3194" y="479"/>
                  <a:pt x="3137" y="505"/>
                  <a:pt x="3104" y="524"/>
                </a:cubicBezTo>
                <a:cubicBezTo>
                  <a:pt x="3071" y="543"/>
                  <a:pt x="3078" y="554"/>
                  <a:pt x="3026" y="567"/>
                </a:cubicBezTo>
                <a:cubicBezTo>
                  <a:pt x="2974" y="580"/>
                  <a:pt x="3122" y="564"/>
                  <a:pt x="2794" y="601"/>
                </a:cubicBezTo>
                <a:cubicBezTo>
                  <a:pt x="2466" y="638"/>
                  <a:pt x="1524" y="741"/>
                  <a:pt x="1058" y="791"/>
                </a:cubicBezTo>
                <a:cubicBezTo>
                  <a:pt x="592" y="841"/>
                  <a:pt x="296" y="871"/>
                  <a:pt x="0" y="902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8" name="Freeform 54"/>
          <p:cNvSpPr>
            <a:spLocks/>
          </p:cNvSpPr>
          <p:nvPr/>
        </p:nvSpPr>
        <p:spPr bwMode="auto">
          <a:xfrm>
            <a:off x="455613" y="3946525"/>
            <a:ext cx="1277937" cy="1270000"/>
          </a:xfrm>
          <a:custGeom>
            <a:avLst/>
            <a:gdLst>
              <a:gd name="T0" fmla="*/ 2147483647 w 805"/>
              <a:gd name="T1" fmla="*/ 0 h 800"/>
              <a:gd name="T2" fmla="*/ 2147483647 w 805"/>
              <a:gd name="T3" fmla="*/ 2147483647 h 800"/>
              <a:gd name="T4" fmla="*/ 2147483647 w 805"/>
              <a:gd name="T5" fmla="*/ 2147483647 h 800"/>
              <a:gd name="T6" fmla="*/ 2147483647 w 805"/>
              <a:gd name="T7" fmla="*/ 2147483647 h 800"/>
              <a:gd name="T8" fmla="*/ 2147483647 w 805"/>
              <a:gd name="T9" fmla="*/ 2147483647 h 800"/>
              <a:gd name="T10" fmla="*/ 2147483647 w 805"/>
              <a:gd name="T11" fmla="*/ 2147483647 h 800"/>
              <a:gd name="T12" fmla="*/ 2147483647 w 805"/>
              <a:gd name="T13" fmla="*/ 2147483647 h 800"/>
              <a:gd name="T14" fmla="*/ 2147483647 w 805"/>
              <a:gd name="T15" fmla="*/ 2147483647 h 8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5"/>
              <a:gd name="T25" fmla="*/ 0 h 800"/>
              <a:gd name="T26" fmla="*/ 805 w 805"/>
              <a:gd name="T27" fmla="*/ 800 h 8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5" h="800">
                <a:moveTo>
                  <a:pt x="530" y="0"/>
                </a:moveTo>
                <a:cubicBezTo>
                  <a:pt x="448" y="11"/>
                  <a:pt x="366" y="23"/>
                  <a:pt x="306" y="43"/>
                </a:cubicBezTo>
                <a:cubicBezTo>
                  <a:pt x="246" y="63"/>
                  <a:pt x="210" y="90"/>
                  <a:pt x="169" y="120"/>
                </a:cubicBezTo>
                <a:cubicBezTo>
                  <a:pt x="128" y="150"/>
                  <a:pt x="83" y="177"/>
                  <a:pt x="57" y="224"/>
                </a:cubicBezTo>
                <a:cubicBezTo>
                  <a:pt x="31" y="271"/>
                  <a:pt x="0" y="338"/>
                  <a:pt x="14" y="404"/>
                </a:cubicBezTo>
                <a:cubicBezTo>
                  <a:pt x="28" y="470"/>
                  <a:pt x="67" y="565"/>
                  <a:pt x="143" y="619"/>
                </a:cubicBezTo>
                <a:cubicBezTo>
                  <a:pt x="219" y="673"/>
                  <a:pt x="360" y="701"/>
                  <a:pt x="470" y="731"/>
                </a:cubicBezTo>
                <a:cubicBezTo>
                  <a:pt x="580" y="761"/>
                  <a:pt x="692" y="780"/>
                  <a:pt x="805" y="80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9" name="Group 55"/>
          <p:cNvGrpSpPr>
            <a:grpSpLocks/>
          </p:cNvGrpSpPr>
          <p:nvPr/>
        </p:nvGrpSpPr>
        <p:grpSpPr bwMode="auto">
          <a:xfrm>
            <a:off x="0" y="5303836"/>
            <a:ext cx="5546725" cy="1279525"/>
            <a:chOff x="82" y="3490"/>
            <a:chExt cx="3494" cy="806"/>
          </a:xfrm>
        </p:grpSpPr>
        <p:sp>
          <p:nvSpPr>
            <p:cNvPr id="60" name="Line 56"/>
            <p:cNvSpPr>
              <a:spLocks noChangeShapeType="1"/>
            </p:cNvSpPr>
            <p:nvPr/>
          </p:nvSpPr>
          <p:spPr bwMode="auto">
            <a:xfrm>
              <a:off x="3207" y="3490"/>
              <a:ext cx="369" cy="4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3" name="Text Box 59"/>
            <p:cNvSpPr txBox="1">
              <a:spLocks noChangeArrowheads="1"/>
            </p:cNvSpPr>
            <p:nvPr/>
          </p:nvSpPr>
          <p:spPr bwMode="auto">
            <a:xfrm>
              <a:off x="82" y="4046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en-GB" sz="2000" i="1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endParaRPr>
            </a:p>
          </p:txBody>
        </p:sp>
        <p:sp>
          <p:nvSpPr>
            <p:cNvPr id="64" name="Text Box 60"/>
            <p:cNvSpPr txBox="1">
              <a:spLocks noChangeArrowheads="1"/>
            </p:cNvSpPr>
            <p:nvPr/>
          </p:nvSpPr>
          <p:spPr bwMode="auto">
            <a:xfrm>
              <a:off x="2435" y="3773"/>
              <a:ext cx="30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sz="120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ea typeface="Geneva"/>
                  <a:cs typeface="Calibri" pitchFamily="34" charset="0"/>
                </a:rPr>
                <a:t>T</a:t>
              </a:r>
              <a:r>
                <a:rPr lang="en-GB" sz="1200" baseline="-2500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ea typeface="Geneva"/>
                  <a:cs typeface="Calibri" pitchFamily="34" charset="0"/>
                </a:rPr>
                <a:t>9,999</a:t>
              </a:r>
              <a:endParaRPr lang="en-US" sz="1200" baseline="-250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endParaRPr>
            </a:p>
          </p:txBody>
        </p:sp>
        <p:sp>
          <p:nvSpPr>
            <p:cNvPr id="65" name="Text Box 61"/>
            <p:cNvSpPr txBox="1">
              <a:spLocks noChangeArrowheads="1"/>
            </p:cNvSpPr>
            <p:nvPr/>
          </p:nvSpPr>
          <p:spPr bwMode="auto">
            <a:xfrm>
              <a:off x="2019" y="3693"/>
              <a:ext cx="30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sz="120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ea typeface="Geneva"/>
                  <a:cs typeface="Calibri" pitchFamily="34" charset="0"/>
                </a:rPr>
                <a:t>T</a:t>
              </a:r>
              <a:r>
                <a:rPr lang="en-GB" sz="1200" baseline="-2500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ea typeface="Geneva"/>
                  <a:cs typeface="Calibri" pitchFamily="34" charset="0"/>
                </a:rPr>
                <a:t>9,998</a:t>
              </a:r>
              <a:endParaRPr lang="en-US" sz="1200" baseline="-250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endParaRPr>
            </a:p>
          </p:txBody>
        </p:sp>
        <p:sp>
          <p:nvSpPr>
            <p:cNvPr id="66" name="Text Box 62"/>
            <p:cNvSpPr txBox="1">
              <a:spLocks noChangeArrowheads="1"/>
            </p:cNvSpPr>
            <p:nvPr/>
          </p:nvSpPr>
          <p:spPr bwMode="auto">
            <a:xfrm>
              <a:off x="1659" y="3645"/>
              <a:ext cx="30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sz="120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ea typeface="Geneva"/>
                  <a:cs typeface="Calibri" pitchFamily="34" charset="0"/>
                </a:rPr>
                <a:t>T</a:t>
              </a:r>
              <a:r>
                <a:rPr lang="en-GB" sz="1200" baseline="-2500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ea typeface="Geneva"/>
                  <a:cs typeface="Calibri" pitchFamily="34" charset="0"/>
                </a:rPr>
                <a:t>9,997</a:t>
              </a:r>
              <a:endParaRPr lang="en-US" sz="1200" baseline="-250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Geneva"/>
                <a:cs typeface="Calibri" pitchFamily="34" charset="0"/>
              </a:endParaRPr>
            </a:p>
          </p:txBody>
        </p:sp>
      </p:grpSp>
      <p:sp>
        <p:nvSpPr>
          <p:cNvPr id="67" name="Text Box 65"/>
          <p:cNvSpPr txBox="1">
            <a:spLocks noChangeArrowheads="1"/>
          </p:cNvSpPr>
          <p:nvPr/>
        </p:nvSpPr>
        <p:spPr bwMode="auto">
          <a:xfrm>
            <a:off x="2927350" y="2700338"/>
            <a:ext cx="1649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GB" sz="1200" baseline="-2500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GB" sz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     T</a:t>
            </a:r>
            <a:r>
              <a:rPr lang="en-GB" sz="1200" baseline="-2500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        </a:t>
            </a:r>
            <a:r>
              <a:rPr lang="en-GB" sz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GB" sz="1200" baseline="-2500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GB" sz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    T</a:t>
            </a:r>
            <a:r>
              <a:rPr lang="en-GB" sz="1200" baseline="-2500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4</a:t>
            </a:r>
            <a:r>
              <a:rPr lang="en-GB" sz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……….</a:t>
            </a:r>
            <a:endParaRPr lang="en-US" sz="1200">
              <a:solidFill>
                <a:schemeClr val="bg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0" name="Picture 69" descr="del 1.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75" y="2030413"/>
            <a:ext cx="1117600" cy="1117600"/>
          </a:xfrm>
          <a:prstGeom prst="rect">
            <a:avLst/>
          </a:prstGeom>
          <a:effectLst>
            <a:outerShdw blurRad="355600" dist="50800" dir="5640000">
              <a:srgbClr val="000000">
                <a:alpha val="43000"/>
              </a:srgbClr>
            </a:outerShdw>
          </a:effectLst>
        </p:spPr>
      </p:pic>
      <p:graphicFrame>
        <p:nvGraphicFramePr>
          <p:cNvPr id="71" name="Object 5"/>
          <p:cNvGraphicFramePr>
            <a:graphicFrameLocks noChangeAspect="1"/>
          </p:cNvGraphicFramePr>
          <p:nvPr>
            <p:extLst/>
          </p:nvPr>
        </p:nvGraphicFramePr>
        <p:xfrm>
          <a:off x="6353308" y="3740590"/>
          <a:ext cx="2725163" cy="170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39" name="Drawing" r:id="rId5" imgW="15925800" imgH="9936480" progId="">
                  <p:embed/>
                </p:oleObj>
              </mc:Choice>
              <mc:Fallback>
                <p:oleObj name="Drawing" r:id="rId5" imgW="15925800" imgH="9936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3308" y="3740590"/>
                        <a:ext cx="2725163" cy="170004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3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194 -0.44935 C -0.16684 -0.45236 -0.05173 -0.45537 0.00747 -0.45514 C 0.06667 -0.4549 0.05556 -0.44982 0.07327 -0.44727 C 0.09098 -0.44473 0.10261 -0.44496 0.11355 -0.43941 C 0.12448 -0.43386 0.13299 -0.4216 0.13889 -0.41351 C 0.1448 -0.40541 0.14931 -0.40102 0.14931 -0.39154 C 0.14931 -0.38206 0.14653 -0.36587 0.13889 -0.35592 C 0.13125 -0.34598 0.12153 -0.33788 0.10313 -0.33187 C 0.08473 -0.32586 0.05365 -0.32378 0.02848 -0.32008 C 0.0033 -0.31638 -0.02569 -0.31383 -0.04774 -0.31013 C -0.06979 -0.30643 -0.06909 -0.30319 -0.10434 -0.29811 C -0.13958 -0.29302 -0.21805 -0.28562 -0.25955 -0.2803 C -0.30104 -0.27498 -0.32187 -0.27082 -0.35364 -0.26642 C -0.38541 -0.26203 -0.4276 -0.26041 -0.45069 -0.2544 C -0.47378 -0.24838 -0.48159 -0.24445 -0.49253 -0.23058 C -0.50347 -0.2167 -0.51441 -0.18756 -0.51632 -0.17091 C -0.51823 -0.15426 -0.52048 -0.14501 -0.50434 -0.13113 C -0.48819 -0.11725 -0.5033 -0.10916 -0.41927 -0.08742 C -0.33524 -0.06568 -0.1677 -0.03284 -3.33333E-6 1.81314E-6 " pathEditMode="relative" rAng="0" ptsTypes="aaaaaaaaaaaaaaaaaaA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22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3" grpId="1" animBg="1"/>
      <p:bldP spid="53" grpId="2" animBg="1"/>
      <p:bldP spid="56" grpId="0" animBg="1"/>
      <p:bldP spid="57" grpId="0" animBg="1"/>
      <p:bldP spid="58" grpId="0" animBg="1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:\central\Drilling\MID-CON TX &amp; OKLA\Mid-Con Cana Woodford Shale\McCray 2-26H 13N-10W\Fiber Optic System\Installation photos\SAM_18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t="10916" r="14275" b="2886"/>
          <a:stretch/>
        </p:blipFill>
        <p:spPr bwMode="auto">
          <a:xfrm>
            <a:off x="6033924" y="1762813"/>
            <a:ext cx="2620652" cy="419454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00985" y="474043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Installing Fiber Optic Cable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7837" y="1894457"/>
            <a:ext cx="4762893" cy="4373582"/>
          </a:xfrm>
        </p:spPr>
        <p:txBody>
          <a:bodyPr/>
          <a:lstStyle/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Attach fiber optic line to the outside of production casing</a:t>
            </a:r>
          </a:p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Take care when perforating!</a:t>
            </a:r>
          </a:p>
          <a:p>
            <a:pPr marL="860425" lvl="1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Options: sleeve system or oriented perforating</a:t>
            </a:r>
          </a:p>
        </p:txBody>
      </p:sp>
      <p:pic>
        <p:nvPicPr>
          <p:cNvPr id="11" name="Picture 2" descr="L:\central\Drilling\MID-CON TX &amp; OKLA\Mid-Con Cana Woodford Shale\McCray 2-26H 13N-10W\Fiber Optic System\Installation photos\SAM_18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7" t="13375" r="14149"/>
          <a:stretch/>
        </p:blipFill>
        <p:spPr bwMode="auto">
          <a:xfrm>
            <a:off x="5487168" y="3944927"/>
            <a:ext cx="1093511" cy="212813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2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8125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Fiber Optic Monitoring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Distributed Acoustic Sensing (DAS)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60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38875"/>
            <a:ext cx="1905000" cy="4572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638D442-7506-42A3-B866-D0B31E0940B1}" type="slidenum">
              <a:rPr lang="en-US" sz="1200" smtClean="0">
                <a:solidFill>
                  <a:schemeClr val="bg1"/>
                </a:solidFill>
              </a:rPr>
              <a:pPr eaLnBrk="1" hangingPunct="1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Stage 11 Accoustic DAS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2086" y="1466322"/>
            <a:ext cx="6182140" cy="49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00191" y="2310250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An Example Data Set</a:t>
            </a:r>
            <a:endParaRPr lang="en-US" sz="36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8112" y="6138446"/>
            <a:ext cx="4007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Source: SPE 166295,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854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151532" y="1506072"/>
            <a:ext cx="6279915" cy="47226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bg1"/>
                </a:solidFill>
              </a:rPr>
              <a:t>Distributed Acoustic Sensing (DAS)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Stage 5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b="5253"/>
          <a:stretch/>
        </p:blipFill>
        <p:spPr bwMode="auto">
          <a:xfrm>
            <a:off x="2657140" y="1603313"/>
            <a:ext cx="5774307" cy="358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514866" y="5165762"/>
            <a:ext cx="762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75353" y="5165762"/>
            <a:ext cx="762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19259" y="5156461"/>
            <a:ext cx="762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34751" y="5349519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33807" y="5303109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endCxn id="12" idx="1"/>
          </p:cNvCxnSpPr>
          <p:nvPr/>
        </p:nvCxnSpPr>
        <p:spPr bwMode="auto">
          <a:xfrm>
            <a:off x="3313358" y="5577449"/>
            <a:ext cx="4421393" cy="290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711851" y="5361849"/>
            <a:ext cx="12694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Depth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70353" y="5165762"/>
            <a:ext cx="762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2697" y="4284711"/>
            <a:ext cx="1269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Clusters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5346553" y="4521506"/>
            <a:ext cx="2298998" cy="6180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5981254" y="4529898"/>
            <a:ext cx="1664297" cy="6203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6568166" y="4552487"/>
            <a:ext cx="1070283" cy="59778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7213453" y="4536996"/>
            <a:ext cx="432098" cy="6025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087" y="2647882"/>
            <a:ext cx="1950606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Cluster #1 is dominant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Cluster #2 is not accepting any fracturing fluid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063184" y="2350548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3184" y="4850129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>
            <a:stCxn id="30" idx="2"/>
            <a:endCxn id="31" idx="0"/>
          </p:cNvCxnSpPr>
          <p:nvPr/>
        </p:nvCxnSpPr>
        <p:spPr bwMode="auto">
          <a:xfrm>
            <a:off x="2411532" y="2812213"/>
            <a:ext cx="0" cy="203791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/>
          <p:cNvSpPr txBox="1"/>
          <p:nvPr/>
        </p:nvSpPr>
        <p:spPr>
          <a:xfrm rot="16200000">
            <a:off x="1880130" y="3674880"/>
            <a:ext cx="10044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1979408" y="1540385"/>
            <a:ext cx="6815830" cy="46891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8" t="9587" b="12949"/>
          <a:stretch/>
        </p:blipFill>
        <p:spPr bwMode="auto">
          <a:xfrm>
            <a:off x="2970738" y="1744259"/>
            <a:ext cx="5670802" cy="379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344941" y="457200"/>
            <a:ext cx="8410575" cy="906329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bg1"/>
                </a:solidFill>
              </a:rPr>
              <a:t>Distributed Temperature Sensing (DTS)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Stage 5</a:t>
            </a:r>
          </a:p>
        </p:txBody>
      </p:sp>
      <p:sp>
        <p:nvSpPr>
          <p:cNvPr id="2560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76252" y="6308277"/>
            <a:ext cx="1905000" cy="4572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638D442-7506-42A3-B866-D0B31E0940B1}" type="slidenum">
              <a:rPr lang="en-US" sz="1200" smtClean="0">
                <a:solidFill>
                  <a:schemeClr val="bg1"/>
                </a:solidFill>
              </a:rPr>
              <a:pPr eaLnBrk="1" hangingPunct="1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28844" y="5478152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27900" y="5431742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endCxn id="20" idx="1"/>
          </p:cNvCxnSpPr>
          <p:nvPr/>
        </p:nvCxnSpPr>
        <p:spPr bwMode="auto">
          <a:xfrm>
            <a:off x="3807451" y="5706082"/>
            <a:ext cx="4421393" cy="290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205944" y="5490482"/>
            <a:ext cx="12694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Depth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005" y="2453799"/>
            <a:ext cx="1767682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Once again…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Cluster #1 is dominant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Cluster #2 is not accepting any fracturing fluid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2106030" y="1824335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84699" y="4903919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stCxn id="25" idx="2"/>
            <a:endCxn id="26" idx="0"/>
          </p:cNvCxnSpPr>
          <p:nvPr/>
        </p:nvCxnSpPr>
        <p:spPr bwMode="auto">
          <a:xfrm flipH="1">
            <a:off x="2433047" y="2286000"/>
            <a:ext cx="21331" cy="261791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 rot="16200000">
            <a:off x="1901645" y="3427454"/>
            <a:ext cx="10044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32869" y="5453990"/>
            <a:ext cx="762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51547" y="5453990"/>
            <a:ext cx="762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78501" y="5453990"/>
            <a:ext cx="762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84498" y="5453990"/>
            <a:ext cx="762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67080" y="4465662"/>
            <a:ext cx="1269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Clusters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 bwMode="auto">
          <a:xfrm flipH="1">
            <a:off x="3760698" y="4834994"/>
            <a:ext cx="4041084" cy="56047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>
            <a:stCxn id="34" idx="2"/>
            <a:endCxn id="32" idx="0"/>
          </p:cNvCxnSpPr>
          <p:nvPr/>
        </p:nvCxnSpPr>
        <p:spPr bwMode="auto">
          <a:xfrm flipH="1">
            <a:off x="5116601" y="4834994"/>
            <a:ext cx="2685181" cy="6189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>
            <a:stCxn id="34" idx="2"/>
          </p:cNvCxnSpPr>
          <p:nvPr/>
        </p:nvCxnSpPr>
        <p:spPr bwMode="auto">
          <a:xfrm flipH="1">
            <a:off x="6532871" y="4834994"/>
            <a:ext cx="1268911" cy="6146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stCxn id="34" idx="2"/>
            <a:endCxn id="31" idx="0"/>
          </p:cNvCxnSpPr>
          <p:nvPr/>
        </p:nvCxnSpPr>
        <p:spPr bwMode="auto">
          <a:xfrm>
            <a:off x="7801782" y="4834994"/>
            <a:ext cx="287865" cy="6189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7027556" y="1731717"/>
            <a:ext cx="17676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Blue is cool, Red is warm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872" y="1937453"/>
            <a:ext cx="4084284" cy="445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0537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Surface Microseismic Setup</a:t>
            </a:r>
          </a:p>
        </p:txBody>
      </p:sp>
      <p:pic>
        <p:nvPicPr>
          <p:cNvPr id="5124" name="Picture 4" descr="L:\central\Operations\Common\USERS\Western Oklahoma\Cana\McCray 2-26H\2012 Completion\Pictures\IMG-20130119-0016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2200" y="1849454"/>
            <a:ext cx="2560248" cy="1744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2047" y="2120618"/>
            <a:ext cx="29048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Star Pattern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10 runs</a:t>
            </a:r>
            <a:r>
              <a:rPr lang="en-US" dirty="0"/>
              <a:t> </a:t>
            </a:r>
            <a:r>
              <a:rPr lang="en-US" dirty="0" smtClean="0"/>
              <a:t>of 2.5 mi (4km) 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26 mi</a:t>
            </a:r>
            <a:r>
              <a:rPr lang="en-US" baseline="30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(65 km</a:t>
            </a:r>
            <a:r>
              <a:rPr lang="en-US" baseline="30000" dirty="0" smtClean="0"/>
              <a:t>2</a:t>
            </a:r>
            <a:r>
              <a:rPr lang="en-US" dirty="0"/>
              <a:t>)</a:t>
            </a:r>
            <a:r>
              <a:rPr lang="en-US" dirty="0" smtClean="0"/>
              <a:t>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1476 geophone stations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Very useful real-time results</a:t>
            </a:r>
          </a:p>
        </p:txBody>
      </p:sp>
    </p:spTree>
    <p:extLst>
      <p:ext uri="{BB962C8B-B14F-4D97-AF65-F5344CB8AC3E}">
        <p14:creationId xmlns:p14="http://schemas.microsoft.com/office/powerpoint/2010/main" val="31242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232679"/>
            <a:ext cx="7772400" cy="812616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Surface Microseismic Data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Stage 5</a:t>
            </a:r>
          </a:p>
        </p:txBody>
      </p:sp>
      <p:sp>
        <p:nvSpPr>
          <p:cNvPr id="2560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</a:rPr>
              <a:t>page </a:t>
            </a:r>
            <a:fld id="{E638D442-7506-42A3-B866-D0B31E0940B1}" type="slidenum">
              <a:rPr lang="en-US" sz="1200">
                <a:solidFill>
                  <a:schemeClr val="bg1"/>
                </a:solidFill>
              </a:rPr>
              <a:pPr eaLnBrk="1" hangingPunct="1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041"/>
            <a:ext cx="916305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81990" y="1582061"/>
            <a:ext cx="4073110" cy="3116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Once again…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Cluster #1 is dominant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Cluster #2 is not accepting any fracturing fluid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2034540" y="3589020"/>
            <a:ext cx="1303020" cy="2628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4">
                <a:lumMod val="85000"/>
                <a:lumOff val="15000"/>
              </a:schemeClr>
            </a:solidFill>
            <a:prstDash val="dash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410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757555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RA Tracer Log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Stage 5</a:t>
            </a:r>
          </a:p>
        </p:txBody>
      </p:sp>
      <p:sp>
        <p:nvSpPr>
          <p:cNvPr id="2560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638D442-7506-42A3-B866-D0B31E0940B1}" type="slidenum">
              <a:rPr lang="en-US" sz="1200" smtClean="0">
                <a:solidFill>
                  <a:schemeClr val="bg1"/>
                </a:solidFill>
              </a:rPr>
              <a:pPr eaLnBrk="1" hangingPunct="1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45779" y="681988"/>
            <a:ext cx="4524375" cy="644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2367" y="5100678"/>
            <a:ext cx="30444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Clusters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 bwMode="auto">
          <a:xfrm flipH="1" flipV="1">
            <a:off x="2969111" y="3689873"/>
            <a:ext cx="2625488" cy="141080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0"/>
          </p:cNvCxnSpPr>
          <p:nvPr/>
        </p:nvCxnSpPr>
        <p:spPr bwMode="auto">
          <a:xfrm flipH="1" flipV="1">
            <a:off x="4572000" y="3689873"/>
            <a:ext cx="1022599" cy="141080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0"/>
          </p:cNvCxnSpPr>
          <p:nvPr/>
        </p:nvCxnSpPr>
        <p:spPr bwMode="auto">
          <a:xfrm flipV="1">
            <a:off x="5594599" y="3689873"/>
            <a:ext cx="499633" cy="141080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 bwMode="auto">
          <a:xfrm flipV="1">
            <a:off x="5594599" y="3689873"/>
            <a:ext cx="1986391" cy="141080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9004" y="2453799"/>
            <a:ext cx="1936971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Once again…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Cluster #2 is not accepting any fracturing fluid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686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23" y="3044549"/>
            <a:ext cx="6567733" cy="301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0898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Production Log (PLT)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Stage 5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23" y="1635760"/>
            <a:ext cx="6567733" cy="110744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4852" y="1635760"/>
            <a:ext cx="193697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data corresponds to the fracturing monitoring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3618" y="1912203"/>
            <a:ext cx="1107281" cy="1261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Cluster 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3617" y="2126406"/>
            <a:ext cx="1107281" cy="1261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Cluster 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3616" y="2333466"/>
            <a:ext cx="1107281" cy="1261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Cluster 3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1234" y="2535764"/>
            <a:ext cx="1107281" cy="1261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Cluster 4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57199" y="2133600"/>
            <a:ext cx="81588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Fiber Optic Sensing Improves Unconventional Reservoir Development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147" name="Text Box 29"/>
          <p:cNvSpPr txBox="1">
            <a:spLocks noChangeArrowheads="1"/>
          </p:cNvSpPr>
          <p:nvPr/>
        </p:nvSpPr>
        <p:spPr bwMode="auto">
          <a:xfrm>
            <a:off x="533400" y="4038600"/>
            <a:ext cx="411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Trey Lowe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Devon Energy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148" name="Text Box 31"/>
          <p:cNvSpPr txBox="1">
            <a:spLocks noChangeArrowheads="1"/>
          </p:cNvSpPr>
          <p:nvPr/>
        </p:nvSpPr>
        <p:spPr bwMode="auto">
          <a:xfrm>
            <a:off x="457200" y="5715000"/>
            <a:ext cx="2743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r>
              <a:rPr lang="en-US" sz="1400" dirty="0">
                <a:solidFill>
                  <a:srgbClr val="FFFFFF"/>
                </a:solidFill>
                <a:latin typeface="Arial Narrow Bold" pitchFamily="8" charset="0"/>
              </a:rPr>
              <a:t>Society of Petroleum Engineers Distinguished Lecturer Program</a:t>
            </a:r>
          </a:p>
          <a:p>
            <a:r>
              <a:rPr lang="en-US" sz="1200" dirty="0">
                <a:solidFill>
                  <a:srgbClr val="FFFFFF"/>
                </a:solidFill>
                <a:latin typeface="Arial Narrow Bold" pitchFamily="8" charset="0"/>
              </a:rPr>
              <a:t>www.spe.org/dl</a:t>
            </a:r>
          </a:p>
        </p:txBody>
      </p:sp>
      <p:pic>
        <p:nvPicPr>
          <p:cNvPr id="6149" name="Picture 5" descr="SPEInt_BW_Rev_Alph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81000"/>
            <a:ext cx="14795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L_Logo_White_Alph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590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43" y="4201839"/>
            <a:ext cx="1491474" cy="85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311150" y="2310250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Using the Data to Improve Models</a:t>
            </a:r>
            <a:endParaRPr lang="en-US" sz="36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0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Improving the Fracture Model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using Fiber Optics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7837" y="1894457"/>
            <a:ext cx="2911579" cy="437358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Engineers use advanced fracture models to understand </a:t>
            </a:r>
            <a:r>
              <a:rPr lang="en-US" sz="2800" dirty="0" err="1" smtClean="0">
                <a:solidFill>
                  <a:schemeClr val="bg1"/>
                </a:solidFill>
              </a:rPr>
              <a:t>frac</a:t>
            </a:r>
            <a:r>
              <a:rPr lang="en-US" sz="2800" dirty="0" smtClean="0">
                <a:solidFill>
                  <a:schemeClr val="bg1"/>
                </a:solidFill>
              </a:rPr>
              <a:t> H and effective X</a:t>
            </a:r>
            <a:r>
              <a:rPr lang="en-US" sz="2800" baseline="-25000" dirty="0" smtClean="0">
                <a:solidFill>
                  <a:schemeClr val="bg1"/>
                </a:solidFill>
              </a:rPr>
              <a:t>L</a:t>
            </a:r>
            <a:endParaRPr lang="en-US" baseline="-25000" dirty="0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37" y="1894457"/>
            <a:ext cx="5470413" cy="35098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538000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DAS Measurement Improves 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Fracture Model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79931" y="5013330"/>
            <a:ext cx="3306240" cy="111322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The non-informed model predicts this cluster to have X</a:t>
            </a:r>
            <a:r>
              <a:rPr lang="en-US" sz="2000" baseline="-25000" dirty="0" smtClean="0">
                <a:solidFill>
                  <a:schemeClr val="bg1"/>
                </a:solidFill>
              </a:rPr>
              <a:t>L</a:t>
            </a:r>
            <a:r>
              <a:rPr lang="en-US" sz="2000" dirty="0" smtClean="0">
                <a:solidFill>
                  <a:schemeClr val="bg1"/>
                </a:solidFill>
              </a:rPr>
              <a:t> of 2,500-ft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Right Arrow 2"/>
          <p:cNvSpPr/>
          <p:nvPr/>
        </p:nvSpPr>
        <p:spPr bwMode="auto">
          <a:xfrm>
            <a:off x="4080239" y="2022268"/>
            <a:ext cx="925158" cy="2668243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8" charset="-128"/>
              </a:rPr>
              <a:t>Use the data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486399" y="5005007"/>
            <a:ext cx="3320149" cy="11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/>
                </a:solidFill>
              </a:rPr>
              <a:t>The improved model uses fiber optic </a:t>
            </a:r>
            <a:r>
              <a:rPr lang="en-US" sz="2000" kern="0" dirty="0" smtClean="0">
                <a:solidFill>
                  <a:srgbClr val="FFFF00"/>
                </a:solidFill>
              </a:rPr>
              <a:t>DAS data </a:t>
            </a:r>
            <a:r>
              <a:rPr lang="en-US" sz="2000" kern="0" dirty="0" smtClean="0">
                <a:solidFill>
                  <a:schemeClr val="bg1"/>
                </a:solidFill>
              </a:rPr>
              <a:t>to restrict the model – minimal H, </a:t>
            </a:r>
            <a:r>
              <a:rPr lang="en-US" sz="2000" dirty="0" smtClean="0">
                <a:solidFill>
                  <a:schemeClr val="bg1"/>
                </a:solidFill>
              </a:rPr>
              <a:t>X</a:t>
            </a:r>
            <a:r>
              <a:rPr lang="en-US" sz="2000" baseline="-25000" dirty="0" smtClean="0">
                <a:solidFill>
                  <a:schemeClr val="bg1"/>
                </a:solidFill>
              </a:rPr>
              <a:t>L </a:t>
            </a:r>
            <a:r>
              <a:rPr lang="en-US" sz="2000" kern="0" dirty="0">
                <a:solidFill>
                  <a:schemeClr val="bg1"/>
                </a:solidFill>
              </a:rPr>
              <a:t>and proppant placement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0" b="7658"/>
          <a:stretch/>
        </p:blipFill>
        <p:spPr bwMode="auto">
          <a:xfrm>
            <a:off x="697285" y="1670484"/>
            <a:ext cx="3071533" cy="29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65" b="7658"/>
          <a:stretch/>
        </p:blipFill>
        <p:spPr bwMode="auto">
          <a:xfrm>
            <a:off x="5610123" y="1670484"/>
            <a:ext cx="3083298" cy="29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7865" y="1868093"/>
            <a:ext cx="696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7865" y="4367674"/>
            <a:ext cx="696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2"/>
            <a:endCxn id="19" idx="0"/>
          </p:cNvCxnSpPr>
          <p:nvPr/>
        </p:nvCxnSpPr>
        <p:spPr bwMode="auto">
          <a:xfrm>
            <a:off x="516213" y="2329758"/>
            <a:ext cx="0" cy="203791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 rot="16200000">
            <a:off x="-155043" y="3253980"/>
            <a:ext cx="100447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Depth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283784" y="4504307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82864" y="4489076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1382718" y="4749328"/>
            <a:ext cx="2081244" cy="333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550888" y="4710452"/>
            <a:ext cx="126940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X</a:t>
            </a:r>
            <a:r>
              <a:rPr lang="en-US" sz="1600" baseline="-25000" dirty="0" smtClean="0"/>
              <a:t>L</a:t>
            </a:r>
            <a:endParaRPr lang="en-US" sz="16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8109852" y="4528885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708932" y="4513654"/>
            <a:ext cx="6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6208786" y="4773906"/>
            <a:ext cx="2081244" cy="333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376956" y="4735030"/>
            <a:ext cx="126940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X</a:t>
            </a:r>
            <a:r>
              <a:rPr lang="en-US" sz="1600" baseline="-25000" dirty="0" smtClean="0"/>
              <a:t>L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77191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538000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Microseismic Data Improves 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Reservoir Simulation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2578" y="5273150"/>
            <a:ext cx="3211204" cy="111322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The above model uses assumed planar fracture geometry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66" y="1391966"/>
            <a:ext cx="3134917" cy="38712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33515" y="1391966"/>
            <a:ext cx="3136392" cy="38679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7863" y="6433519"/>
            <a:ext cx="4262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*Source: SPE 168596, 2014, </a:t>
            </a:r>
            <a:r>
              <a:rPr lang="en-US" sz="1400" dirty="0" err="1" smtClean="0"/>
              <a:t>Cipolla</a:t>
            </a:r>
            <a:r>
              <a:rPr lang="en-US" sz="1400" dirty="0" smtClean="0"/>
              <a:t>, et al. Hess </a:t>
            </a:r>
            <a:endParaRPr lang="en-US" sz="1400" dirty="0"/>
          </a:p>
        </p:txBody>
      </p:sp>
      <p:sp>
        <p:nvSpPr>
          <p:cNvPr id="3" name="Right Arrow 2"/>
          <p:cNvSpPr/>
          <p:nvPr/>
        </p:nvSpPr>
        <p:spPr bwMode="auto">
          <a:xfrm>
            <a:off x="4080239" y="2022268"/>
            <a:ext cx="925158" cy="2668243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8" charset="-128"/>
              </a:rPr>
              <a:t>Use the data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58703" y="5263198"/>
            <a:ext cx="3211204" cy="11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/>
                </a:solidFill>
              </a:rPr>
              <a:t>The improved model uses microseismic events to constrain the DFN model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7942" y="1522589"/>
            <a:ext cx="1526603" cy="43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600" kern="0" dirty="0" smtClean="0">
                <a:solidFill>
                  <a:schemeClr val="bg1"/>
                </a:solidFill>
              </a:rPr>
              <a:t>Fracture area = 36MM ft</a:t>
            </a:r>
            <a:r>
              <a:rPr lang="en-US" sz="1600" kern="0" baseline="30000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118116" y="1511324"/>
            <a:ext cx="1526603" cy="43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600" kern="0" dirty="0" smtClean="0">
                <a:solidFill>
                  <a:schemeClr val="bg1"/>
                </a:solidFill>
              </a:rPr>
              <a:t>Fracture area = 30MM ft</a:t>
            </a:r>
            <a:r>
              <a:rPr lang="en-US" sz="1600" kern="0" baseline="30000" dirty="0" smtClean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12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8421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Microseismic Data Improves 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Reservoir Simulation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63268" y="4313990"/>
            <a:ext cx="3211204" cy="111322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Pressure distribution after 10-years for a “text book” planar </a:t>
            </a:r>
            <a:r>
              <a:rPr lang="en-US" sz="2000" dirty="0" err="1" smtClean="0">
                <a:solidFill>
                  <a:schemeClr val="bg1"/>
                </a:solidFill>
              </a:rPr>
              <a:t>frac</a:t>
            </a:r>
            <a:r>
              <a:rPr lang="en-US" sz="2000" dirty="0" smtClean="0">
                <a:solidFill>
                  <a:schemeClr val="bg1"/>
                </a:solidFill>
              </a:rPr>
              <a:t> model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Right Arrow 2"/>
          <p:cNvSpPr/>
          <p:nvPr/>
        </p:nvSpPr>
        <p:spPr bwMode="auto">
          <a:xfrm>
            <a:off x="4080239" y="1591960"/>
            <a:ext cx="925158" cy="2668243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8" charset="-128"/>
              </a:rPr>
              <a:t>Use the data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50946"/>
          <a:stretch/>
        </p:blipFill>
        <p:spPr>
          <a:xfrm>
            <a:off x="5458611" y="1591960"/>
            <a:ext cx="3083953" cy="2459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b="50440"/>
          <a:stretch/>
        </p:blipFill>
        <p:spPr>
          <a:xfrm>
            <a:off x="726894" y="1591960"/>
            <a:ext cx="3083953" cy="2485186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458611" y="4313990"/>
            <a:ext cx="3211204" cy="11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/>
                </a:solidFill>
              </a:rPr>
              <a:t>Pressure distribution with improved model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87837" y="5561703"/>
            <a:ext cx="823162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0" dirty="0" smtClean="0">
                <a:solidFill>
                  <a:schemeClr val="bg1"/>
                </a:solidFill>
              </a:rPr>
              <a:t>Now we can make better decisions about well and cluster spacing!</a:t>
            </a:r>
            <a:endParaRPr lang="en-US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Conclusions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7837" y="1524000"/>
            <a:ext cx="8231620" cy="4744039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Fiber optic sensing is </a:t>
            </a:r>
            <a:r>
              <a:rPr lang="en-US" sz="2800" dirty="0" smtClean="0">
                <a:solidFill>
                  <a:schemeClr val="bg1"/>
                </a:solidFill>
              </a:rPr>
              <a:t>a powerful addition to the “underground laboratory” and is being used to optimize fracturing models</a:t>
            </a:r>
          </a:p>
          <a:p>
            <a:pPr marL="457200" indent="-457200">
              <a:buAutoNum type="arabicPeriod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The integration of advanced fracture monitoring are a clear path to optimized well spacing, landing interval and completion design.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Acknowledgements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7837" y="1524000"/>
            <a:ext cx="8231620" cy="4744039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SPE Distinguished Lecturer Program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Devon Energy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My wife and children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My Devon family (Dan Wood, Breanne Kennedy, Mike Potts, Jim </a:t>
            </a:r>
            <a:r>
              <a:rPr lang="en-US" sz="2800" dirty="0" err="1" smtClean="0">
                <a:solidFill>
                  <a:schemeClr val="bg1"/>
                </a:solidFill>
              </a:rPr>
              <a:t>Heinze</a:t>
            </a:r>
            <a:r>
              <a:rPr lang="en-US" sz="2800" dirty="0" smtClean="0">
                <a:solidFill>
                  <a:schemeClr val="bg1"/>
                </a:solidFill>
              </a:rPr>
              <a:t>, and many others)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Industry friends and colleagues (J. </a:t>
            </a:r>
            <a:r>
              <a:rPr lang="en-US" sz="2800" dirty="0" err="1" smtClean="0">
                <a:solidFill>
                  <a:schemeClr val="bg1"/>
                </a:solidFill>
              </a:rPr>
              <a:t>Miskimins</a:t>
            </a:r>
            <a:r>
              <a:rPr lang="en-US" sz="2800" dirty="0" smtClean="0">
                <a:solidFill>
                  <a:schemeClr val="bg1"/>
                </a:solidFill>
              </a:rPr>
              <a:t>, A. </a:t>
            </a:r>
            <a:r>
              <a:rPr lang="en-US" sz="2800" dirty="0" err="1" smtClean="0">
                <a:solidFill>
                  <a:schemeClr val="bg1"/>
                </a:solidFill>
              </a:rPr>
              <a:t>Daneshy</a:t>
            </a:r>
            <a:r>
              <a:rPr lang="en-US" sz="2800" dirty="0" smtClean="0">
                <a:solidFill>
                  <a:schemeClr val="bg1"/>
                </a:solidFill>
              </a:rPr>
              <a:t>, K. Banks, H. Allen, B. </a:t>
            </a:r>
            <a:r>
              <a:rPr lang="en-US" sz="2800" dirty="0" err="1" smtClean="0">
                <a:solidFill>
                  <a:schemeClr val="bg1"/>
                </a:solidFill>
              </a:rPr>
              <a:t>Shroyer</a:t>
            </a:r>
            <a:r>
              <a:rPr lang="en-US" sz="2800" dirty="0" smtClean="0">
                <a:solidFill>
                  <a:schemeClr val="bg1"/>
                </a:solidFill>
              </a:rPr>
              <a:t>, and others)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Questions?</a:t>
            </a:r>
            <a:endParaRPr lang="en-US" sz="36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Agenda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7837" y="1696039"/>
            <a:ext cx="8122763" cy="4572000"/>
          </a:xfrm>
        </p:spPr>
        <p:txBody>
          <a:bodyPr/>
          <a:lstStyle/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Unconventional wells and the field development challenges</a:t>
            </a:r>
          </a:p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Fiber optic sensing</a:t>
            </a:r>
          </a:p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Example data set</a:t>
            </a:r>
          </a:p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Using the data to improve models</a:t>
            </a:r>
          </a:p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Unconventional Development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6722" y="1410289"/>
            <a:ext cx="4646874" cy="4572000"/>
          </a:xfrm>
        </p:spPr>
        <p:txBody>
          <a:bodyPr/>
          <a:lstStyle/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Tightly spaced horizontal wells</a:t>
            </a:r>
          </a:p>
          <a:p>
            <a:pPr marL="860425" lvl="1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Normally 5,000 to 10,000-ft (1500 to 3000-m) horizontals</a:t>
            </a:r>
          </a:p>
          <a:p>
            <a:pPr marL="860425" lvl="1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Well spacing between 150 to 900 </a:t>
            </a:r>
            <a:r>
              <a:rPr lang="en-US" sz="2400" dirty="0" err="1" smtClean="0">
                <a:solidFill>
                  <a:schemeClr val="bg1"/>
                </a:solidFill>
              </a:rPr>
              <a:t>ft</a:t>
            </a:r>
            <a:r>
              <a:rPr lang="en-US" sz="2400" dirty="0" smtClean="0">
                <a:solidFill>
                  <a:schemeClr val="bg1"/>
                </a:solidFill>
              </a:rPr>
              <a:t> (45 to 275m) </a:t>
            </a:r>
          </a:p>
          <a:p>
            <a:pPr marL="460375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Multi-stage fracturing </a:t>
            </a:r>
          </a:p>
          <a:p>
            <a:pPr marL="860425" lvl="1" indent="-4603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10 to 40 stages with </a:t>
            </a:r>
            <a:r>
              <a:rPr lang="en-US" sz="2400" dirty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-6 clusters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76" y="1410289"/>
            <a:ext cx="3444100" cy="44378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"/>
          <a:stretch/>
        </p:blipFill>
        <p:spPr bwMode="auto">
          <a:xfrm>
            <a:off x="994410" y="1247394"/>
            <a:ext cx="7223760" cy="531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9"/>
            <a:ext cx="87420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Need to Optimize Completions</a:t>
            </a:r>
            <a:endParaRPr lang="en-US" sz="36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7222" y="1207263"/>
            <a:ext cx="5835192" cy="45720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What is our </a:t>
            </a:r>
            <a:r>
              <a:rPr lang="en-US" sz="2800" dirty="0" err="1"/>
              <a:t>frac</a:t>
            </a:r>
            <a:r>
              <a:rPr lang="en-US" sz="2800" dirty="0"/>
              <a:t> geometry? 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How does the rock affect cluster efficiency (distribution of fluids into each cluster)?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How closely should we space our stages and clusters?</a:t>
            </a:r>
            <a:endParaRPr lang="en-US" sz="28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5793484" y="1860270"/>
            <a:ext cx="1176337" cy="919163"/>
            <a:chOff x="6185301" y="3057247"/>
            <a:chExt cx="1176337" cy="919163"/>
          </a:xfrm>
        </p:grpSpPr>
        <p:grpSp>
          <p:nvGrpSpPr>
            <p:cNvPr id="42" name="Group 41"/>
            <p:cNvGrpSpPr/>
            <p:nvPr/>
          </p:nvGrpSpPr>
          <p:grpSpPr>
            <a:xfrm>
              <a:off x="6185301" y="3057247"/>
              <a:ext cx="1176337" cy="919163"/>
              <a:chOff x="5081588" y="2867025"/>
              <a:chExt cx="1176337" cy="919163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5081588" y="2867025"/>
                <a:ext cx="1176337" cy="91916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5412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pic>
            <p:nvPicPr>
              <p:cNvPr id="52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303818" y="3036711"/>
                <a:ext cx="701284" cy="575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43" name="Straight Connector 42"/>
            <p:cNvCxnSpPr/>
            <p:nvPr/>
          </p:nvCxnSpPr>
          <p:spPr>
            <a:xfrm>
              <a:off x="6552244" y="3129440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>
              <a:off x="6666047" y="3129440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>
            <a:xfrm>
              <a:off x="6779850" y="3129440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>
              <a:off x="6909429" y="3129440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>
              <a:off x="6554643" y="3686653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>
              <a:off x="6668446" y="3686653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>
            <a:xfrm>
              <a:off x="6782249" y="3686653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>
            <a:xfrm>
              <a:off x="6911828" y="3686653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3" name="Group 52"/>
          <p:cNvGrpSpPr/>
          <p:nvPr/>
        </p:nvGrpSpPr>
        <p:grpSpPr>
          <a:xfrm>
            <a:off x="3301074" y="1820382"/>
            <a:ext cx="1176337" cy="919163"/>
            <a:chOff x="6200598" y="4091464"/>
            <a:chExt cx="1176337" cy="919163"/>
          </a:xfrm>
        </p:grpSpPr>
        <p:grpSp>
          <p:nvGrpSpPr>
            <p:cNvPr id="54" name="Group 53"/>
            <p:cNvGrpSpPr/>
            <p:nvPr/>
          </p:nvGrpSpPr>
          <p:grpSpPr>
            <a:xfrm>
              <a:off x="6200598" y="4091464"/>
              <a:ext cx="1176337" cy="919163"/>
              <a:chOff x="5081588" y="2867025"/>
              <a:chExt cx="1176337" cy="919163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5081588" y="2867025"/>
                <a:ext cx="1176337" cy="91916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5412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pic>
            <p:nvPicPr>
              <p:cNvPr id="64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303818" y="3036711"/>
                <a:ext cx="701284" cy="575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55" name="Straight Connector 54"/>
            <p:cNvCxnSpPr/>
            <p:nvPr/>
          </p:nvCxnSpPr>
          <p:spPr>
            <a:xfrm>
              <a:off x="6568947" y="4177190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>
              <a:off x="6571375" y="4707771"/>
              <a:ext cx="2399" cy="22427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6919019" y="4184333"/>
              <a:ext cx="2399" cy="258225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6921418" y="4722056"/>
              <a:ext cx="2399" cy="209990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6686467" y="4324829"/>
              <a:ext cx="0" cy="84186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>
              <a:off x="6803920" y="4324829"/>
              <a:ext cx="0" cy="84186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>
              <a:off x="6687335" y="4742865"/>
              <a:ext cx="0" cy="84186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>
              <a:off x="6804788" y="4742865"/>
              <a:ext cx="0" cy="84186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65" name="Group 64"/>
          <p:cNvGrpSpPr/>
          <p:nvPr/>
        </p:nvGrpSpPr>
        <p:grpSpPr>
          <a:xfrm>
            <a:off x="4549597" y="1822411"/>
            <a:ext cx="1176337" cy="919163"/>
            <a:chOff x="6200598" y="5139215"/>
            <a:chExt cx="1176337" cy="919163"/>
          </a:xfrm>
        </p:grpSpPr>
        <p:grpSp>
          <p:nvGrpSpPr>
            <p:cNvPr id="66" name="Group 65"/>
            <p:cNvGrpSpPr/>
            <p:nvPr/>
          </p:nvGrpSpPr>
          <p:grpSpPr>
            <a:xfrm>
              <a:off x="6200598" y="5139215"/>
              <a:ext cx="1176337" cy="919163"/>
              <a:chOff x="5081588" y="2867025"/>
              <a:chExt cx="1176337" cy="919163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5081588" y="2867025"/>
                <a:ext cx="1176337" cy="91916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5412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pic>
            <p:nvPicPr>
              <p:cNvPr id="70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303818" y="3036711"/>
                <a:ext cx="701284" cy="575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67" name="Straight Connector 66"/>
            <p:cNvCxnSpPr/>
            <p:nvPr/>
          </p:nvCxnSpPr>
          <p:spPr>
            <a:xfrm>
              <a:off x="6923817" y="5284031"/>
              <a:ext cx="2399" cy="209990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>
            <a:xfrm>
              <a:off x="6926216" y="5779640"/>
              <a:ext cx="2399" cy="209990"/>
            </a:xfrm>
            <a:prstGeom prst="line">
              <a:avLst/>
            </a:prstGeom>
            <a:noFill/>
            <a:ln w="50800" cap="flat" cmpd="sng" algn="ctr">
              <a:solidFill>
                <a:srgbClr val="F54123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72" name="Oval 71"/>
          <p:cNvSpPr/>
          <p:nvPr/>
        </p:nvSpPr>
        <p:spPr>
          <a:xfrm>
            <a:off x="4606290" y="5948949"/>
            <a:ext cx="841248" cy="591722"/>
          </a:xfrm>
          <a:prstGeom prst="ellipse">
            <a:avLst/>
          </a:prstGeom>
          <a:noFill/>
          <a:ln w="25400" cap="flat" cmpd="sng" algn="ctr">
            <a:solidFill>
              <a:srgbClr val="F541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8"/>
            <a:ext cx="8742029" cy="135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Planning Infill Development of Unconventional Reservoirs</a:t>
            </a:r>
            <a:endParaRPr lang="en-US" sz="3600" dirty="0">
              <a:latin typeface="+mj-lt"/>
            </a:endParaRPr>
          </a:p>
        </p:txBody>
      </p:sp>
      <p:sp>
        <p:nvSpPr>
          <p:cNvPr id="71" name="Cube 70"/>
          <p:cNvSpPr/>
          <p:nvPr/>
        </p:nvSpPr>
        <p:spPr bwMode="auto">
          <a:xfrm>
            <a:off x="660793" y="3317842"/>
            <a:ext cx="7149709" cy="2033571"/>
          </a:xfrm>
          <a:prstGeom prst="cube">
            <a:avLst>
              <a:gd name="adj" fmla="val 56471"/>
            </a:avLst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5" name="Cube 74"/>
          <p:cNvSpPr/>
          <p:nvPr/>
        </p:nvSpPr>
        <p:spPr bwMode="auto">
          <a:xfrm>
            <a:off x="660792" y="2706671"/>
            <a:ext cx="7149709" cy="2033571"/>
          </a:xfrm>
          <a:prstGeom prst="cube">
            <a:avLst>
              <a:gd name="adj" fmla="val 56471"/>
            </a:avLst>
          </a:prstGeom>
          <a:blipFill>
            <a:blip r:embed="rId4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7" name="Can 26"/>
          <p:cNvSpPr/>
          <p:nvPr/>
        </p:nvSpPr>
        <p:spPr bwMode="auto">
          <a:xfrm rot="13531009">
            <a:off x="7567578" y="3164498"/>
            <a:ext cx="168560" cy="45611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6" name="Cube 75"/>
          <p:cNvSpPr/>
          <p:nvPr/>
        </p:nvSpPr>
        <p:spPr bwMode="auto">
          <a:xfrm>
            <a:off x="660791" y="2095500"/>
            <a:ext cx="7149709" cy="2033571"/>
          </a:xfrm>
          <a:prstGeom prst="cube">
            <a:avLst>
              <a:gd name="adj" fmla="val 56471"/>
            </a:avLst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351552" y="4270288"/>
            <a:ext cx="196720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322231" y="4297181"/>
            <a:ext cx="196720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3162505" y="4477232"/>
            <a:ext cx="196720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2118272" y="4067827"/>
            <a:ext cx="196720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604441" y="3409091"/>
            <a:ext cx="1775827" cy="504488"/>
          </a:xfrm>
          <a:custGeom>
            <a:avLst/>
            <a:gdLst>
              <a:gd name="connsiteX0" fmla="*/ 216750 w 1535962"/>
              <a:gd name="connsiteY0" fmla="*/ 50416 h 362483"/>
              <a:gd name="connsiteX1" fmla="*/ 216750 w 1535962"/>
              <a:gd name="connsiteY1" fmla="*/ 50416 h 362483"/>
              <a:gd name="connsiteX2" fmla="*/ 264375 w 1535962"/>
              <a:gd name="connsiteY2" fmla="*/ 43273 h 362483"/>
              <a:gd name="connsiteX3" fmla="*/ 573937 w 1535962"/>
              <a:gd name="connsiteY3" fmla="*/ 38510 h 362483"/>
              <a:gd name="connsiteX4" fmla="*/ 619181 w 1535962"/>
              <a:gd name="connsiteY4" fmla="*/ 36129 h 362483"/>
              <a:gd name="connsiteX5" fmla="*/ 693000 w 1535962"/>
              <a:gd name="connsiteY5" fmla="*/ 33748 h 362483"/>
              <a:gd name="connsiteX6" fmla="*/ 714431 w 1535962"/>
              <a:gd name="connsiteY6" fmla="*/ 31366 h 362483"/>
              <a:gd name="connsiteX7" fmla="*/ 790631 w 1535962"/>
              <a:gd name="connsiteY7" fmla="*/ 24223 h 362483"/>
              <a:gd name="connsiteX8" fmla="*/ 847781 w 1535962"/>
              <a:gd name="connsiteY8" fmla="*/ 21841 h 362483"/>
              <a:gd name="connsiteX9" fmla="*/ 966844 w 1535962"/>
              <a:gd name="connsiteY9" fmla="*/ 9935 h 362483"/>
              <a:gd name="connsiteX10" fmla="*/ 973987 w 1535962"/>
              <a:gd name="connsiteY10" fmla="*/ 7554 h 362483"/>
              <a:gd name="connsiteX11" fmla="*/ 1026375 w 1535962"/>
              <a:gd name="connsiteY11" fmla="*/ 2791 h 362483"/>
              <a:gd name="connsiteX12" fmla="*/ 1057331 w 1535962"/>
              <a:gd name="connsiteY12" fmla="*/ 2791 h 362483"/>
              <a:gd name="connsiteX13" fmla="*/ 1097812 w 1535962"/>
              <a:gd name="connsiteY13" fmla="*/ 5173 h 362483"/>
              <a:gd name="connsiteX14" fmla="*/ 1157344 w 1535962"/>
              <a:gd name="connsiteY14" fmla="*/ 9935 h 362483"/>
              <a:gd name="connsiteX15" fmla="*/ 1231162 w 1535962"/>
              <a:gd name="connsiteY15" fmla="*/ 7554 h 362483"/>
              <a:gd name="connsiteX16" fmla="*/ 1245450 w 1535962"/>
              <a:gd name="connsiteY16" fmla="*/ 12316 h 362483"/>
              <a:gd name="connsiteX17" fmla="*/ 1400231 w 1535962"/>
              <a:gd name="connsiteY17" fmla="*/ 17079 h 362483"/>
              <a:gd name="connsiteX18" fmla="*/ 1428806 w 1535962"/>
              <a:gd name="connsiteY18" fmla="*/ 21841 h 362483"/>
              <a:gd name="connsiteX19" fmla="*/ 1435950 w 1535962"/>
              <a:gd name="connsiteY19" fmla="*/ 26604 h 362483"/>
              <a:gd name="connsiteX20" fmla="*/ 1452619 w 1535962"/>
              <a:gd name="connsiteY20" fmla="*/ 33748 h 362483"/>
              <a:gd name="connsiteX21" fmla="*/ 1476431 w 1535962"/>
              <a:gd name="connsiteY21" fmla="*/ 50416 h 362483"/>
              <a:gd name="connsiteX22" fmla="*/ 1495481 w 1535962"/>
              <a:gd name="connsiteY22" fmla="*/ 59941 h 362483"/>
              <a:gd name="connsiteX23" fmla="*/ 1514531 w 1535962"/>
              <a:gd name="connsiteY23" fmla="*/ 88516 h 362483"/>
              <a:gd name="connsiteX24" fmla="*/ 1519294 w 1535962"/>
              <a:gd name="connsiteY24" fmla="*/ 95660 h 362483"/>
              <a:gd name="connsiteX25" fmla="*/ 1526437 w 1535962"/>
              <a:gd name="connsiteY25" fmla="*/ 102804 h 362483"/>
              <a:gd name="connsiteX26" fmla="*/ 1535962 w 1535962"/>
              <a:gd name="connsiteY26" fmla="*/ 124235 h 362483"/>
              <a:gd name="connsiteX27" fmla="*/ 1528819 w 1535962"/>
              <a:gd name="connsiteY27" fmla="*/ 179004 h 362483"/>
              <a:gd name="connsiteX28" fmla="*/ 1519294 w 1535962"/>
              <a:gd name="connsiteY28" fmla="*/ 193291 h 362483"/>
              <a:gd name="connsiteX29" fmla="*/ 1509769 w 1535962"/>
              <a:gd name="connsiteY29" fmla="*/ 198054 h 362483"/>
              <a:gd name="connsiteX30" fmla="*/ 1502625 w 1535962"/>
              <a:gd name="connsiteY30" fmla="*/ 207579 h 362483"/>
              <a:gd name="connsiteX31" fmla="*/ 1488337 w 1535962"/>
              <a:gd name="connsiteY31" fmla="*/ 217104 h 362483"/>
              <a:gd name="connsiteX32" fmla="*/ 1469287 w 1535962"/>
              <a:gd name="connsiteY32" fmla="*/ 224248 h 362483"/>
              <a:gd name="connsiteX33" fmla="*/ 1447856 w 1535962"/>
              <a:gd name="connsiteY33" fmla="*/ 233773 h 362483"/>
              <a:gd name="connsiteX34" fmla="*/ 1438331 w 1535962"/>
              <a:gd name="connsiteY34" fmla="*/ 238535 h 362483"/>
              <a:gd name="connsiteX35" fmla="*/ 1421662 w 1535962"/>
              <a:gd name="connsiteY35" fmla="*/ 243298 h 362483"/>
              <a:gd name="connsiteX36" fmla="*/ 1402612 w 1535962"/>
              <a:gd name="connsiteY36" fmla="*/ 250441 h 362483"/>
              <a:gd name="connsiteX37" fmla="*/ 1371656 w 1535962"/>
              <a:gd name="connsiteY37" fmla="*/ 262348 h 362483"/>
              <a:gd name="connsiteX38" fmla="*/ 1333556 w 1535962"/>
              <a:gd name="connsiteY38" fmla="*/ 269491 h 362483"/>
              <a:gd name="connsiteX39" fmla="*/ 1324031 w 1535962"/>
              <a:gd name="connsiteY39" fmla="*/ 271873 h 362483"/>
              <a:gd name="connsiteX40" fmla="*/ 1295456 w 1535962"/>
              <a:gd name="connsiteY40" fmla="*/ 274254 h 362483"/>
              <a:gd name="connsiteX41" fmla="*/ 1281169 w 1535962"/>
              <a:gd name="connsiteY41" fmla="*/ 279016 h 362483"/>
              <a:gd name="connsiteX42" fmla="*/ 1264500 w 1535962"/>
              <a:gd name="connsiteY42" fmla="*/ 281398 h 362483"/>
              <a:gd name="connsiteX43" fmla="*/ 1250212 w 1535962"/>
              <a:gd name="connsiteY43" fmla="*/ 283779 h 362483"/>
              <a:gd name="connsiteX44" fmla="*/ 1233544 w 1535962"/>
              <a:gd name="connsiteY44" fmla="*/ 286160 h 362483"/>
              <a:gd name="connsiteX45" fmla="*/ 1224019 w 1535962"/>
              <a:gd name="connsiteY45" fmla="*/ 288541 h 362483"/>
              <a:gd name="connsiteX46" fmla="*/ 1200206 w 1535962"/>
              <a:gd name="connsiteY46" fmla="*/ 293304 h 362483"/>
              <a:gd name="connsiteX47" fmla="*/ 1188300 w 1535962"/>
              <a:gd name="connsiteY47" fmla="*/ 286160 h 362483"/>
              <a:gd name="connsiteX48" fmla="*/ 1154962 w 1535962"/>
              <a:gd name="connsiteY48" fmla="*/ 288541 h 362483"/>
              <a:gd name="connsiteX49" fmla="*/ 1090669 w 1535962"/>
              <a:gd name="connsiteY49" fmla="*/ 290923 h 362483"/>
              <a:gd name="connsiteX50" fmla="*/ 1054950 w 1535962"/>
              <a:gd name="connsiteY50" fmla="*/ 295685 h 362483"/>
              <a:gd name="connsiteX51" fmla="*/ 1045425 w 1535962"/>
              <a:gd name="connsiteY51" fmla="*/ 298066 h 362483"/>
              <a:gd name="connsiteX52" fmla="*/ 1014469 w 1535962"/>
              <a:gd name="connsiteY52" fmla="*/ 300448 h 362483"/>
              <a:gd name="connsiteX53" fmla="*/ 1007325 w 1535962"/>
              <a:gd name="connsiteY53" fmla="*/ 302829 h 362483"/>
              <a:gd name="connsiteX54" fmla="*/ 985894 w 1535962"/>
              <a:gd name="connsiteY54" fmla="*/ 309973 h 362483"/>
              <a:gd name="connsiteX55" fmla="*/ 959700 w 1535962"/>
              <a:gd name="connsiteY55" fmla="*/ 314735 h 362483"/>
              <a:gd name="connsiteX56" fmla="*/ 938269 w 1535962"/>
              <a:gd name="connsiteY56" fmla="*/ 321879 h 362483"/>
              <a:gd name="connsiteX57" fmla="*/ 907312 w 1535962"/>
              <a:gd name="connsiteY57" fmla="*/ 324260 h 362483"/>
              <a:gd name="connsiteX58" fmla="*/ 714431 w 1535962"/>
              <a:gd name="connsiteY58" fmla="*/ 321879 h 362483"/>
              <a:gd name="connsiteX59" fmla="*/ 690619 w 1535962"/>
              <a:gd name="connsiteY59" fmla="*/ 319498 h 362483"/>
              <a:gd name="connsiteX60" fmla="*/ 638231 w 1535962"/>
              <a:gd name="connsiteY60" fmla="*/ 324260 h 362483"/>
              <a:gd name="connsiteX61" fmla="*/ 571556 w 1535962"/>
              <a:gd name="connsiteY61" fmla="*/ 331404 h 362483"/>
              <a:gd name="connsiteX62" fmla="*/ 535837 w 1535962"/>
              <a:gd name="connsiteY62" fmla="*/ 338548 h 362483"/>
              <a:gd name="connsiteX63" fmla="*/ 481069 w 1535962"/>
              <a:gd name="connsiteY63" fmla="*/ 343310 h 362483"/>
              <a:gd name="connsiteX64" fmla="*/ 462019 w 1535962"/>
              <a:gd name="connsiteY64" fmla="*/ 345691 h 362483"/>
              <a:gd name="connsiteX65" fmla="*/ 397725 w 1535962"/>
              <a:gd name="connsiteY65" fmla="*/ 348073 h 362483"/>
              <a:gd name="connsiteX66" fmla="*/ 376294 w 1535962"/>
              <a:gd name="connsiteY66" fmla="*/ 350454 h 362483"/>
              <a:gd name="connsiteX67" fmla="*/ 340575 w 1535962"/>
              <a:gd name="connsiteY67" fmla="*/ 352835 h 362483"/>
              <a:gd name="connsiteX68" fmla="*/ 333431 w 1535962"/>
              <a:gd name="connsiteY68" fmla="*/ 355216 h 362483"/>
              <a:gd name="connsiteX69" fmla="*/ 309619 w 1535962"/>
              <a:gd name="connsiteY69" fmla="*/ 357598 h 362483"/>
              <a:gd name="connsiteX70" fmla="*/ 302475 w 1535962"/>
              <a:gd name="connsiteY70" fmla="*/ 359979 h 362483"/>
              <a:gd name="connsiteX71" fmla="*/ 166744 w 1535962"/>
              <a:gd name="connsiteY71" fmla="*/ 357598 h 362483"/>
              <a:gd name="connsiteX72" fmla="*/ 145312 w 1535962"/>
              <a:gd name="connsiteY72" fmla="*/ 348073 h 362483"/>
              <a:gd name="connsiteX73" fmla="*/ 104831 w 1535962"/>
              <a:gd name="connsiteY73" fmla="*/ 333785 h 362483"/>
              <a:gd name="connsiteX74" fmla="*/ 19106 w 1535962"/>
              <a:gd name="connsiteY74" fmla="*/ 331404 h 362483"/>
              <a:gd name="connsiteX75" fmla="*/ 16725 w 1535962"/>
              <a:gd name="connsiteY75" fmla="*/ 324260 h 362483"/>
              <a:gd name="connsiteX76" fmla="*/ 7200 w 1535962"/>
              <a:gd name="connsiteY76" fmla="*/ 309973 h 362483"/>
              <a:gd name="connsiteX77" fmla="*/ 56 w 1535962"/>
              <a:gd name="connsiteY77" fmla="*/ 274254 h 362483"/>
              <a:gd name="connsiteX78" fmla="*/ 4819 w 1535962"/>
              <a:gd name="connsiteY78" fmla="*/ 207579 h 362483"/>
              <a:gd name="connsiteX79" fmla="*/ 7200 w 1535962"/>
              <a:gd name="connsiteY79" fmla="*/ 200435 h 362483"/>
              <a:gd name="connsiteX80" fmla="*/ 11962 w 1535962"/>
              <a:gd name="connsiteY80" fmla="*/ 193291 h 362483"/>
              <a:gd name="connsiteX81" fmla="*/ 16725 w 1535962"/>
              <a:gd name="connsiteY81" fmla="*/ 183766 h 362483"/>
              <a:gd name="connsiteX82" fmla="*/ 45300 w 1535962"/>
              <a:gd name="connsiteY82" fmla="*/ 150429 h 362483"/>
              <a:gd name="connsiteX83" fmla="*/ 54825 w 1535962"/>
              <a:gd name="connsiteY83" fmla="*/ 140904 h 362483"/>
              <a:gd name="connsiteX84" fmla="*/ 78637 w 1535962"/>
              <a:gd name="connsiteY84" fmla="*/ 128998 h 362483"/>
              <a:gd name="connsiteX85" fmla="*/ 88162 w 1535962"/>
              <a:gd name="connsiteY85" fmla="*/ 124235 h 362483"/>
              <a:gd name="connsiteX86" fmla="*/ 100069 w 1535962"/>
              <a:gd name="connsiteY86" fmla="*/ 117091 h 362483"/>
              <a:gd name="connsiteX87" fmla="*/ 107212 w 1535962"/>
              <a:gd name="connsiteY87" fmla="*/ 109948 h 362483"/>
              <a:gd name="connsiteX88" fmla="*/ 119119 w 1535962"/>
              <a:gd name="connsiteY88" fmla="*/ 107566 h 362483"/>
              <a:gd name="connsiteX89" fmla="*/ 154837 w 1535962"/>
              <a:gd name="connsiteY89" fmla="*/ 95660 h 362483"/>
              <a:gd name="connsiteX90" fmla="*/ 171506 w 1535962"/>
              <a:gd name="connsiteY90" fmla="*/ 86135 h 362483"/>
              <a:gd name="connsiteX91" fmla="*/ 178650 w 1535962"/>
              <a:gd name="connsiteY91" fmla="*/ 83754 h 362483"/>
              <a:gd name="connsiteX92" fmla="*/ 192937 w 1535962"/>
              <a:gd name="connsiteY92" fmla="*/ 74229 h 362483"/>
              <a:gd name="connsiteX93" fmla="*/ 200081 w 1535962"/>
              <a:gd name="connsiteY93" fmla="*/ 71848 h 362483"/>
              <a:gd name="connsiteX94" fmla="*/ 211987 w 1535962"/>
              <a:gd name="connsiteY94" fmla="*/ 64704 h 362483"/>
              <a:gd name="connsiteX95" fmla="*/ 219131 w 1535962"/>
              <a:gd name="connsiteY95" fmla="*/ 59941 h 362483"/>
              <a:gd name="connsiteX96" fmla="*/ 231037 w 1535962"/>
              <a:gd name="connsiteY96" fmla="*/ 57560 h 362483"/>
              <a:gd name="connsiteX97" fmla="*/ 216750 w 1535962"/>
              <a:gd name="connsiteY97" fmla="*/ 50416 h 3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535962" h="362483">
                <a:moveTo>
                  <a:pt x="216750" y="50416"/>
                </a:moveTo>
                <a:lnTo>
                  <a:pt x="216750" y="50416"/>
                </a:lnTo>
                <a:cubicBezTo>
                  <a:pt x="232625" y="48035"/>
                  <a:pt x="248363" y="44417"/>
                  <a:pt x="264375" y="43273"/>
                </a:cubicBezTo>
                <a:cubicBezTo>
                  <a:pt x="389556" y="34329"/>
                  <a:pt x="286572" y="40987"/>
                  <a:pt x="573937" y="38510"/>
                </a:cubicBezTo>
                <a:lnTo>
                  <a:pt x="619181" y="36129"/>
                </a:lnTo>
                <a:lnTo>
                  <a:pt x="693000" y="33748"/>
                </a:lnTo>
                <a:cubicBezTo>
                  <a:pt x="700179" y="33389"/>
                  <a:pt x="707277" y="32064"/>
                  <a:pt x="714431" y="31366"/>
                </a:cubicBezTo>
                <a:cubicBezTo>
                  <a:pt x="739822" y="28889"/>
                  <a:pt x="765142" y="25285"/>
                  <a:pt x="790631" y="24223"/>
                </a:cubicBezTo>
                <a:lnTo>
                  <a:pt x="847781" y="21841"/>
                </a:lnTo>
                <a:cubicBezTo>
                  <a:pt x="934974" y="10215"/>
                  <a:pt x="895226" y="13516"/>
                  <a:pt x="966844" y="9935"/>
                </a:cubicBezTo>
                <a:cubicBezTo>
                  <a:pt x="969225" y="9141"/>
                  <a:pt x="971495" y="7853"/>
                  <a:pt x="973987" y="7554"/>
                </a:cubicBezTo>
                <a:cubicBezTo>
                  <a:pt x="991397" y="5465"/>
                  <a:pt x="1026375" y="2791"/>
                  <a:pt x="1026375" y="2791"/>
                </a:cubicBezTo>
                <a:cubicBezTo>
                  <a:pt x="1041613" y="-2288"/>
                  <a:pt x="1029348" y="718"/>
                  <a:pt x="1057331" y="2791"/>
                </a:cubicBezTo>
                <a:cubicBezTo>
                  <a:pt x="1070811" y="3790"/>
                  <a:pt x="1084329" y="4210"/>
                  <a:pt x="1097812" y="5173"/>
                </a:cubicBezTo>
                <a:lnTo>
                  <a:pt x="1157344" y="9935"/>
                </a:lnTo>
                <a:cubicBezTo>
                  <a:pt x="1181950" y="9141"/>
                  <a:pt x="1206552" y="6889"/>
                  <a:pt x="1231162" y="7554"/>
                </a:cubicBezTo>
                <a:cubicBezTo>
                  <a:pt x="1236180" y="7690"/>
                  <a:pt x="1240448" y="11887"/>
                  <a:pt x="1245450" y="12316"/>
                </a:cubicBezTo>
                <a:cubicBezTo>
                  <a:pt x="1256770" y="13286"/>
                  <a:pt x="1398597" y="17034"/>
                  <a:pt x="1400231" y="17079"/>
                </a:cubicBezTo>
                <a:cubicBezTo>
                  <a:pt x="1402705" y="17432"/>
                  <a:pt x="1424521" y="20234"/>
                  <a:pt x="1428806" y="21841"/>
                </a:cubicBezTo>
                <a:cubicBezTo>
                  <a:pt x="1431486" y="22846"/>
                  <a:pt x="1433390" y="25324"/>
                  <a:pt x="1435950" y="26604"/>
                </a:cubicBezTo>
                <a:cubicBezTo>
                  <a:pt x="1452164" y="34711"/>
                  <a:pt x="1432785" y="21352"/>
                  <a:pt x="1452619" y="33748"/>
                </a:cubicBezTo>
                <a:cubicBezTo>
                  <a:pt x="1460100" y="38424"/>
                  <a:pt x="1468394" y="47201"/>
                  <a:pt x="1476431" y="50416"/>
                </a:cubicBezTo>
                <a:cubicBezTo>
                  <a:pt x="1490994" y="56242"/>
                  <a:pt x="1484780" y="52808"/>
                  <a:pt x="1495481" y="59941"/>
                </a:cubicBezTo>
                <a:lnTo>
                  <a:pt x="1514531" y="88516"/>
                </a:lnTo>
                <a:cubicBezTo>
                  <a:pt x="1516119" y="90897"/>
                  <a:pt x="1517270" y="93636"/>
                  <a:pt x="1519294" y="95660"/>
                </a:cubicBezTo>
                <a:lnTo>
                  <a:pt x="1526437" y="102804"/>
                </a:lnTo>
                <a:cubicBezTo>
                  <a:pt x="1532105" y="119806"/>
                  <a:pt x="1528416" y="112914"/>
                  <a:pt x="1535962" y="124235"/>
                </a:cubicBezTo>
                <a:cubicBezTo>
                  <a:pt x="1535641" y="129690"/>
                  <a:pt x="1536980" y="166762"/>
                  <a:pt x="1528819" y="179004"/>
                </a:cubicBezTo>
                <a:cubicBezTo>
                  <a:pt x="1525644" y="183766"/>
                  <a:pt x="1524413" y="190731"/>
                  <a:pt x="1519294" y="193291"/>
                </a:cubicBezTo>
                <a:lnTo>
                  <a:pt x="1509769" y="198054"/>
                </a:lnTo>
                <a:cubicBezTo>
                  <a:pt x="1507388" y="201229"/>
                  <a:pt x="1505591" y="204942"/>
                  <a:pt x="1502625" y="207579"/>
                </a:cubicBezTo>
                <a:cubicBezTo>
                  <a:pt x="1498347" y="211382"/>
                  <a:pt x="1493767" y="215294"/>
                  <a:pt x="1488337" y="217104"/>
                </a:cubicBezTo>
                <a:cubicBezTo>
                  <a:pt x="1479645" y="220001"/>
                  <a:pt x="1479255" y="219976"/>
                  <a:pt x="1469287" y="224248"/>
                </a:cubicBezTo>
                <a:cubicBezTo>
                  <a:pt x="1462102" y="227327"/>
                  <a:pt x="1454954" y="230497"/>
                  <a:pt x="1447856" y="233773"/>
                </a:cubicBezTo>
                <a:cubicBezTo>
                  <a:pt x="1444633" y="235260"/>
                  <a:pt x="1441655" y="237289"/>
                  <a:pt x="1438331" y="238535"/>
                </a:cubicBezTo>
                <a:cubicBezTo>
                  <a:pt x="1432218" y="240827"/>
                  <a:pt x="1427426" y="240416"/>
                  <a:pt x="1421662" y="243298"/>
                </a:cubicBezTo>
                <a:cubicBezTo>
                  <a:pt x="1392322" y="257969"/>
                  <a:pt x="1443959" y="236658"/>
                  <a:pt x="1402612" y="250441"/>
                </a:cubicBezTo>
                <a:cubicBezTo>
                  <a:pt x="1392124" y="253937"/>
                  <a:pt x="1382522" y="260311"/>
                  <a:pt x="1371656" y="262348"/>
                </a:cubicBezTo>
                <a:lnTo>
                  <a:pt x="1333556" y="269491"/>
                </a:lnTo>
                <a:cubicBezTo>
                  <a:pt x="1330347" y="270133"/>
                  <a:pt x="1327278" y="271467"/>
                  <a:pt x="1324031" y="271873"/>
                </a:cubicBezTo>
                <a:cubicBezTo>
                  <a:pt x="1314547" y="273059"/>
                  <a:pt x="1304981" y="273460"/>
                  <a:pt x="1295456" y="274254"/>
                </a:cubicBezTo>
                <a:cubicBezTo>
                  <a:pt x="1290694" y="275841"/>
                  <a:pt x="1286060" y="277887"/>
                  <a:pt x="1281169" y="279016"/>
                </a:cubicBezTo>
                <a:cubicBezTo>
                  <a:pt x="1275700" y="280278"/>
                  <a:pt x="1270048" y="280544"/>
                  <a:pt x="1264500" y="281398"/>
                </a:cubicBezTo>
                <a:cubicBezTo>
                  <a:pt x="1259728" y="282132"/>
                  <a:pt x="1254984" y="283045"/>
                  <a:pt x="1250212" y="283779"/>
                </a:cubicBezTo>
                <a:cubicBezTo>
                  <a:pt x="1244665" y="284632"/>
                  <a:pt x="1239066" y="285156"/>
                  <a:pt x="1233544" y="286160"/>
                </a:cubicBezTo>
                <a:cubicBezTo>
                  <a:pt x="1230324" y="286745"/>
                  <a:pt x="1227219" y="287855"/>
                  <a:pt x="1224019" y="288541"/>
                </a:cubicBezTo>
                <a:cubicBezTo>
                  <a:pt x="1216104" y="290237"/>
                  <a:pt x="1208144" y="291716"/>
                  <a:pt x="1200206" y="293304"/>
                </a:cubicBezTo>
                <a:cubicBezTo>
                  <a:pt x="1196237" y="290923"/>
                  <a:pt x="1192903" y="286645"/>
                  <a:pt x="1188300" y="286160"/>
                </a:cubicBezTo>
                <a:cubicBezTo>
                  <a:pt x="1177220" y="284994"/>
                  <a:pt x="1166090" y="287998"/>
                  <a:pt x="1154962" y="288541"/>
                </a:cubicBezTo>
                <a:cubicBezTo>
                  <a:pt x="1133542" y="289586"/>
                  <a:pt x="1112100" y="290129"/>
                  <a:pt x="1090669" y="290923"/>
                </a:cubicBezTo>
                <a:cubicBezTo>
                  <a:pt x="1072825" y="296870"/>
                  <a:pt x="1092242" y="291024"/>
                  <a:pt x="1054950" y="295685"/>
                </a:cubicBezTo>
                <a:cubicBezTo>
                  <a:pt x="1051703" y="296091"/>
                  <a:pt x="1048675" y="297684"/>
                  <a:pt x="1045425" y="298066"/>
                </a:cubicBezTo>
                <a:cubicBezTo>
                  <a:pt x="1035147" y="299275"/>
                  <a:pt x="1024788" y="299654"/>
                  <a:pt x="1014469" y="300448"/>
                </a:cubicBezTo>
                <a:cubicBezTo>
                  <a:pt x="1012088" y="301242"/>
                  <a:pt x="1009675" y="301948"/>
                  <a:pt x="1007325" y="302829"/>
                </a:cubicBezTo>
                <a:cubicBezTo>
                  <a:pt x="996755" y="306792"/>
                  <a:pt x="996216" y="308096"/>
                  <a:pt x="985894" y="309973"/>
                </a:cubicBezTo>
                <a:cubicBezTo>
                  <a:pt x="971591" y="312574"/>
                  <a:pt x="971401" y="311135"/>
                  <a:pt x="959700" y="314735"/>
                </a:cubicBezTo>
                <a:cubicBezTo>
                  <a:pt x="952503" y="316950"/>
                  <a:pt x="945678" y="320532"/>
                  <a:pt x="938269" y="321879"/>
                </a:cubicBezTo>
                <a:cubicBezTo>
                  <a:pt x="928086" y="323730"/>
                  <a:pt x="917631" y="323466"/>
                  <a:pt x="907312" y="324260"/>
                </a:cubicBezTo>
                <a:lnTo>
                  <a:pt x="714431" y="321879"/>
                </a:lnTo>
                <a:cubicBezTo>
                  <a:pt x="706456" y="321704"/>
                  <a:pt x="698592" y="319249"/>
                  <a:pt x="690619" y="319498"/>
                </a:cubicBezTo>
                <a:cubicBezTo>
                  <a:pt x="673093" y="320046"/>
                  <a:pt x="655679" y="322515"/>
                  <a:pt x="638231" y="324260"/>
                </a:cubicBezTo>
                <a:lnTo>
                  <a:pt x="571556" y="331404"/>
                </a:lnTo>
                <a:cubicBezTo>
                  <a:pt x="559397" y="334106"/>
                  <a:pt x="548116" y="337013"/>
                  <a:pt x="535837" y="338548"/>
                </a:cubicBezTo>
                <a:cubicBezTo>
                  <a:pt x="511943" y="341535"/>
                  <a:pt x="506725" y="340867"/>
                  <a:pt x="481069" y="343310"/>
                </a:cubicBezTo>
                <a:cubicBezTo>
                  <a:pt x="474698" y="343917"/>
                  <a:pt x="468408" y="345326"/>
                  <a:pt x="462019" y="345691"/>
                </a:cubicBezTo>
                <a:cubicBezTo>
                  <a:pt x="440608" y="346915"/>
                  <a:pt x="419156" y="347279"/>
                  <a:pt x="397725" y="348073"/>
                </a:cubicBezTo>
                <a:cubicBezTo>
                  <a:pt x="390581" y="348867"/>
                  <a:pt x="383457" y="349857"/>
                  <a:pt x="376294" y="350454"/>
                </a:cubicBezTo>
                <a:cubicBezTo>
                  <a:pt x="364402" y="351445"/>
                  <a:pt x="352435" y="351517"/>
                  <a:pt x="340575" y="352835"/>
                </a:cubicBezTo>
                <a:cubicBezTo>
                  <a:pt x="338080" y="353112"/>
                  <a:pt x="335912" y="354834"/>
                  <a:pt x="333431" y="355216"/>
                </a:cubicBezTo>
                <a:cubicBezTo>
                  <a:pt x="325547" y="356429"/>
                  <a:pt x="317556" y="356804"/>
                  <a:pt x="309619" y="357598"/>
                </a:cubicBezTo>
                <a:cubicBezTo>
                  <a:pt x="307238" y="358392"/>
                  <a:pt x="304980" y="359812"/>
                  <a:pt x="302475" y="359979"/>
                </a:cubicBezTo>
                <a:cubicBezTo>
                  <a:pt x="233919" y="364549"/>
                  <a:pt x="237783" y="362333"/>
                  <a:pt x="166744" y="357598"/>
                </a:cubicBezTo>
                <a:cubicBezTo>
                  <a:pt x="124767" y="340807"/>
                  <a:pt x="180893" y="363640"/>
                  <a:pt x="145312" y="348073"/>
                </a:cubicBezTo>
                <a:cubicBezTo>
                  <a:pt x="136574" y="344250"/>
                  <a:pt x="117610" y="334408"/>
                  <a:pt x="104831" y="333785"/>
                </a:cubicBezTo>
                <a:cubicBezTo>
                  <a:pt x="76279" y="332392"/>
                  <a:pt x="47681" y="332198"/>
                  <a:pt x="19106" y="331404"/>
                </a:cubicBezTo>
                <a:cubicBezTo>
                  <a:pt x="18312" y="329023"/>
                  <a:pt x="17944" y="326454"/>
                  <a:pt x="16725" y="324260"/>
                </a:cubicBezTo>
                <a:cubicBezTo>
                  <a:pt x="13945" y="319257"/>
                  <a:pt x="7200" y="309973"/>
                  <a:pt x="7200" y="309973"/>
                </a:cubicBezTo>
                <a:cubicBezTo>
                  <a:pt x="4819" y="298067"/>
                  <a:pt x="338" y="286393"/>
                  <a:pt x="56" y="274254"/>
                </a:cubicBezTo>
                <a:cubicBezTo>
                  <a:pt x="-462" y="251978"/>
                  <a:pt x="2673" y="229757"/>
                  <a:pt x="4819" y="207579"/>
                </a:cubicBezTo>
                <a:cubicBezTo>
                  <a:pt x="5061" y="205081"/>
                  <a:pt x="6078" y="202680"/>
                  <a:pt x="7200" y="200435"/>
                </a:cubicBezTo>
                <a:cubicBezTo>
                  <a:pt x="8480" y="197875"/>
                  <a:pt x="10542" y="195776"/>
                  <a:pt x="11962" y="193291"/>
                </a:cubicBezTo>
                <a:cubicBezTo>
                  <a:pt x="13723" y="190209"/>
                  <a:pt x="14546" y="186568"/>
                  <a:pt x="16725" y="183766"/>
                </a:cubicBezTo>
                <a:cubicBezTo>
                  <a:pt x="25711" y="172213"/>
                  <a:pt x="34951" y="160778"/>
                  <a:pt x="45300" y="150429"/>
                </a:cubicBezTo>
                <a:cubicBezTo>
                  <a:pt x="48475" y="147254"/>
                  <a:pt x="51281" y="143661"/>
                  <a:pt x="54825" y="140904"/>
                </a:cubicBezTo>
                <a:cubicBezTo>
                  <a:pt x="64434" y="133430"/>
                  <a:pt x="67940" y="133752"/>
                  <a:pt x="78637" y="128998"/>
                </a:cubicBezTo>
                <a:cubicBezTo>
                  <a:pt x="81881" y="127556"/>
                  <a:pt x="85059" y="125959"/>
                  <a:pt x="88162" y="124235"/>
                </a:cubicBezTo>
                <a:cubicBezTo>
                  <a:pt x="92208" y="121987"/>
                  <a:pt x="96366" y="119868"/>
                  <a:pt x="100069" y="117091"/>
                </a:cubicBezTo>
                <a:cubicBezTo>
                  <a:pt x="102763" y="115071"/>
                  <a:pt x="104200" y="111454"/>
                  <a:pt x="107212" y="109948"/>
                </a:cubicBezTo>
                <a:cubicBezTo>
                  <a:pt x="110832" y="108138"/>
                  <a:pt x="115150" y="108360"/>
                  <a:pt x="119119" y="107566"/>
                </a:cubicBezTo>
                <a:cubicBezTo>
                  <a:pt x="148562" y="92846"/>
                  <a:pt x="116374" y="107495"/>
                  <a:pt x="154837" y="95660"/>
                </a:cubicBezTo>
                <a:cubicBezTo>
                  <a:pt x="165697" y="92318"/>
                  <a:pt x="162396" y="90690"/>
                  <a:pt x="171506" y="86135"/>
                </a:cubicBezTo>
                <a:cubicBezTo>
                  <a:pt x="173751" y="85012"/>
                  <a:pt x="176269" y="84548"/>
                  <a:pt x="178650" y="83754"/>
                </a:cubicBezTo>
                <a:cubicBezTo>
                  <a:pt x="183412" y="80579"/>
                  <a:pt x="187507" y="76039"/>
                  <a:pt x="192937" y="74229"/>
                </a:cubicBezTo>
                <a:cubicBezTo>
                  <a:pt x="195318" y="73435"/>
                  <a:pt x="197836" y="72971"/>
                  <a:pt x="200081" y="71848"/>
                </a:cubicBezTo>
                <a:cubicBezTo>
                  <a:pt x="204221" y="69778"/>
                  <a:pt x="208062" y="67157"/>
                  <a:pt x="211987" y="64704"/>
                </a:cubicBezTo>
                <a:cubicBezTo>
                  <a:pt x="214414" y="63187"/>
                  <a:pt x="216451" y="60946"/>
                  <a:pt x="219131" y="59941"/>
                </a:cubicBezTo>
                <a:cubicBezTo>
                  <a:pt x="222921" y="58520"/>
                  <a:pt x="227086" y="58438"/>
                  <a:pt x="231037" y="57560"/>
                </a:cubicBezTo>
                <a:cubicBezTo>
                  <a:pt x="241159" y="55311"/>
                  <a:pt x="219131" y="51607"/>
                  <a:pt x="216750" y="50416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27000">
                <a:srgbClr val="FF0000"/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1" name="Freeform 80"/>
          <p:cNvSpPr/>
          <p:nvPr/>
        </p:nvSpPr>
        <p:spPr bwMode="auto">
          <a:xfrm>
            <a:off x="6604441" y="3619999"/>
            <a:ext cx="1271071" cy="237022"/>
          </a:xfrm>
          <a:custGeom>
            <a:avLst/>
            <a:gdLst>
              <a:gd name="connsiteX0" fmla="*/ 216750 w 1535962"/>
              <a:gd name="connsiteY0" fmla="*/ 50416 h 362483"/>
              <a:gd name="connsiteX1" fmla="*/ 216750 w 1535962"/>
              <a:gd name="connsiteY1" fmla="*/ 50416 h 362483"/>
              <a:gd name="connsiteX2" fmla="*/ 264375 w 1535962"/>
              <a:gd name="connsiteY2" fmla="*/ 43273 h 362483"/>
              <a:gd name="connsiteX3" fmla="*/ 573937 w 1535962"/>
              <a:gd name="connsiteY3" fmla="*/ 38510 h 362483"/>
              <a:gd name="connsiteX4" fmla="*/ 619181 w 1535962"/>
              <a:gd name="connsiteY4" fmla="*/ 36129 h 362483"/>
              <a:gd name="connsiteX5" fmla="*/ 693000 w 1535962"/>
              <a:gd name="connsiteY5" fmla="*/ 33748 h 362483"/>
              <a:gd name="connsiteX6" fmla="*/ 714431 w 1535962"/>
              <a:gd name="connsiteY6" fmla="*/ 31366 h 362483"/>
              <a:gd name="connsiteX7" fmla="*/ 790631 w 1535962"/>
              <a:gd name="connsiteY7" fmla="*/ 24223 h 362483"/>
              <a:gd name="connsiteX8" fmla="*/ 847781 w 1535962"/>
              <a:gd name="connsiteY8" fmla="*/ 21841 h 362483"/>
              <a:gd name="connsiteX9" fmla="*/ 966844 w 1535962"/>
              <a:gd name="connsiteY9" fmla="*/ 9935 h 362483"/>
              <a:gd name="connsiteX10" fmla="*/ 973987 w 1535962"/>
              <a:gd name="connsiteY10" fmla="*/ 7554 h 362483"/>
              <a:gd name="connsiteX11" fmla="*/ 1026375 w 1535962"/>
              <a:gd name="connsiteY11" fmla="*/ 2791 h 362483"/>
              <a:gd name="connsiteX12" fmla="*/ 1057331 w 1535962"/>
              <a:gd name="connsiteY12" fmla="*/ 2791 h 362483"/>
              <a:gd name="connsiteX13" fmla="*/ 1097812 w 1535962"/>
              <a:gd name="connsiteY13" fmla="*/ 5173 h 362483"/>
              <a:gd name="connsiteX14" fmla="*/ 1157344 w 1535962"/>
              <a:gd name="connsiteY14" fmla="*/ 9935 h 362483"/>
              <a:gd name="connsiteX15" fmla="*/ 1231162 w 1535962"/>
              <a:gd name="connsiteY15" fmla="*/ 7554 h 362483"/>
              <a:gd name="connsiteX16" fmla="*/ 1245450 w 1535962"/>
              <a:gd name="connsiteY16" fmla="*/ 12316 h 362483"/>
              <a:gd name="connsiteX17" fmla="*/ 1400231 w 1535962"/>
              <a:gd name="connsiteY17" fmla="*/ 17079 h 362483"/>
              <a:gd name="connsiteX18" fmla="*/ 1428806 w 1535962"/>
              <a:gd name="connsiteY18" fmla="*/ 21841 h 362483"/>
              <a:gd name="connsiteX19" fmla="*/ 1435950 w 1535962"/>
              <a:gd name="connsiteY19" fmla="*/ 26604 h 362483"/>
              <a:gd name="connsiteX20" fmla="*/ 1452619 w 1535962"/>
              <a:gd name="connsiteY20" fmla="*/ 33748 h 362483"/>
              <a:gd name="connsiteX21" fmla="*/ 1476431 w 1535962"/>
              <a:gd name="connsiteY21" fmla="*/ 50416 h 362483"/>
              <a:gd name="connsiteX22" fmla="*/ 1495481 w 1535962"/>
              <a:gd name="connsiteY22" fmla="*/ 59941 h 362483"/>
              <a:gd name="connsiteX23" fmla="*/ 1514531 w 1535962"/>
              <a:gd name="connsiteY23" fmla="*/ 88516 h 362483"/>
              <a:gd name="connsiteX24" fmla="*/ 1519294 w 1535962"/>
              <a:gd name="connsiteY24" fmla="*/ 95660 h 362483"/>
              <a:gd name="connsiteX25" fmla="*/ 1526437 w 1535962"/>
              <a:gd name="connsiteY25" fmla="*/ 102804 h 362483"/>
              <a:gd name="connsiteX26" fmla="*/ 1535962 w 1535962"/>
              <a:gd name="connsiteY26" fmla="*/ 124235 h 362483"/>
              <a:gd name="connsiteX27" fmla="*/ 1528819 w 1535962"/>
              <a:gd name="connsiteY27" fmla="*/ 179004 h 362483"/>
              <a:gd name="connsiteX28" fmla="*/ 1519294 w 1535962"/>
              <a:gd name="connsiteY28" fmla="*/ 193291 h 362483"/>
              <a:gd name="connsiteX29" fmla="*/ 1509769 w 1535962"/>
              <a:gd name="connsiteY29" fmla="*/ 198054 h 362483"/>
              <a:gd name="connsiteX30" fmla="*/ 1502625 w 1535962"/>
              <a:gd name="connsiteY30" fmla="*/ 207579 h 362483"/>
              <a:gd name="connsiteX31" fmla="*/ 1488337 w 1535962"/>
              <a:gd name="connsiteY31" fmla="*/ 217104 h 362483"/>
              <a:gd name="connsiteX32" fmla="*/ 1469287 w 1535962"/>
              <a:gd name="connsiteY32" fmla="*/ 224248 h 362483"/>
              <a:gd name="connsiteX33" fmla="*/ 1447856 w 1535962"/>
              <a:gd name="connsiteY33" fmla="*/ 233773 h 362483"/>
              <a:gd name="connsiteX34" fmla="*/ 1438331 w 1535962"/>
              <a:gd name="connsiteY34" fmla="*/ 238535 h 362483"/>
              <a:gd name="connsiteX35" fmla="*/ 1421662 w 1535962"/>
              <a:gd name="connsiteY35" fmla="*/ 243298 h 362483"/>
              <a:gd name="connsiteX36" fmla="*/ 1402612 w 1535962"/>
              <a:gd name="connsiteY36" fmla="*/ 250441 h 362483"/>
              <a:gd name="connsiteX37" fmla="*/ 1371656 w 1535962"/>
              <a:gd name="connsiteY37" fmla="*/ 262348 h 362483"/>
              <a:gd name="connsiteX38" fmla="*/ 1333556 w 1535962"/>
              <a:gd name="connsiteY38" fmla="*/ 269491 h 362483"/>
              <a:gd name="connsiteX39" fmla="*/ 1324031 w 1535962"/>
              <a:gd name="connsiteY39" fmla="*/ 271873 h 362483"/>
              <a:gd name="connsiteX40" fmla="*/ 1295456 w 1535962"/>
              <a:gd name="connsiteY40" fmla="*/ 274254 h 362483"/>
              <a:gd name="connsiteX41" fmla="*/ 1281169 w 1535962"/>
              <a:gd name="connsiteY41" fmla="*/ 279016 h 362483"/>
              <a:gd name="connsiteX42" fmla="*/ 1264500 w 1535962"/>
              <a:gd name="connsiteY42" fmla="*/ 281398 h 362483"/>
              <a:gd name="connsiteX43" fmla="*/ 1250212 w 1535962"/>
              <a:gd name="connsiteY43" fmla="*/ 283779 h 362483"/>
              <a:gd name="connsiteX44" fmla="*/ 1233544 w 1535962"/>
              <a:gd name="connsiteY44" fmla="*/ 286160 h 362483"/>
              <a:gd name="connsiteX45" fmla="*/ 1224019 w 1535962"/>
              <a:gd name="connsiteY45" fmla="*/ 288541 h 362483"/>
              <a:gd name="connsiteX46" fmla="*/ 1200206 w 1535962"/>
              <a:gd name="connsiteY46" fmla="*/ 293304 h 362483"/>
              <a:gd name="connsiteX47" fmla="*/ 1188300 w 1535962"/>
              <a:gd name="connsiteY47" fmla="*/ 286160 h 362483"/>
              <a:gd name="connsiteX48" fmla="*/ 1154962 w 1535962"/>
              <a:gd name="connsiteY48" fmla="*/ 288541 h 362483"/>
              <a:gd name="connsiteX49" fmla="*/ 1090669 w 1535962"/>
              <a:gd name="connsiteY49" fmla="*/ 290923 h 362483"/>
              <a:gd name="connsiteX50" fmla="*/ 1054950 w 1535962"/>
              <a:gd name="connsiteY50" fmla="*/ 295685 h 362483"/>
              <a:gd name="connsiteX51" fmla="*/ 1045425 w 1535962"/>
              <a:gd name="connsiteY51" fmla="*/ 298066 h 362483"/>
              <a:gd name="connsiteX52" fmla="*/ 1014469 w 1535962"/>
              <a:gd name="connsiteY52" fmla="*/ 300448 h 362483"/>
              <a:gd name="connsiteX53" fmla="*/ 1007325 w 1535962"/>
              <a:gd name="connsiteY53" fmla="*/ 302829 h 362483"/>
              <a:gd name="connsiteX54" fmla="*/ 985894 w 1535962"/>
              <a:gd name="connsiteY54" fmla="*/ 309973 h 362483"/>
              <a:gd name="connsiteX55" fmla="*/ 959700 w 1535962"/>
              <a:gd name="connsiteY55" fmla="*/ 314735 h 362483"/>
              <a:gd name="connsiteX56" fmla="*/ 938269 w 1535962"/>
              <a:gd name="connsiteY56" fmla="*/ 321879 h 362483"/>
              <a:gd name="connsiteX57" fmla="*/ 907312 w 1535962"/>
              <a:gd name="connsiteY57" fmla="*/ 324260 h 362483"/>
              <a:gd name="connsiteX58" fmla="*/ 714431 w 1535962"/>
              <a:gd name="connsiteY58" fmla="*/ 321879 h 362483"/>
              <a:gd name="connsiteX59" fmla="*/ 690619 w 1535962"/>
              <a:gd name="connsiteY59" fmla="*/ 319498 h 362483"/>
              <a:gd name="connsiteX60" fmla="*/ 638231 w 1535962"/>
              <a:gd name="connsiteY60" fmla="*/ 324260 h 362483"/>
              <a:gd name="connsiteX61" fmla="*/ 571556 w 1535962"/>
              <a:gd name="connsiteY61" fmla="*/ 331404 h 362483"/>
              <a:gd name="connsiteX62" fmla="*/ 535837 w 1535962"/>
              <a:gd name="connsiteY62" fmla="*/ 338548 h 362483"/>
              <a:gd name="connsiteX63" fmla="*/ 481069 w 1535962"/>
              <a:gd name="connsiteY63" fmla="*/ 343310 h 362483"/>
              <a:gd name="connsiteX64" fmla="*/ 462019 w 1535962"/>
              <a:gd name="connsiteY64" fmla="*/ 345691 h 362483"/>
              <a:gd name="connsiteX65" fmla="*/ 397725 w 1535962"/>
              <a:gd name="connsiteY65" fmla="*/ 348073 h 362483"/>
              <a:gd name="connsiteX66" fmla="*/ 376294 w 1535962"/>
              <a:gd name="connsiteY66" fmla="*/ 350454 h 362483"/>
              <a:gd name="connsiteX67" fmla="*/ 340575 w 1535962"/>
              <a:gd name="connsiteY67" fmla="*/ 352835 h 362483"/>
              <a:gd name="connsiteX68" fmla="*/ 333431 w 1535962"/>
              <a:gd name="connsiteY68" fmla="*/ 355216 h 362483"/>
              <a:gd name="connsiteX69" fmla="*/ 309619 w 1535962"/>
              <a:gd name="connsiteY69" fmla="*/ 357598 h 362483"/>
              <a:gd name="connsiteX70" fmla="*/ 302475 w 1535962"/>
              <a:gd name="connsiteY70" fmla="*/ 359979 h 362483"/>
              <a:gd name="connsiteX71" fmla="*/ 166744 w 1535962"/>
              <a:gd name="connsiteY71" fmla="*/ 357598 h 362483"/>
              <a:gd name="connsiteX72" fmla="*/ 145312 w 1535962"/>
              <a:gd name="connsiteY72" fmla="*/ 348073 h 362483"/>
              <a:gd name="connsiteX73" fmla="*/ 104831 w 1535962"/>
              <a:gd name="connsiteY73" fmla="*/ 333785 h 362483"/>
              <a:gd name="connsiteX74" fmla="*/ 19106 w 1535962"/>
              <a:gd name="connsiteY74" fmla="*/ 331404 h 362483"/>
              <a:gd name="connsiteX75" fmla="*/ 16725 w 1535962"/>
              <a:gd name="connsiteY75" fmla="*/ 324260 h 362483"/>
              <a:gd name="connsiteX76" fmla="*/ 7200 w 1535962"/>
              <a:gd name="connsiteY76" fmla="*/ 309973 h 362483"/>
              <a:gd name="connsiteX77" fmla="*/ 56 w 1535962"/>
              <a:gd name="connsiteY77" fmla="*/ 274254 h 362483"/>
              <a:gd name="connsiteX78" fmla="*/ 4819 w 1535962"/>
              <a:gd name="connsiteY78" fmla="*/ 207579 h 362483"/>
              <a:gd name="connsiteX79" fmla="*/ 7200 w 1535962"/>
              <a:gd name="connsiteY79" fmla="*/ 200435 h 362483"/>
              <a:gd name="connsiteX80" fmla="*/ 11962 w 1535962"/>
              <a:gd name="connsiteY80" fmla="*/ 193291 h 362483"/>
              <a:gd name="connsiteX81" fmla="*/ 16725 w 1535962"/>
              <a:gd name="connsiteY81" fmla="*/ 183766 h 362483"/>
              <a:gd name="connsiteX82" fmla="*/ 45300 w 1535962"/>
              <a:gd name="connsiteY82" fmla="*/ 150429 h 362483"/>
              <a:gd name="connsiteX83" fmla="*/ 54825 w 1535962"/>
              <a:gd name="connsiteY83" fmla="*/ 140904 h 362483"/>
              <a:gd name="connsiteX84" fmla="*/ 78637 w 1535962"/>
              <a:gd name="connsiteY84" fmla="*/ 128998 h 362483"/>
              <a:gd name="connsiteX85" fmla="*/ 88162 w 1535962"/>
              <a:gd name="connsiteY85" fmla="*/ 124235 h 362483"/>
              <a:gd name="connsiteX86" fmla="*/ 100069 w 1535962"/>
              <a:gd name="connsiteY86" fmla="*/ 117091 h 362483"/>
              <a:gd name="connsiteX87" fmla="*/ 107212 w 1535962"/>
              <a:gd name="connsiteY87" fmla="*/ 109948 h 362483"/>
              <a:gd name="connsiteX88" fmla="*/ 119119 w 1535962"/>
              <a:gd name="connsiteY88" fmla="*/ 107566 h 362483"/>
              <a:gd name="connsiteX89" fmla="*/ 154837 w 1535962"/>
              <a:gd name="connsiteY89" fmla="*/ 95660 h 362483"/>
              <a:gd name="connsiteX90" fmla="*/ 171506 w 1535962"/>
              <a:gd name="connsiteY90" fmla="*/ 86135 h 362483"/>
              <a:gd name="connsiteX91" fmla="*/ 178650 w 1535962"/>
              <a:gd name="connsiteY91" fmla="*/ 83754 h 362483"/>
              <a:gd name="connsiteX92" fmla="*/ 192937 w 1535962"/>
              <a:gd name="connsiteY92" fmla="*/ 74229 h 362483"/>
              <a:gd name="connsiteX93" fmla="*/ 200081 w 1535962"/>
              <a:gd name="connsiteY93" fmla="*/ 71848 h 362483"/>
              <a:gd name="connsiteX94" fmla="*/ 211987 w 1535962"/>
              <a:gd name="connsiteY94" fmla="*/ 64704 h 362483"/>
              <a:gd name="connsiteX95" fmla="*/ 219131 w 1535962"/>
              <a:gd name="connsiteY95" fmla="*/ 59941 h 362483"/>
              <a:gd name="connsiteX96" fmla="*/ 231037 w 1535962"/>
              <a:gd name="connsiteY96" fmla="*/ 57560 h 362483"/>
              <a:gd name="connsiteX97" fmla="*/ 216750 w 1535962"/>
              <a:gd name="connsiteY97" fmla="*/ 50416 h 3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535962" h="362483">
                <a:moveTo>
                  <a:pt x="216750" y="50416"/>
                </a:moveTo>
                <a:lnTo>
                  <a:pt x="216750" y="50416"/>
                </a:lnTo>
                <a:cubicBezTo>
                  <a:pt x="232625" y="48035"/>
                  <a:pt x="248363" y="44417"/>
                  <a:pt x="264375" y="43273"/>
                </a:cubicBezTo>
                <a:cubicBezTo>
                  <a:pt x="389556" y="34329"/>
                  <a:pt x="286572" y="40987"/>
                  <a:pt x="573937" y="38510"/>
                </a:cubicBezTo>
                <a:lnTo>
                  <a:pt x="619181" y="36129"/>
                </a:lnTo>
                <a:lnTo>
                  <a:pt x="693000" y="33748"/>
                </a:lnTo>
                <a:cubicBezTo>
                  <a:pt x="700179" y="33389"/>
                  <a:pt x="707277" y="32064"/>
                  <a:pt x="714431" y="31366"/>
                </a:cubicBezTo>
                <a:cubicBezTo>
                  <a:pt x="739822" y="28889"/>
                  <a:pt x="765142" y="25285"/>
                  <a:pt x="790631" y="24223"/>
                </a:cubicBezTo>
                <a:lnTo>
                  <a:pt x="847781" y="21841"/>
                </a:lnTo>
                <a:cubicBezTo>
                  <a:pt x="934974" y="10215"/>
                  <a:pt x="895226" y="13516"/>
                  <a:pt x="966844" y="9935"/>
                </a:cubicBezTo>
                <a:cubicBezTo>
                  <a:pt x="969225" y="9141"/>
                  <a:pt x="971495" y="7853"/>
                  <a:pt x="973987" y="7554"/>
                </a:cubicBezTo>
                <a:cubicBezTo>
                  <a:pt x="991397" y="5465"/>
                  <a:pt x="1026375" y="2791"/>
                  <a:pt x="1026375" y="2791"/>
                </a:cubicBezTo>
                <a:cubicBezTo>
                  <a:pt x="1041613" y="-2288"/>
                  <a:pt x="1029348" y="718"/>
                  <a:pt x="1057331" y="2791"/>
                </a:cubicBezTo>
                <a:cubicBezTo>
                  <a:pt x="1070811" y="3790"/>
                  <a:pt x="1084329" y="4210"/>
                  <a:pt x="1097812" y="5173"/>
                </a:cubicBezTo>
                <a:lnTo>
                  <a:pt x="1157344" y="9935"/>
                </a:lnTo>
                <a:cubicBezTo>
                  <a:pt x="1181950" y="9141"/>
                  <a:pt x="1206552" y="6889"/>
                  <a:pt x="1231162" y="7554"/>
                </a:cubicBezTo>
                <a:cubicBezTo>
                  <a:pt x="1236180" y="7690"/>
                  <a:pt x="1240448" y="11887"/>
                  <a:pt x="1245450" y="12316"/>
                </a:cubicBezTo>
                <a:cubicBezTo>
                  <a:pt x="1256770" y="13286"/>
                  <a:pt x="1398597" y="17034"/>
                  <a:pt x="1400231" y="17079"/>
                </a:cubicBezTo>
                <a:cubicBezTo>
                  <a:pt x="1402705" y="17432"/>
                  <a:pt x="1424521" y="20234"/>
                  <a:pt x="1428806" y="21841"/>
                </a:cubicBezTo>
                <a:cubicBezTo>
                  <a:pt x="1431486" y="22846"/>
                  <a:pt x="1433390" y="25324"/>
                  <a:pt x="1435950" y="26604"/>
                </a:cubicBezTo>
                <a:cubicBezTo>
                  <a:pt x="1452164" y="34711"/>
                  <a:pt x="1432785" y="21352"/>
                  <a:pt x="1452619" y="33748"/>
                </a:cubicBezTo>
                <a:cubicBezTo>
                  <a:pt x="1460100" y="38424"/>
                  <a:pt x="1468394" y="47201"/>
                  <a:pt x="1476431" y="50416"/>
                </a:cubicBezTo>
                <a:cubicBezTo>
                  <a:pt x="1490994" y="56242"/>
                  <a:pt x="1484780" y="52808"/>
                  <a:pt x="1495481" y="59941"/>
                </a:cubicBezTo>
                <a:lnTo>
                  <a:pt x="1514531" y="88516"/>
                </a:lnTo>
                <a:cubicBezTo>
                  <a:pt x="1516119" y="90897"/>
                  <a:pt x="1517270" y="93636"/>
                  <a:pt x="1519294" y="95660"/>
                </a:cubicBezTo>
                <a:lnTo>
                  <a:pt x="1526437" y="102804"/>
                </a:lnTo>
                <a:cubicBezTo>
                  <a:pt x="1532105" y="119806"/>
                  <a:pt x="1528416" y="112914"/>
                  <a:pt x="1535962" y="124235"/>
                </a:cubicBezTo>
                <a:cubicBezTo>
                  <a:pt x="1535641" y="129690"/>
                  <a:pt x="1536980" y="166762"/>
                  <a:pt x="1528819" y="179004"/>
                </a:cubicBezTo>
                <a:cubicBezTo>
                  <a:pt x="1525644" y="183766"/>
                  <a:pt x="1524413" y="190731"/>
                  <a:pt x="1519294" y="193291"/>
                </a:cubicBezTo>
                <a:lnTo>
                  <a:pt x="1509769" y="198054"/>
                </a:lnTo>
                <a:cubicBezTo>
                  <a:pt x="1507388" y="201229"/>
                  <a:pt x="1505591" y="204942"/>
                  <a:pt x="1502625" y="207579"/>
                </a:cubicBezTo>
                <a:cubicBezTo>
                  <a:pt x="1498347" y="211382"/>
                  <a:pt x="1493767" y="215294"/>
                  <a:pt x="1488337" y="217104"/>
                </a:cubicBezTo>
                <a:cubicBezTo>
                  <a:pt x="1479645" y="220001"/>
                  <a:pt x="1479255" y="219976"/>
                  <a:pt x="1469287" y="224248"/>
                </a:cubicBezTo>
                <a:cubicBezTo>
                  <a:pt x="1462102" y="227327"/>
                  <a:pt x="1454954" y="230497"/>
                  <a:pt x="1447856" y="233773"/>
                </a:cubicBezTo>
                <a:cubicBezTo>
                  <a:pt x="1444633" y="235260"/>
                  <a:pt x="1441655" y="237289"/>
                  <a:pt x="1438331" y="238535"/>
                </a:cubicBezTo>
                <a:cubicBezTo>
                  <a:pt x="1432218" y="240827"/>
                  <a:pt x="1427426" y="240416"/>
                  <a:pt x="1421662" y="243298"/>
                </a:cubicBezTo>
                <a:cubicBezTo>
                  <a:pt x="1392322" y="257969"/>
                  <a:pt x="1443959" y="236658"/>
                  <a:pt x="1402612" y="250441"/>
                </a:cubicBezTo>
                <a:cubicBezTo>
                  <a:pt x="1392124" y="253937"/>
                  <a:pt x="1382522" y="260311"/>
                  <a:pt x="1371656" y="262348"/>
                </a:cubicBezTo>
                <a:lnTo>
                  <a:pt x="1333556" y="269491"/>
                </a:lnTo>
                <a:cubicBezTo>
                  <a:pt x="1330347" y="270133"/>
                  <a:pt x="1327278" y="271467"/>
                  <a:pt x="1324031" y="271873"/>
                </a:cubicBezTo>
                <a:cubicBezTo>
                  <a:pt x="1314547" y="273059"/>
                  <a:pt x="1304981" y="273460"/>
                  <a:pt x="1295456" y="274254"/>
                </a:cubicBezTo>
                <a:cubicBezTo>
                  <a:pt x="1290694" y="275841"/>
                  <a:pt x="1286060" y="277887"/>
                  <a:pt x="1281169" y="279016"/>
                </a:cubicBezTo>
                <a:cubicBezTo>
                  <a:pt x="1275700" y="280278"/>
                  <a:pt x="1270048" y="280544"/>
                  <a:pt x="1264500" y="281398"/>
                </a:cubicBezTo>
                <a:cubicBezTo>
                  <a:pt x="1259728" y="282132"/>
                  <a:pt x="1254984" y="283045"/>
                  <a:pt x="1250212" y="283779"/>
                </a:cubicBezTo>
                <a:cubicBezTo>
                  <a:pt x="1244665" y="284632"/>
                  <a:pt x="1239066" y="285156"/>
                  <a:pt x="1233544" y="286160"/>
                </a:cubicBezTo>
                <a:cubicBezTo>
                  <a:pt x="1230324" y="286745"/>
                  <a:pt x="1227219" y="287855"/>
                  <a:pt x="1224019" y="288541"/>
                </a:cubicBezTo>
                <a:cubicBezTo>
                  <a:pt x="1216104" y="290237"/>
                  <a:pt x="1208144" y="291716"/>
                  <a:pt x="1200206" y="293304"/>
                </a:cubicBezTo>
                <a:cubicBezTo>
                  <a:pt x="1196237" y="290923"/>
                  <a:pt x="1192903" y="286645"/>
                  <a:pt x="1188300" y="286160"/>
                </a:cubicBezTo>
                <a:cubicBezTo>
                  <a:pt x="1177220" y="284994"/>
                  <a:pt x="1166090" y="287998"/>
                  <a:pt x="1154962" y="288541"/>
                </a:cubicBezTo>
                <a:cubicBezTo>
                  <a:pt x="1133542" y="289586"/>
                  <a:pt x="1112100" y="290129"/>
                  <a:pt x="1090669" y="290923"/>
                </a:cubicBezTo>
                <a:cubicBezTo>
                  <a:pt x="1072825" y="296870"/>
                  <a:pt x="1092242" y="291024"/>
                  <a:pt x="1054950" y="295685"/>
                </a:cubicBezTo>
                <a:cubicBezTo>
                  <a:pt x="1051703" y="296091"/>
                  <a:pt x="1048675" y="297684"/>
                  <a:pt x="1045425" y="298066"/>
                </a:cubicBezTo>
                <a:cubicBezTo>
                  <a:pt x="1035147" y="299275"/>
                  <a:pt x="1024788" y="299654"/>
                  <a:pt x="1014469" y="300448"/>
                </a:cubicBezTo>
                <a:cubicBezTo>
                  <a:pt x="1012088" y="301242"/>
                  <a:pt x="1009675" y="301948"/>
                  <a:pt x="1007325" y="302829"/>
                </a:cubicBezTo>
                <a:cubicBezTo>
                  <a:pt x="996755" y="306792"/>
                  <a:pt x="996216" y="308096"/>
                  <a:pt x="985894" y="309973"/>
                </a:cubicBezTo>
                <a:cubicBezTo>
                  <a:pt x="971591" y="312574"/>
                  <a:pt x="971401" y="311135"/>
                  <a:pt x="959700" y="314735"/>
                </a:cubicBezTo>
                <a:cubicBezTo>
                  <a:pt x="952503" y="316950"/>
                  <a:pt x="945678" y="320532"/>
                  <a:pt x="938269" y="321879"/>
                </a:cubicBezTo>
                <a:cubicBezTo>
                  <a:pt x="928086" y="323730"/>
                  <a:pt x="917631" y="323466"/>
                  <a:pt x="907312" y="324260"/>
                </a:cubicBezTo>
                <a:lnTo>
                  <a:pt x="714431" y="321879"/>
                </a:lnTo>
                <a:cubicBezTo>
                  <a:pt x="706456" y="321704"/>
                  <a:pt x="698592" y="319249"/>
                  <a:pt x="690619" y="319498"/>
                </a:cubicBezTo>
                <a:cubicBezTo>
                  <a:pt x="673093" y="320046"/>
                  <a:pt x="655679" y="322515"/>
                  <a:pt x="638231" y="324260"/>
                </a:cubicBezTo>
                <a:lnTo>
                  <a:pt x="571556" y="331404"/>
                </a:lnTo>
                <a:cubicBezTo>
                  <a:pt x="559397" y="334106"/>
                  <a:pt x="548116" y="337013"/>
                  <a:pt x="535837" y="338548"/>
                </a:cubicBezTo>
                <a:cubicBezTo>
                  <a:pt x="511943" y="341535"/>
                  <a:pt x="506725" y="340867"/>
                  <a:pt x="481069" y="343310"/>
                </a:cubicBezTo>
                <a:cubicBezTo>
                  <a:pt x="474698" y="343917"/>
                  <a:pt x="468408" y="345326"/>
                  <a:pt x="462019" y="345691"/>
                </a:cubicBezTo>
                <a:cubicBezTo>
                  <a:pt x="440608" y="346915"/>
                  <a:pt x="419156" y="347279"/>
                  <a:pt x="397725" y="348073"/>
                </a:cubicBezTo>
                <a:cubicBezTo>
                  <a:pt x="390581" y="348867"/>
                  <a:pt x="383457" y="349857"/>
                  <a:pt x="376294" y="350454"/>
                </a:cubicBezTo>
                <a:cubicBezTo>
                  <a:pt x="364402" y="351445"/>
                  <a:pt x="352435" y="351517"/>
                  <a:pt x="340575" y="352835"/>
                </a:cubicBezTo>
                <a:cubicBezTo>
                  <a:pt x="338080" y="353112"/>
                  <a:pt x="335912" y="354834"/>
                  <a:pt x="333431" y="355216"/>
                </a:cubicBezTo>
                <a:cubicBezTo>
                  <a:pt x="325547" y="356429"/>
                  <a:pt x="317556" y="356804"/>
                  <a:pt x="309619" y="357598"/>
                </a:cubicBezTo>
                <a:cubicBezTo>
                  <a:pt x="307238" y="358392"/>
                  <a:pt x="304980" y="359812"/>
                  <a:pt x="302475" y="359979"/>
                </a:cubicBezTo>
                <a:cubicBezTo>
                  <a:pt x="233919" y="364549"/>
                  <a:pt x="237783" y="362333"/>
                  <a:pt x="166744" y="357598"/>
                </a:cubicBezTo>
                <a:cubicBezTo>
                  <a:pt x="124767" y="340807"/>
                  <a:pt x="180893" y="363640"/>
                  <a:pt x="145312" y="348073"/>
                </a:cubicBezTo>
                <a:cubicBezTo>
                  <a:pt x="136574" y="344250"/>
                  <a:pt x="117610" y="334408"/>
                  <a:pt x="104831" y="333785"/>
                </a:cubicBezTo>
                <a:cubicBezTo>
                  <a:pt x="76279" y="332392"/>
                  <a:pt x="47681" y="332198"/>
                  <a:pt x="19106" y="331404"/>
                </a:cubicBezTo>
                <a:cubicBezTo>
                  <a:pt x="18312" y="329023"/>
                  <a:pt x="17944" y="326454"/>
                  <a:pt x="16725" y="324260"/>
                </a:cubicBezTo>
                <a:cubicBezTo>
                  <a:pt x="13945" y="319257"/>
                  <a:pt x="7200" y="309973"/>
                  <a:pt x="7200" y="309973"/>
                </a:cubicBezTo>
                <a:cubicBezTo>
                  <a:pt x="4819" y="298067"/>
                  <a:pt x="338" y="286393"/>
                  <a:pt x="56" y="274254"/>
                </a:cubicBezTo>
                <a:cubicBezTo>
                  <a:pt x="-462" y="251978"/>
                  <a:pt x="2673" y="229757"/>
                  <a:pt x="4819" y="207579"/>
                </a:cubicBezTo>
                <a:cubicBezTo>
                  <a:pt x="5061" y="205081"/>
                  <a:pt x="6078" y="202680"/>
                  <a:pt x="7200" y="200435"/>
                </a:cubicBezTo>
                <a:cubicBezTo>
                  <a:pt x="8480" y="197875"/>
                  <a:pt x="10542" y="195776"/>
                  <a:pt x="11962" y="193291"/>
                </a:cubicBezTo>
                <a:cubicBezTo>
                  <a:pt x="13723" y="190209"/>
                  <a:pt x="14546" y="186568"/>
                  <a:pt x="16725" y="183766"/>
                </a:cubicBezTo>
                <a:cubicBezTo>
                  <a:pt x="25711" y="172213"/>
                  <a:pt x="34951" y="160778"/>
                  <a:pt x="45300" y="150429"/>
                </a:cubicBezTo>
                <a:cubicBezTo>
                  <a:pt x="48475" y="147254"/>
                  <a:pt x="51281" y="143661"/>
                  <a:pt x="54825" y="140904"/>
                </a:cubicBezTo>
                <a:cubicBezTo>
                  <a:pt x="64434" y="133430"/>
                  <a:pt x="67940" y="133752"/>
                  <a:pt x="78637" y="128998"/>
                </a:cubicBezTo>
                <a:cubicBezTo>
                  <a:pt x="81881" y="127556"/>
                  <a:pt x="85059" y="125959"/>
                  <a:pt x="88162" y="124235"/>
                </a:cubicBezTo>
                <a:cubicBezTo>
                  <a:pt x="92208" y="121987"/>
                  <a:pt x="96366" y="119868"/>
                  <a:pt x="100069" y="117091"/>
                </a:cubicBezTo>
                <a:cubicBezTo>
                  <a:pt x="102763" y="115071"/>
                  <a:pt x="104200" y="111454"/>
                  <a:pt x="107212" y="109948"/>
                </a:cubicBezTo>
                <a:cubicBezTo>
                  <a:pt x="110832" y="108138"/>
                  <a:pt x="115150" y="108360"/>
                  <a:pt x="119119" y="107566"/>
                </a:cubicBezTo>
                <a:cubicBezTo>
                  <a:pt x="148562" y="92846"/>
                  <a:pt x="116374" y="107495"/>
                  <a:pt x="154837" y="95660"/>
                </a:cubicBezTo>
                <a:cubicBezTo>
                  <a:pt x="165697" y="92318"/>
                  <a:pt x="162396" y="90690"/>
                  <a:pt x="171506" y="86135"/>
                </a:cubicBezTo>
                <a:cubicBezTo>
                  <a:pt x="173751" y="85012"/>
                  <a:pt x="176269" y="84548"/>
                  <a:pt x="178650" y="83754"/>
                </a:cubicBezTo>
                <a:cubicBezTo>
                  <a:pt x="183412" y="80579"/>
                  <a:pt x="187507" y="76039"/>
                  <a:pt x="192937" y="74229"/>
                </a:cubicBezTo>
                <a:cubicBezTo>
                  <a:pt x="195318" y="73435"/>
                  <a:pt x="197836" y="72971"/>
                  <a:pt x="200081" y="71848"/>
                </a:cubicBezTo>
                <a:cubicBezTo>
                  <a:pt x="204221" y="69778"/>
                  <a:pt x="208062" y="67157"/>
                  <a:pt x="211987" y="64704"/>
                </a:cubicBezTo>
                <a:cubicBezTo>
                  <a:pt x="214414" y="63187"/>
                  <a:pt x="216451" y="60946"/>
                  <a:pt x="219131" y="59941"/>
                </a:cubicBezTo>
                <a:cubicBezTo>
                  <a:pt x="222921" y="58520"/>
                  <a:pt x="227086" y="58438"/>
                  <a:pt x="231037" y="57560"/>
                </a:cubicBezTo>
                <a:cubicBezTo>
                  <a:pt x="241159" y="55311"/>
                  <a:pt x="219131" y="51607"/>
                  <a:pt x="216750" y="50416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27000">
                <a:srgbClr val="FF0000"/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2" name="Freeform 81"/>
          <p:cNvSpPr/>
          <p:nvPr/>
        </p:nvSpPr>
        <p:spPr bwMode="auto">
          <a:xfrm>
            <a:off x="6377667" y="3762791"/>
            <a:ext cx="1286478" cy="374117"/>
          </a:xfrm>
          <a:custGeom>
            <a:avLst/>
            <a:gdLst>
              <a:gd name="connsiteX0" fmla="*/ 216750 w 1535962"/>
              <a:gd name="connsiteY0" fmla="*/ 50416 h 362483"/>
              <a:gd name="connsiteX1" fmla="*/ 216750 w 1535962"/>
              <a:gd name="connsiteY1" fmla="*/ 50416 h 362483"/>
              <a:gd name="connsiteX2" fmla="*/ 264375 w 1535962"/>
              <a:gd name="connsiteY2" fmla="*/ 43273 h 362483"/>
              <a:gd name="connsiteX3" fmla="*/ 573937 w 1535962"/>
              <a:gd name="connsiteY3" fmla="*/ 38510 h 362483"/>
              <a:gd name="connsiteX4" fmla="*/ 619181 w 1535962"/>
              <a:gd name="connsiteY4" fmla="*/ 36129 h 362483"/>
              <a:gd name="connsiteX5" fmla="*/ 693000 w 1535962"/>
              <a:gd name="connsiteY5" fmla="*/ 33748 h 362483"/>
              <a:gd name="connsiteX6" fmla="*/ 714431 w 1535962"/>
              <a:gd name="connsiteY6" fmla="*/ 31366 h 362483"/>
              <a:gd name="connsiteX7" fmla="*/ 790631 w 1535962"/>
              <a:gd name="connsiteY7" fmla="*/ 24223 h 362483"/>
              <a:gd name="connsiteX8" fmla="*/ 847781 w 1535962"/>
              <a:gd name="connsiteY8" fmla="*/ 21841 h 362483"/>
              <a:gd name="connsiteX9" fmla="*/ 966844 w 1535962"/>
              <a:gd name="connsiteY9" fmla="*/ 9935 h 362483"/>
              <a:gd name="connsiteX10" fmla="*/ 973987 w 1535962"/>
              <a:gd name="connsiteY10" fmla="*/ 7554 h 362483"/>
              <a:gd name="connsiteX11" fmla="*/ 1026375 w 1535962"/>
              <a:gd name="connsiteY11" fmla="*/ 2791 h 362483"/>
              <a:gd name="connsiteX12" fmla="*/ 1057331 w 1535962"/>
              <a:gd name="connsiteY12" fmla="*/ 2791 h 362483"/>
              <a:gd name="connsiteX13" fmla="*/ 1097812 w 1535962"/>
              <a:gd name="connsiteY13" fmla="*/ 5173 h 362483"/>
              <a:gd name="connsiteX14" fmla="*/ 1157344 w 1535962"/>
              <a:gd name="connsiteY14" fmla="*/ 9935 h 362483"/>
              <a:gd name="connsiteX15" fmla="*/ 1231162 w 1535962"/>
              <a:gd name="connsiteY15" fmla="*/ 7554 h 362483"/>
              <a:gd name="connsiteX16" fmla="*/ 1245450 w 1535962"/>
              <a:gd name="connsiteY16" fmla="*/ 12316 h 362483"/>
              <a:gd name="connsiteX17" fmla="*/ 1400231 w 1535962"/>
              <a:gd name="connsiteY17" fmla="*/ 17079 h 362483"/>
              <a:gd name="connsiteX18" fmla="*/ 1428806 w 1535962"/>
              <a:gd name="connsiteY18" fmla="*/ 21841 h 362483"/>
              <a:gd name="connsiteX19" fmla="*/ 1435950 w 1535962"/>
              <a:gd name="connsiteY19" fmla="*/ 26604 h 362483"/>
              <a:gd name="connsiteX20" fmla="*/ 1452619 w 1535962"/>
              <a:gd name="connsiteY20" fmla="*/ 33748 h 362483"/>
              <a:gd name="connsiteX21" fmla="*/ 1476431 w 1535962"/>
              <a:gd name="connsiteY21" fmla="*/ 50416 h 362483"/>
              <a:gd name="connsiteX22" fmla="*/ 1495481 w 1535962"/>
              <a:gd name="connsiteY22" fmla="*/ 59941 h 362483"/>
              <a:gd name="connsiteX23" fmla="*/ 1514531 w 1535962"/>
              <a:gd name="connsiteY23" fmla="*/ 88516 h 362483"/>
              <a:gd name="connsiteX24" fmla="*/ 1519294 w 1535962"/>
              <a:gd name="connsiteY24" fmla="*/ 95660 h 362483"/>
              <a:gd name="connsiteX25" fmla="*/ 1526437 w 1535962"/>
              <a:gd name="connsiteY25" fmla="*/ 102804 h 362483"/>
              <a:gd name="connsiteX26" fmla="*/ 1535962 w 1535962"/>
              <a:gd name="connsiteY26" fmla="*/ 124235 h 362483"/>
              <a:gd name="connsiteX27" fmla="*/ 1528819 w 1535962"/>
              <a:gd name="connsiteY27" fmla="*/ 179004 h 362483"/>
              <a:gd name="connsiteX28" fmla="*/ 1519294 w 1535962"/>
              <a:gd name="connsiteY28" fmla="*/ 193291 h 362483"/>
              <a:gd name="connsiteX29" fmla="*/ 1509769 w 1535962"/>
              <a:gd name="connsiteY29" fmla="*/ 198054 h 362483"/>
              <a:gd name="connsiteX30" fmla="*/ 1502625 w 1535962"/>
              <a:gd name="connsiteY30" fmla="*/ 207579 h 362483"/>
              <a:gd name="connsiteX31" fmla="*/ 1488337 w 1535962"/>
              <a:gd name="connsiteY31" fmla="*/ 217104 h 362483"/>
              <a:gd name="connsiteX32" fmla="*/ 1469287 w 1535962"/>
              <a:gd name="connsiteY32" fmla="*/ 224248 h 362483"/>
              <a:gd name="connsiteX33" fmla="*/ 1447856 w 1535962"/>
              <a:gd name="connsiteY33" fmla="*/ 233773 h 362483"/>
              <a:gd name="connsiteX34" fmla="*/ 1438331 w 1535962"/>
              <a:gd name="connsiteY34" fmla="*/ 238535 h 362483"/>
              <a:gd name="connsiteX35" fmla="*/ 1421662 w 1535962"/>
              <a:gd name="connsiteY35" fmla="*/ 243298 h 362483"/>
              <a:gd name="connsiteX36" fmla="*/ 1402612 w 1535962"/>
              <a:gd name="connsiteY36" fmla="*/ 250441 h 362483"/>
              <a:gd name="connsiteX37" fmla="*/ 1371656 w 1535962"/>
              <a:gd name="connsiteY37" fmla="*/ 262348 h 362483"/>
              <a:gd name="connsiteX38" fmla="*/ 1333556 w 1535962"/>
              <a:gd name="connsiteY38" fmla="*/ 269491 h 362483"/>
              <a:gd name="connsiteX39" fmla="*/ 1324031 w 1535962"/>
              <a:gd name="connsiteY39" fmla="*/ 271873 h 362483"/>
              <a:gd name="connsiteX40" fmla="*/ 1295456 w 1535962"/>
              <a:gd name="connsiteY40" fmla="*/ 274254 h 362483"/>
              <a:gd name="connsiteX41" fmla="*/ 1281169 w 1535962"/>
              <a:gd name="connsiteY41" fmla="*/ 279016 h 362483"/>
              <a:gd name="connsiteX42" fmla="*/ 1264500 w 1535962"/>
              <a:gd name="connsiteY42" fmla="*/ 281398 h 362483"/>
              <a:gd name="connsiteX43" fmla="*/ 1250212 w 1535962"/>
              <a:gd name="connsiteY43" fmla="*/ 283779 h 362483"/>
              <a:gd name="connsiteX44" fmla="*/ 1233544 w 1535962"/>
              <a:gd name="connsiteY44" fmla="*/ 286160 h 362483"/>
              <a:gd name="connsiteX45" fmla="*/ 1224019 w 1535962"/>
              <a:gd name="connsiteY45" fmla="*/ 288541 h 362483"/>
              <a:gd name="connsiteX46" fmla="*/ 1200206 w 1535962"/>
              <a:gd name="connsiteY46" fmla="*/ 293304 h 362483"/>
              <a:gd name="connsiteX47" fmla="*/ 1188300 w 1535962"/>
              <a:gd name="connsiteY47" fmla="*/ 286160 h 362483"/>
              <a:gd name="connsiteX48" fmla="*/ 1154962 w 1535962"/>
              <a:gd name="connsiteY48" fmla="*/ 288541 h 362483"/>
              <a:gd name="connsiteX49" fmla="*/ 1090669 w 1535962"/>
              <a:gd name="connsiteY49" fmla="*/ 290923 h 362483"/>
              <a:gd name="connsiteX50" fmla="*/ 1054950 w 1535962"/>
              <a:gd name="connsiteY50" fmla="*/ 295685 h 362483"/>
              <a:gd name="connsiteX51" fmla="*/ 1045425 w 1535962"/>
              <a:gd name="connsiteY51" fmla="*/ 298066 h 362483"/>
              <a:gd name="connsiteX52" fmla="*/ 1014469 w 1535962"/>
              <a:gd name="connsiteY52" fmla="*/ 300448 h 362483"/>
              <a:gd name="connsiteX53" fmla="*/ 1007325 w 1535962"/>
              <a:gd name="connsiteY53" fmla="*/ 302829 h 362483"/>
              <a:gd name="connsiteX54" fmla="*/ 985894 w 1535962"/>
              <a:gd name="connsiteY54" fmla="*/ 309973 h 362483"/>
              <a:gd name="connsiteX55" fmla="*/ 959700 w 1535962"/>
              <a:gd name="connsiteY55" fmla="*/ 314735 h 362483"/>
              <a:gd name="connsiteX56" fmla="*/ 938269 w 1535962"/>
              <a:gd name="connsiteY56" fmla="*/ 321879 h 362483"/>
              <a:gd name="connsiteX57" fmla="*/ 907312 w 1535962"/>
              <a:gd name="connsiteY57" fmla="*/ 324260 h 362483"/>
              <a:gd name="connsiteX58" fmla="*/ 714431 w 1535962"/>
              <a:gd name="connsiteY58" fmla="*/ 321879 h 362483"/>
              <a:gd name="connsiteX59" fmla="*/ 690619 w 1535962"/>
              <a:gd name="connsiteY59" fmla="*/ 319498 h 362483"/>
              <a:gd name="connsiteX60" fmla="*/ 638231 w 1535962"/>
              <a:gd name="connsiteY60" fmla="*/ 324260 h 362483"/>
              <a:gd name="connsiteX61" fmla="*/ 571556 w 1535962"/>
              <a:gd name="connsiteY61" fmla="*/ 331404 h 362483"/>
              <a:gd name="connsiteX62" fmla="*/ 535837 w 1535962"/>
              <a:gd name="connsiteY62" fmla="*/ 338548 h 362483"/>
              <a:gd name="connsiteX63" fmla="*/ 481069 w 1535962"/>
              <a:gd name="connsiteY63" fmla="*/ 343310 h 362483"/>
              <a:gd name="connsiteX64" fmla="*/ 462019 w 1535962"/>
              <a:gd name="connsiteY64" fmla="*/ 345691 h 362483"/>
              <a:gd name="connsiteX65" fmla="*/ 397725 w 1535962"/>
              <a:gd name="connsiteY65" fmla="*/ 348073 h 362483"/>
              <a:gd name="connsiteX66" fmla="*/ 376294 w 1535962"/>
              <a:gd name="connsiteY66" fmla="*/ 350454 h 362483"/>
              <a:gd name="connsiteX67" fmla="*/ 340575 w 1535962"/>
              <a:gd name="connsiteY67" fmla="*/ 352835 h 362483"/>
              <a:gd name="connsiteX68" fmla="*/ 333431 w 1535962"/>
              <a:gd name="connsiteY68" fmla="*/ 355216 h 362483"/>
              <a:gd name="connsiteX69" fmla="*/ 309619 w 1535962"/>
              <a:gd name="connsiteY69" fmla="*/ 357598 h 362483"/>
              <a:gd name="connsiteX70" fmla="*/ 302475 w 1535962"/>
              <a:gd name="connsiteY70" fmla="*/ 359979 h 362483"/>
              <a:gd name="connsiteX71" fmla="*/ 166744 w 1535962"/>
              <a:gd name="connsiteY71" fmla="*/ 357598 h 362483"/>
              <a:gd name="connsiteX72" fmla="*/ 145312 w 1535962"/>
              <a:gd name="connsiteY72" fmla="*/ 348073 h 362483"/>
              <a:gd name="connsiteX73" fmla="*/ 104831 w 1535962"/>
              <a:gd name="connsiteY73" fmla="*/ 333785 h 362483"/>
              <a:gd name="connsiteX74" fmla="*/ 19106 w 1535962"/>
              <a:gd name="connsiteY74" fmla="*/ 331404 h 362483"/>
              <a:gd name="connsiteX75" fmla="*/ 16725 w 1535962"/>
              <a:gd name="connsiteY75" fmla="*/ 324260 h 362483"/>
              <a:gd name="connsiteX76" fmla="*/ 7200 w 1535962"/>
              <a:gd name="connsiteY76" fmla="*/ 309973 h 362483"/>
              <a:gd name="connsiteX77" fmla="*/ 56 w 1535962"/>
              <a:gd name="connsiteY77" fmla="*/ 274254 h 362483"/>
              <a:gd name="connsiteX78" fmla="*/ 4819 w 1535962"/>
              <a:gd name="connsiteY78" fmla="*/ 207579 h 362483"/>
              <a:gd name="connsiteX79" fmla="*/ 7200 w 1535962"/>
              <a:gd name="connsiteY79" fmla="*/ 200435 h 362483"/>
              <a:gd name="connsiteX80" fmla="*/ 11962 w 1535962"/>
              <a:gd name="connsiteY80" fmla="*/ 193291 h 362483"/>
              <a:gd name="connsiteX81" fmla="*/ 16725 w 1535962"/>
              <a:gd name="connsiteY81" fmla="*/ 183766 h 362483"/>
              <a:gd name="connsiteX82" fmla="*/ 45300 w 1535962"/>
              <a:gd name="connsiteY82" fmla="*/ 150429 h 362483"/>
              <a:gd name="connsiteX83" fmla="*/ 54825 w 1535962"/>
              <a:gd name="connsiteY83" fmla="*/ 140904 h 362483"/>
              <a:gd name="connsiteX84" fmla="*/ 78637 w 1535962"/>
              <a:gd name="connsiteY84" fmla="*/ 128998 h 362483"/>
              <a:gd name="connsiteX85" fmla="*/ 88162 w 1535962"/>
              <a:gd name="connsiteY85" fmla="*/ 124235 h 362483"/>
              <a:gd name="connsiteX86" fmla="*/ 100069 w 1535962"/>
              <a:gd name="connsiteY86" fmla="*/ 117091 h 362483"/>
              <a:gd name="connsiteX87" fmla="*/ 107212 w 1535962"/>
              <a:gd name="connsiteY87" fmla="*/ 109948 h 362483"/>
              <a:gd name="connsiteX88" fmla="*/ 119119 w 1535962"/>
              <a:gd name="connsiteY88" fmla="*/ 107566 h 362483"/>
              <a:gd name="connsiteX89" fmla="*/ 154837 w 1535962"/>
              <a:gd name="connsiteY89" fmla="*/ 95660 h 362483"/>
              <a:gd name="connsiteX90" fmla="*/ 171506 w 1535962"/>
              <a:gd name="connsiteY90" fmla="*/ 86135 h 362483"/>
              <a:gd name="connsiteX91" fmla="*/ 178650 w 1535962"/>
              <a:gd name="connsiteY91" fmla="*/ 83754 h 362483"/>
              <a:gd name="connsiteX92" fmla="*/ 192937 w 1535962"/>
              <a:gd name="connsiteY92" fmla="*/ 74229 h 362483"/>
              <a:gd name="connsiteX93" fmla="*/ 200081 w 1535962"/>
              <a:gd name="connsiteY93" fmla="*/ 71848 h 362483"/>
              <a:gd name="connsiteX94" fmla="*/ 211987 w 1535962"/>
              <a:gd name="connsiteY94" fmla="*/ 64704 h 362483"/>
              <a:gd name="connsiteX95" fmla="*/ 219131 w 1535962"/>
              <a:gd name="connsiteY95" fmla="*/ 59941 h 362483"/>
              <a:gd name="connsiteX96" fmla="*/ 231037 w 1535962"/>
              <a:gd name="connsiteY96" fmla="*/ 57560 h 362483"/>
              <a:gd name="connsiteX97" fmla="*/ 216750 w 1535962"/>
              <a:gd name="connsiteY97" fmla="*/ 50416 h 3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535962" h="362483">
                <a:moveTo>
                  <a:pt x="216750" y="50416"/>
                </a:moveTo>
                <a:lnTo>
                  <a:pt x="216750" y="50416"/>
                </a:lnTo>
                <a:cubicBezTo>
                  <a:pt x="232625" y="48035"/>
                  <a:pt x="248363" y="44417"/>
                  <a:pt x="264375" y="43273"/>
                </a:cubicBezTo>
                <a:cubicBezTo>
                  <a:pt x="389556" y="34329"/>
                  <a:pt x="286572" y="40987"/>
                  <a:pt x="573937" y="38510"/>
                </a:cubicBezTo>
                <a:lnTo>
                  <a:pt x="619181" y="36129"/>
                </a:lnTo>
                <a:lnTo>
                  <a:pt x="693000" y="33748"/>
                </a:lnTo>
                <a:cubicBezTo>
                  <a:pt x="700179" y="33389"/>
                  <a:pt x="707277" y="32064"/>
                  <a:pt x="714431" y="31366"/>
                </a:cubicBezTo>
                <a:cubicBezTo>
                  <a:pt x="739822" y="28889"/>
                  <a:pt x="765142" y="25285"/>
                  <a:pt x="790631" y="24223"/>
                </a:cubicBezTo>
                <a:lnTo>
                  <a:pt x="847781" y="21841"/>
                </a:lnTo>
                <a:cubicBezTo>
                  <a:pt x="934974" y="10215"/>
                  <a:pt x="895226" y="13516"/>
                  <a:pt x="966844" y="9935"/>
                </a:cubicBezTo>
                <a:cubicBezTo>
                  <a:pt x="969225" y="9141"/>
                  <a:pt x="971495" y="7853"/>
                  <a:pt x="973987" y="7554"/>
                </a:cubicBezTo>
                <a:cubicBezTo>
                  <a:pt x="991397" y="5465"/>
                  <a:pt x="1026375" y="2791"/>
                  <a:pt x="1026375" y="2791"/>
                </a:cubicBezTo>
                <a:cubicBezTo>
                  <a:pt x="1041613" y="-2288"/>
                  <a:pt x="1029348" y="718"/>
                  <a:pt x="1057331" y="2791"/>
                </a:cubicBezTo>
                <a:cubicBezTo>
                  <a:pt x="1070811" y="3790"/>
                  <a:pt x="1084329" y="4210"/>
                  <a:pt x="1097812" y="5173"/>
                </a:cubicBezTo>
                <a:lnTo>
                  <a:pt x="1157344" y="9935"/>
                </a:lnTo>
                <a:cubicBezTo>
                  <a:pt x="1181950" y="9141"/>
                  <a:pt x="1206552" y="6889"/>
                  <a:pt x="1231162" y="7554"/>
                </a:cubicBezTo>
                <a:cubicBezTo>
                  <a:pt x="1236180" y="7690"/>
                  <a:pt x="1240448" y="11887"/>
                  <a:pt x="1245450" y="12316"/>
                </a:cubicBezTo>
                <a:cubicBezTo>
                  <a:pt x="1256770" y="13286"/>
                  <a:pt x="1398597" y="17034"/>
                  <a:pt x="1400231" y="17079"/>
                </a:cubicBezTo>
                <a:cubicBezTo>
                  <a:pt x="1402705" y="17432"/>
                  <a:pt x="1424521" y="20234"/>
                  <a:pt x="1428806" y="21841"/>
                </a:cubicBezTo>
                <a:cubicBezTo>
                  <a:pt x="1431486" y="22846"/>
                  <a:pt x="1433390" y="25324"/>
                  <a:pt x="1435950" y="26604"/>
                </a:cubicBezTo>
                <a:cubicBezTo>
                  <a:pt x="1452164" y="34711"/>
                  <a:pt x="1432785" y="21352"/>
                  <a:pt x="1452619" y="33748"/>
                </a:cubicBezTo>
                <a:cubicBezTo>
                  <a:pt x="1460100" y="38424"/>
                  <a:pt x="1468394" y="47201"/>
                  <a:pt x="1476431" y="50416"/>
                </a:cubicBezTo>
                <a:cubicBezTo>
                  <a:pt x="1490994" y="56242"/>
                  <a:pt x="1484780" y="52808"/>
                  <a:pt x="1495481" y="59941"/>
                </a:cubicBezTo>
                <a:lnTo>
                  <a:pt x="1514531" y="88516"/>
                </a:lnTo>
                <a:cubicBezTo>
                  <a:pt x="1516119" y="90897"/>
                  <a:pt x="1517270" y="93636"/>
                  <a:pt x="1519294" y="95660"/>
                </a:cubicBezTo>
                <a:lnTo>
                  <a:pt x="1526437" y="102804"/>
                </a:lnTo>
                <a:cubicBezTo>
                  <a:pt x="1532105" y="119806"/>
                  <a:pt x="1528416" y="112914"/>
                  <a:pt x="1535962" y="124235"/>
                </a:cubicBezTo>
                <a:cubicBezTo>
                  <a:pt x="1535641" y="129690"/>
                  <a:pt x="1536980" y="166762"/>
                  <a:pt x="1528819" y="179004"/>
                </a:cubicBezTo>
                <a:cubicBezTo>
                  <a:pt x="1525644" y="183766"/>
                  <a:pt x="1524413" y="190731"/>
                  <a:pt x="1519294" y="193291"/>
                </a:cubicBezTo>
                <a:lnTo>
                  <a:pt x="1509769" y="198054"/>
                </a:lnTo>
                <a:cubicBezTo>
                  <a:pt x="1507388" y="201229"/>
                  <a:pt x="1505591" y="204942"/>
                  <a:pt x="1502625" y="207579"/>
                </a:cubicBezTo>
                <a:cubicBezTo>
                  <a:pt x="1498347" y="211382"/>
                  <a:pt x="1493767" y="215294"/>
                  <a:pt x="1488337" y="217104"/>
                </a:cubicBezTo>
                <a:cubicBezTo>
                  <a:pt x="1479645" y="220001"/>
                  <a:pt x="1479255" y="219976"/>
                  <a:pt x="1469287" y="224248"/>
                </a:cubicBezTo>
                <a:cubicBezTo>
                  <a:pt x="1462102" y="227327"/>
                  <a:pt x="1454954" y="230497"/>
                  <a:pt x="1447856" y="233773"/>
                </a:cubicBezTo>
                <a:cubicBezTo>
                  <a:pt x="1444633" y="235260"/>
                  <a:pt x="1441655" y="237289"/>
                  <a:pt x="1438331" y="238535"/>
                </a:cubicBezTo>
                <a:cubicBezTo>
                  <a:pt x="1432218" y="240827"/>
                  <a:pt x="1427426" y="240416"/>
                  <a:pt x="1421662" y="243298"/>
                </a:cubicBezTo>
                <a:cubicBezTo>
                  <a:pt x="1392322" y="257969"/>
                  <a:pt x="1443959" y="236658"/>
                  <a:pt x="1402612" y="250441"/>
                </a:cubicBezTo>
                <a:cubicBezTo>
                  <a:pt x="1392124" y="253937"/>
                  <a:pt x="1382522" y="260311"/>
                  <a:pt x="1371656" y="262348"/>
                </a:cubicBezTo>
                <a:lnTo>
                  <a:pt x="1333556" y="269491"/>
                </a:lnTo>
                <a:cubicBezTo>
                  <a:pt x="1330347" y="270133"/>
                  <a:pt x="1327278" y="271467"/>
                  <a:pt x="1324031" y="271873"/>
                </a:cubicBezTo>
                <a:cubicBezTo>
                  <a:pt x="1314547" y="273059"/>
                  <a:pt x="1304981" y="273460"/>
                  <a:pt x="1295456" y="274254"/>
                </a:cubicBezTo>
                <a:cubicBezTo>
                  <a:pt x="1290694" y="275841"/>
                  <a:pt x="1286060" y="277887"/>
                  <a:pt x="1281169" y="279016"/>
                </a:cubicBezTo>
                <a:cubicBezTo>
                  <a:pt x="1275700" y="280278"/>
                  <a:pt x="1270048" y="280544"/>
                  <a:pt x="1264500" y="281398"/>
                </a:cubicBezTo>
                <a:cubicBezTo>
                  <a:pt x="1259728" y="282132"/>
                  <a:pt x="1254984" y="283045"/>
                  <a:pt x="1250212" y="283779"/>
                </a:cubicBezTo>
                <a:cubicBezTo>
                  <a:pt x="1244665" y="284632"/>
                  <a:pt x="1239066" y="285156"/>
                  <a:pt x="1233544" y="286160"/>
                </a:cubicBezTo>
                <a:cubicBezTo>
                  <a:pt x="1230324" y="286745"/>
                  <a:pt x="1227219" y="287855"/>
                  <a:pt x="1224019" y="288541"/>
                </a:cubicBezTo>
                <a:cubicBezTo>
                  <a:pt x="1216104" y="290237"/>
                  <a:pt x="1208144" y="291716"/>
                  <a:pt x="1200206" y="293304"/>
                </a:cubicBezTo>
                <a:cubicBezTo>
                  <a:pt x="1196237" y="290923"/>
                  <a:pt x="1192903" y="286645"/>
                  <a:pt x="1188300" y="286160"/>
                </a:cubicBezTo>
                <a:cubicBezTo>
                  <a:pt x="1177220" y="284994"/>
                  <a:pt x="1166090" y="287998"/>
                  <a:pt x="1154962" y="288541"/>
                </a:cubicBezTo>
                <a:cubicBezTo>
                  <a:pt x="1133542" y="289586"/>
                  <a:pt x="1112100" y="290129"/>
                  <a:pt x="1090669" y="290923"/>
                </a:cubicBezTo>
                <a:cubicBezTo>
                  <a:pt x="1072825" y="296870"/>
                  <a:pt x="1092242" y="291024"/>
                  <a:pt x="1054950" y="295685"/>
                </a:cubicBezTo>
                <a:cubicBezTo>
                  <a:pt x="1051703" y="296091"/>
                  <a:pt x="1048675" y="297684"/>
                  <a:pt x="1045425" y="298066"/>
                </a:cubicBezTo>
                <a:cubicBezTo>
                  <a:pt x="1035147" y="299275"/>
                  <a:pt x="1024788" y="299654"/>
                  <a:pt x="1014469" y="300448"/>
                </a:cubicBezTo>
                <a:cubicBezTo>
                  <a:pt x="1012088" y="301242"/>
                  <a:pt x="1009675" y="301948"/>
                  <a:pt x="1007325" y="302829"/>
                </a:cubicBezTo>
                <a:cubicBezTo>
                  <a:pt x="996755" y="306792"/>
                  <a:pt x="996216" y="308096"/>
                  <a:pt x="985894" y="309973"/>
                </a:cubicBezTo>
                <a:cubicBezTo>
                  <a:pt x="971591" y="312574"/>
                  <a:pt x="971401" y="311135"/>
                  <a:pt x="959700" y="314735"/>
                </a:cubicBezTo>
                <a:cubicBezTo>
                  <a:pt x="952503" y="316950"/>
                  <a:pt x="945678" y="320532"/>
                  <a:pt x="938269" y="321879"/>
                </a:cubicBezTo>
                <a:cubicBezTo>
                  <a:pt x="928086" y="323730"/>
                  <a:pt x="917631" y="323466"/>
                  <a:pt x="907312" y="324260"/>
                </a:cubicBezTo>
                <a:lnTo>
                  <a:pt x="714431" y="321879"/>
                </a:lnTo>
                <a:cubicBezTo>
                  <a:pt x="706456" y="321704"/>
                  <a:pt x="698592" y="319249"/>
                  <a:pt x="690619" y="319498"/>
                </a:cubicBezTo>
                <a:cubicBezTo>
                  <a:pt x="673093" y="320046"/>
                  <a:pt x="655679" y="322515"/>
                  <a:pt x="638231" y="324260"/>
                </a:cubicBezTo>
                <a:lnTo>
                  <a:pt x="571556" y="331404"/>
                </a:lnTo>
                <a:cubicBezTo>
                  <a:pt x="559397" y="334106"/>
                  <a:pt x="548116" y="337013"/>
                  <a:pt x="535837" y="338548"/>
                </a:cubicBezTo>
                <a:cubicBezTo>
                  <a:pt x="511943" y="341535"/>
                  <a:pt x="506725" y="340867"/>
                  <a:pt x="481069" y="343310"/>
                </a:cubicBezTo>
                <a:cubicBezTo>
                  <a:pt x="474698" y="343917"/>
                  <a:pt x="468408" y="345326"/>
                  <a:pt x="462019" y="345691"/>
                </a:cubicBezTo>
                <a:cubicBezTo>
                  <a:pt x="440608" y="346915"/>
                  <a:pt x="419156" y="347279"/>
                  <a:pt x="397725" y="348073"/>
                </a:cubicBezTo>
                <a:cubicBezTo>
                  <a:pt x="390581" y="348867"/>
                  <a:pt x="383457" y="349857"/>
                  <a:pt x="376294" y="350454"/>
                </a:cubicBezTo>
                <a:cubicBezTo>
                  <a:pt x="364402" y="351445"/>
                  <a:pt x="352435" y="351517"/>
                  <a:pt x="340575" y="352835"/>
                </a:cubicBezTo>
                <a:cubicBezTo>
                  <a:pt x="338080" y="353112"/>
                  <a:pt x="335912" y="354834"/>
                  <a:pt x="333431" y="355216"/>
                </a:cubicBezTo>
                <a:cubicBezTo>
                  <a:pt x="325547" y="356429"/>
                  <a:pt x="317556" y="356804"/>
                  <a:pt x="309619" y="357598"/>
                </a:cubicBezTo>
                <a:cubicBezTo>
                  <a:pt x="307238" y="358392"/>
                  <a:pt x="304980" y="359812"/>
                  <a:pt x="302475" y="359979"/>
                </a:cubicBezTo>
                <a:cubicBezTo>
                  <a:pt x="233919" y="364549"/>
                  <a:pt x="237783" y="362333"/>
                  <a:pt x="166744" y="357598"/>
                </a:cubicBezTo>
                <a:cubicBezTo>
                  <a:pt x="124767" y="340807"/>
                  <a:pt x="180893" y="363640"/>
                  <a:pt x="145312" y="348073"/>
                </a:cubicBezTo>
                <a:cubicBezTo>
                  <a:pt x="136574" y="344250"/>
                  <a:pt x="117610" y="334408"/>
                  <a:pt x="104831" y="333785"/>
                </a:cubicBezTo>
                <a:cubicBezTo>
                  <a:pt x="76279" y="332392"/>
                  <a:pt x="47681" y="332198"/>
                  <a:pt x="19106" y="331404"/>
                </a:cubicBezTo>
                <a:cubicBezTo>
                  <a:pt x="18312" y="329023"/>
                  <a:pt x="17944" y="326454"/>
                  <a:pt x="16725" y="324260"/>
                </a:cubicBezTo>
                <a:cubicBezTo>
                  <a:pt x="13945" y="319257"/>
                  <a:pt x="7200" y="309973"/>
                  <a:pt x="7200" y="309973"/>
                </a:cubicBezTo>
                <a:cubicBezTo>
                  <a:pt x="4819" y="298067"/>
                  <a:pt x="338" y="286393"/>
                  <a:pt x="56" y="274254"/>
                </a:cubicBezTo>
                <a:cubicBezTo>
                  <a:pt x="-462" y="251978"/>
                  <a:pt x="2673" y="229757"/>
                  <a:pt x="4819" y="207579"/>
                </a:cubicBezTo>
                <a:cubicBezTo>
                  <a:pt x="5061" y="205081"/>
                  <a:pt x="6078" y="202680"/>
                  <a:pt x="7200" y="200435"/>
                </a:cubicBezTo>
                <a:cubicBezTo>
                  <a:pt x="8480" y="197875"/>
                  <a:pt x="10542" y="195776"/>
                  <a:pt x="11962" y="193291"/>
                </a:cubicBezTo>
                <a:cubicBezTo>
                  <a:pt x="13723" y="190209"/>
                  <a:pt x="14546" y="186568"/>
                  <a:pt x="16725" y="183766"/>
                </a:cubicBezTo>
                <a:cubicBezTo>
                  <a:pt x="25711" y="172213"/>
                  <a:pt x="34951" y="160778"/>
                  <a:pt x="45300" y="150429"/>
                </a:cubicBezTo>
                <a:cubicBezTo>
                  <a:pt x="48475" y="147254"/>
                  <a:pt x="51281" y="143661"/>
                  <a:pt x="54825" y="140904"/>
                </a:cubicBezTo>
                <a:cubicBezTo>
                  <a:pt x="64434" y="133430"/>
                  <a:pt x="67940" y="133752"/>
                  <a:pt x="78637" y="128998"/>
                </a:cubicBezTo>
                <a:cubicBezTo>
                  <a:pt x="81881" y="127556"/>
                  <a:pt x="85059" y="125959"/>
                  <a:pt x="88162" y="124235"/>
                </a:cubicBezTo>
                <a:cubicBezTo>
                  <a:pt x="92208" y="121987"/>
                  <a:pt x="96366" y="119868"/>
                  <a:pt x="100069" y="117091"/>
                </a:cubicBezTo>
                <a:cubicBezTo>
                  <a:pt x="102763" y="115071"/>
                  <a:pt x="104200" y="111454"/>
                  <a:pt x="107212" y="109948"/>
                </a:cubicBezTo>
                <a:cubicBezTo>
                  <a:pt x="110832" y="108138"/>
                  <a:pt x="115150" y="108360"/>
                  <a:pt x="119119" y="107566"/>
                </a:cubicBezTo>
                <a:cubicBezTo>
                  <a:pt x="148562" y="92846"/>
                  <a:pt x="116374" y="107495"/>
                  <a:pt x="154837" y="95660"/>
                </a:cubicBezTo>
                <a:cubicBezTo>
                  <a:pt x="165697" y="92318"/>
                  <a:pt x="162396" y="90690"/>
                  <a:pt x="171506" y="86135"/>
                </a:cubicBezTo>
                <a:cubicBezTo>
                  <a:pt x="173751" y="85012"/>
                  <a:pt x="176269" y="84548"/>
                  <a:pt x="178650" y="83754"/>
                </a:cubicBezTo>
                <a:cubicBezTo>
                  <a:pt x="183412" y="80579"/>
                  <a:pt x="187507" y="76039"/>
                  <a:pt x="192937" y="74229"/>
                </a:cubicBezTo>
                <a:cubicBezTo>
                  <a:pt x="195318" y="73435"/>
                  <a:pt x="197836" y="72971"/>
                  <a:pt x="200081" y="71848"/>
                </a:cubicBezTo>
                <a:cubicBezTo>
                  <a:pt x="204221" y="69778"/>
                  <a:pt x="208062" y="67157"/>
                  <a:pt x="211987" y="64704"/>
                </a:cubicBezTo>
                <a:cubicBezTo>
                  <a:pt x="214414" y="63187"/>
                  <a:pt x="216451" y="60946"/>
                  <a:pt x="219131" y="59941"/>
                </a:cubicBezTo>
                <a:cubicBezTo>
                  <a:pt x="222921" y="58520"/>
                  <a:pt x="227086" y="58438"/>
                  <a:pt x="231037" y="57560"/>
                </a:cubicBezTo>
                <a:cubicBezTo>
                  <a:pt x="241159" y="55311"/>
                  <a:pt x="219131" y="51607"/>
                  <a:pt x="216750" y="50416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27000">
                <a:srgbClr val="FF0000"/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3" name="Freeform 82"/>
          <p:cNvSpPr/>
          <p:nvPr/>
        </p:nvSpPr>
        <p:spPr bwMode="auto">
          <a:xfrm>
            <a:off x="6046291" y="3859007"/>
            <a:ext cx="1775827" cy="504488"/>
          </a:xfrm>
          <a:custGeom>
            <a:avLst/>
            <a:gdLst>
              <a:gd name="connsiteX0" fmla="*/ 216750 w 1535962"/>
              <a:gd name="connsiteY0" fmla="*/ 50416 h 362483"/>
              <a:gd name="connsiteX1" fmla="*/ 216750 w 1535962"/>
              <a:gd name="connsiteY1" fmla="*/ 50416 h 362483"/>
              <a:gd name="connsiteX2" fmla="*/ 264375 w 1535962"/>
              <a:gd name="connsiteY2" fmla="*/ 43273 h 362483"/>
              <a:gd name="connsiteX3" fmla="*/ 573937 w 1535962"/>
              <a:gd name="connsiteY3" fmla="*/ 38510 h 362483"/>
              <a:gd name="connsiteX4" fmla="*/ 619181 w 1535962"/>
              <a:gd name="connsiteY4" fmla="*/ 36129 h 362483"/>
              <a:gd name="connsiteX5" fmla="*/ 693000 w 1535962"/>
              <a:gd name="connsiteY5" fmla="*/ 33748 h 362483"/>
              <a:gd name="connsiteX6" fmla="*/ 714431 w 1535962"/>
              <a:gd name="connsiteY6" fmla="*/ 31366 h 362483"/>
              <a:gd name="connsiteX7" fmla="*/ 790631 w 1535962"/>
              <a:gd name="connsiteY7" fmla="*/ 24223 h 362483"/>
              <a:gd name="connsiteX8" fmla="*/ 847781 w 1535962"/>
              <a:gd name="connsiteY8" fmla="*/ 21841 h 362483"/>
              <a:gd name="connsiteX9" fmla="*/ 966844 w 1535962"/>
              <a:gd name="connsiteY9" fmla="*/ 9935 h 362483"/>
              <a:gd name="connsiteX10" fmla="*/ 973987 w 1535962"/>
              <a:gd name="connsiteY10" fmla="*/ 7554 h 362483"/>
              <a:gd name="connsiteX11" fmla="*/ 1026375 w 1535962"/>
              <a:gd name="connsiteY11" fmla="*/ 2791 h 362483"/>
              <a:gd name="connsiteX12" fmla="*/ 1057331 w 1535962"/>
              <a:gd name="connsiteY12" fmla="*/ 2791 h 362483"/>
              <a:gd name="connsiteX13" fmla="*/ 1097812 w 1535962"/>
              <a:gd name="connsiteY13" fmla="*/ 5173 h 362483"/>
              <a:gd name="connsiteX14" fmla="*/ 1157344 w 1535962"/>
              <a:gd name="connsiteY14" fmla="*/ 9935 h 362483"/>
              <a:gd name="connsiteX15" fmla="*/ 1231162 w 1535962"/>
              <a:gd name="connsiteY15" fmla="*/ 7554 h 362483"/>
              <a:gd name="connsiteX16" fmla="*/ 1245450 w 1535962"/>
              <a:gd name="connsiteY16" fmla="*/ 12316 h 362483"/>
              <a:gd name="connsiteX17" fmla="*/ 1400231 w 1535962"/>
              <a:gd name="connsiteY17" fmla="*/ 17079 h 362483"/>
              <a:gd name="connsiteX18" fmla="*/ 1428806 w 1535962"/>
              <a:gd name="connsiteY18" fmla="*/ 21841 h 362483"/>
              <a:gd name="connsiteX19" fmla="*/ 1435950 w 1535962"/>
              <a:gd name="connsiteY19" fmla="*/ 26604 h 362483"/>
              <a:gd name="connsiteX20" fmla="*/ 1452619 w 1535962"/>
              <a:gd name="connsiteY20" fmla="*/ 33748 h 362483"/>
              <a:gd name="connsiteX21" fmla="*/ 1476431 w 1535962"/>
              <a:gd name="connsiteY21" fmla="*/ 50416 h 362483"/>
              <a:gd name="connsiteX22" fmla="*/ 1495481 w 1535962"/>
              <a:gd name="connsiteY22" fmla="*/ 59941 h 362483"/>
              <a:gd name="connsiteX23" fmla="*/ 1514531 w 1535962"/>
              <a:gd name="connsiteY23" fmla="*/ 88516 h 362483"/>
              <a:gd name="connsiteX24" fmla="*/ 1519294 w 1535962"/>
              <a:gd name="connsiteY24" fmla="*/ 95660 h 362483"/>
              <a:gd name="connsiteX25" fmla="*/ 1526437 w 1535962"/>
              <a:gd name="connsiteY25" fmla="*/ 102804 h 362483"/>
              <a:gd name="connsiteX26" fmla="*/ 1535962 w 1535962"/>
              <a:gd name="connsiteY26" fmla="*/ 124235 h 362483"/>
              <a:gd name="connsiteX27" fmla="*/ 1528819 w 1535962"/>
              <a:gd name="connsiteY27" fmla="*/ 179004 h 362483"/>
              <a:gd name="connsiteX28" fmla="*/ 1519294 w 1535962"/>
              <a:gd name="connsiteY28" fmla="*/ 193291 h 362483"/>
              <a:gd name="connsiteX29" fmla="*/ 1509769 w 1535962"/>
              <a:gd name="connsiteY29" fmla="*/ 198054 h 362483"/>
              <a:gd name="connsiteX30" fmla="*/ 1502625 w 1535962"/>
              <a:gd name="connsiteY30" fmla="*/ 207579 h 362483"/>
              <a:gd name="connsiteX31" fmla="*/ 1488337 w 1535962"/>
              <a:gd name="connsiteY31" fmla="*/ 217104 h 362483"/>
              <a:gd name="connsiteX32" fmla="*/ 1469287 w 1535962"/>
              <a:gd name="connsiteY32" fmla="*/ 224248 h 362483"/>
              <a:gd name="connsiteX33" fmla="*/ 1447856 w 1535962"/>
              <a:gd name="connsiteY33" fmla="*/ 233773 h 362483"/>
              <a:gd name="connsiteX34" fmla="*/ 1438331 w 1535962"/>
              <a:gd name="connsiteY34" fmla="*/ 238535 h 362483"/>
              <a:gd name="connsiteX35" fmla="*/ 1421662 w 1535962"/>
              <a:gd name="connsiteY35" fmla="*/ 243298 h 362483"/>
              <a:gd name="connsiteX36" fmla="*/ 1402612 w 1535962"/>
              <a:gd name="connsiteY36" fmla="*/ 250441 h 362483"/>
              <a:gd name="connsiteX37" fmla="*/ 1371656 w 1535962"/>
              <a:gd name="connsiteY37" fmla="*/ 262348 h 362483"/>
              <a:gd name="connsiteX38" fmla="*/ 1333556 w 1535962"/>
              <a:gd name="connsiteY38" fmla="*/ 269491 h 362483"/>
              <a:gd name="connsiteX39" fmla="*/ 1324031 w 1535962"/>
              <a:gd name="connsiteY39" fmla="*/ 271873 h 362483"/>
              <a:gd name="connsiteX40" fmla="*/ 1295456 w 1535962"/>
              <a:gd name="connsiteY40" fmla="*/ 274254 h 362483"/>
              <a:gd name="connsiteX41" fmla="*/ 1281169 w 1535962"/>
              <a:gd name="connsiteY41" fmla="*/ 279016 h 362483"/>
              <a:gd name="connsiteX42" fmla="*/ 1264500 w 1535962"/>
              <a:gd name="connsiteY42" fmla="*/ 281398 h 362483"/>
              <a:gd name="connsiteX43" fmla="*/ 1250212 w 1535962"/>
              <a:gd name="connsiteY43" fmla="*/ 283779 h 362483"/>
              <a:gd name="connsiteX44" fmla="*/ 1233544 w 1535962"/>
              <a:gd name="connsiteY44" fmla="*/ 286160 h 362483"/>
              <a:gd name="connsiteX45" fmla="*/ 1224019 w 1535962"/>
              <a:gd name="connsiteY45" fmla="*/ 288541 h 362483"/>
              <a:gd name="connsiteX46" fmla="*/ 1200206 w 1535962"/>
              <a:gd name="connsiteY46" fmla="*/ 293304 h 362483"/>
              <a:gd name="connsiteX47" fmla="*/ 1188300 w 1535962"/>
              <a:gd name="connsiteY47" fmla="*/ 286160 h 362483"/>
              <a:gd name="connsiteX48" fmla="*/ 1154962 w 1535962"/>
              <a:gd name="connsiteY48" fmla="*/ 288541 h 362483"/>
              <a:gd name="connsiteX49" fmla="*/ 1090669 w 1535962"/>
              <a:gd name="connsiteY49" fmla="*/ 290923 h 362483"/>
              <a:gd name="connsiteX50" fmla="*/ 1054950 w 1535962"/>
              <a:gd name="connsiteY50" fmla="*/ 295685 h 362483"/>
              <a:gd name="connsiteX51" fmla="*/ 1045425 w 1535962"/>
              <a:gd name="connsiteY51" fmla="*/ 298066 h 362483"/>
              <a:gd name="connsiteX52" fmla="*/ 1014469 w 1535962"/>
              <a:gd name="connsiteY52" fmla="*/ 300448 h 362483"/>
              <a:gd name="connsiteX53" fmla="*/ 1007325 w 1535962"/>
              <a:gd name="connsiteY53" fmla="*/ 302829 h 362483"/>
              <a:gd name="connsiteX54" fmla="*/ 985894 w 1535962"/>
              <a:gd name="connsiteY54" fmla="*/ 309973 h 362483"/>
              <a:gd name="connsiteX55" fmla="*/ 959700 w 1535962"/>
              <a:gd name="connsiteY55" fmla="*/ 314735 h 362483"/>
              <a:gd name="connsiteX56" fmla="*/ 938269 w 1535962"/>
              <a:gd name="connsiteY56" fmla="*/ 321879 h 362483"/>
              <a:gd name="connsiteX57" fmla="*/ 907312 w 1535962"/>
              <a:gd name="connsiteY57" fmla="*/ 324260 h 362483"/>
              <a:gd name="connsiteX58" fmla="*/ 714431 w 1535962"/>
              <a:gd name="connsiteY58" fmla="*/ 321879 h 362483"/>
              <a:gd name="connsiteX59" fmla="*/ 690619 w 1535962"/>
              <a:gd name="connsiteY59" fmla="*/ 319498 h 362483"/>
              <a:gd name="connsiteX60" fmla="*/ 638231 w 1535962"/>
              <a:gd name="connsiteY60" fmla="*/ 324260 h 362483"/>
              <a:gd name="connsiteX61" fmla="*/ 571556 w 1535962"/>
              <a:gd name="connsiteY61" fmla="*/ 331404 h 362483"/>
              <a:gd name="connsiteX62" fmla="*/ 535837 w 1535962"/>
              <a:gd name="connsiteY62" fmla="*/ 338548 h 362483"/>
              <a:gd name="connsiteX63" fmla="*/ 481069 w 1535962"/>
              <a:gd name="connsiteY63" fmla="*/ 343310 h 362483"/>
              <a:gd name="connsiteX64" fmla="*/ 462019 w 1535962"/>
              <a:gd name="connsiteY64" fmla="*/ 345691 h 362483"/>
              <a:gd name="connsiteX65" fmla="*/ 397725 w 1535962"/>
              <a:gd name="connsiteY65" fmla="*/ 348073 h 362483"/>
              <a:gd name="connsiteX66" fmla="*/ 376294 w 1535962"/>
              <a:gd name="connsiteY66" fmla="*/ 350454 h 362483"/>
              <a:gd name="connsiteX67" fmla="*/ 340575 w 1535962"/>
              <a:gd name="connsiteY67" fmla="*/ 352835 h 362483"/>
              <a:gd name="connsiteX68" fmla="*/ 333431 w 1535962"/>
              <a:gd name="connsiteY68" fmla="*/ 355216 h 362483"/>
              <a:gd name="connsiteX69" fmla="*/ 309619 w 1535962"/>
              <a:gd name="connsiteY69" fmla="*/ 357598 h 362483"/>
              <a:gd name="connsiteX70" fmla="*/ 302475 w 1535962"/>
              <a:gd name="connsiteY70" fmla="*/ 359979 h 362483"/>
              <a:gd name="connsiteX71" fmla="*/ 166744 w 1535962"/>
              <a:gd name="connsiteY71" fmla="*/ 357598 h 362483"/>
              <a:gd name="connsiteX72" fmla="*/ 145312 w 1535962"/>
              <a:gd name="connsiteY72" fmla="*/ 348073 h 362483"/>
              <a:gd name="connsiteX73" fmla="*/ 104831 w 1535962"/>
              <a:gd name="connsiteY73" fmla="*/ 333785 h 362483"/>
              <a:gd name="connsiteX74" fmla="*/ 19106 w 1535962"/>
              <a:gd name="connsiteY74" fmla="*/ 331404 h 362483"/>
              <a:gd name="connsiteX75" fmla="*/ 16725 w 1535962"/>
              <a:gd name="connsiteY75" fmla="*/ 324260 h 362483"/>
              <a:gd name="connsiteX76" fmla="*/ 7200 w 1535962"/>
              <a:gd name="connsiteY76" fmla="*/ 309973 h 362483"/>
              <a:gd name="connsiteX77" fmla="*/ 56 w 1535962"/>
              <a:gd name="connsiteY77" fmla="*/ 274254 h 362483"/>
              <a:gd name="connsiteX78" fmla="*/ 4819 w 1535962"/>
              <a:gd name="connsiteY78" fmla="*/ 207579 h 362483"/>
              <a:gd name="connsiteX79" fmla="*/ 7200 w 1535962"/>
              <a:gd name="connsiteY79" fmla="*/ 200435 h 362483"/>
              <a:gd name="connsiteX80" fmla="*/ 11962 w 1535962"/>
              <a:gd name="connsiteY80" fmla="*/ 193291 h 362483"/>
              <a:gd name="connsiteX81" fmla="*/ 16725 w 1535962"/>
              <a:gd name="connsiteY81" fmla="*/ 183766 h 362483"/>
              <a:gd name="connsiteX82" fmla="*/ 45300 w 1535962"/>
              <a:gd name="connsiteY82" fmla="*/ 150429 h 362483"/>
              <a:gd name="connsiteX83" fmla="*/ 54825 w 1535962"/>
              <a:gd name="connsiteY83" fmla="*/ 140904 h 362483"/>
              <a:gd name="connsiteX84" fmla="*/ 78637 w 1535962"/>
              <a:gd name="connsiteY84" fmla="*/ 128998 h 362483"/>
              <a:gd name="connsiteX85" fmla="*/ 88162 w 1535962"/>
              <a:gd name="connsiteY85" fmla="*/ 124235 h 362483"/>
              <a:gd name="connsiteX86" fmla="*/ 100069 w 1535962"/>
              <a:gd name="connsiteY86" fmla="*/ 117091 h 362483"/>
              <a:gd name="connsiteX87" fmla="*/ 107212 w 1535962"/>
              <a:gd name="connsiteY87" fmla="*/ 109948 h 362483"/>
              <a:gd name="connsiteX88" fmla="*/ 119119 w 1535962"/>
              <a:gd name="connsiteY88" fmla="*/ 107566 h 362483"/>
              <a:gd name="connsiteX89" fmla="*/ 154837 w 1535962"/>
              <a:gd name="connsiteY89" fmla="*/ 95660 h 362483"/>
              <a:gd name="connsiteX90" fmla="*/ 171506 w 1535962"/>
              <a:gd name="connsiteY90" fmla="*/ 86135 h 362483"/>
              <a:gd name="connsiteX91" fmla="*/ 178650 w 1535962"/>
              <a:gd name="connsiteY91" fmla="*/ 83754 h 362483"/>
              <a:gd name="connsiteX92" fmla="*/ 192937 w 1535962"/>
              <a:gd name="connsiteY92" fmla="*/ 74229 h 362483"/>
              <a:gd name="connsiteX93" fmla="*/ 200081 w 1535962"/>
              <a:gd name="connsiteY93" fmla="*/ 71848 h 362483"/>
              <a:gd name="connsiteX94" fmla="*/ 211987 w 1535962"/>
              <a:gd name="connsiteY94" fmla="*/ 64704 h 362483"/>
              <a:gd name="connsiteX95" fmla="*/ 219131 w 1535962"/>
              <a:gd name="connsiteY95" fmla="*/ 59941 h 362483"/>
              <a:gd name="connsiteX96" fmla="*/ 231037 w 1535962"/>
              <a:gd name="connsiteY96" fmla="*/ 57560 h 362483"/>
              <a:gd name="connsiteX97" fmla="*/ 216750 w 1535962"/>
              <a:gd name="connsiteY97" fmla="*/ 50416 h 3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535962" h="362483">
                <a:moveTo>
                  <a:pt x="216750" y="50416"/>
                </a:moveTo>
                <a:lnTo>
                  <a:pt x="216750" y="50416"/>
                </a:lnTo>
                <a:cubicBezTo>
                  <a:pt x="232625" y="48035"/>
                  <a:pt x="248363" y="44417"/>
                  <a:pt x="264375" y="43273"/>
                </a:cubicBezTo>
                <a:cubicBezTo>
                  <a:pt x="389556" y="34329"/>
                  <a:pt x="286572" y="40987"/>
                  <a:pt x="573937" y="38510"/>
                </a:cubicBezTo>
                <a:lnTo>
                  <a:pt x="619181" y="36129"/>
                </a:lnTo>
                <a:lnTo>
                  <a:pt x="693000" y="33748"/>
                </a:lnTo>
                <a:cubicBezTo>
                  <a:pt x="700179" y="33389"/>
                  <a:pt x="707277" y="32064"/>
                  <a:pt x="714431" y="31366"/>
                </a:cubicBezTo>
                <a:cubicBezTo>
                  <a:pt x="739822" y="28889"/>
                  <a:pt x="765142" y="25285"/>
                  <a:pt x="790631" y="24223"/>
                </a:cubicBezTo>
                <a:lnTo>
                  <a:pt x="847781" y="21841"/>
                </a:lnTo>
                <a:cubicBezTo>
                  <a:pt x="934974" y="10215"/>
                  <a:pt x="895226" y="13516"/>
                  <a:pt x="966844" y="9935"/>
                </a:cubicBezTo>
                <a:cubicBezTo>
                  <a:pt x="969225" y="9141"/>
                  <a:pt x="971495" y="7853"/>
                  <a:pt x="973987" y="7554"/>
                </a:cubicBezTo>
                <a:cubicBezTo>
                  <a:pt x="991397" y="5465"/>
                  <a:pt x="1026375" y="2791"/>
                  <a:pt x="1026375" y="2791"/>
                </a:cubicBezTo>
                <a:cubicBezTo>
                  <a:pt x="1041613" y="-2288"/>
                  <a:pt x="1029348" y="718"/>
                  <a:pt x="1057331" y="2791"/>
                </a:cubicBezTo>
                <a:cubicBezTo>
                  <a:pt x="1070811" y="3790"/>
                  <a:pt x="1084329" y="4210"/>
                  <a:pt x="1097812" y="5173"/>
                </a:cubicBezTo>
                <a:lnTo>
                  <a:pt x="1157344" y="9935"/>
                </a:lnTo>
                <a:cubicBezTo>
                  <a:pt x="1181950" y="9141"/>
                  <a:pt x="1206552" y="6889"/>
                  <a:pt x="1231162" y="7554"/>
                </a:cubicBezTo>
                <a:cubicBezTo>
                  <a:pt x="1236180" y="7690"/>
                  <a:pt x="1240448" y="11887"/>
                  <a:pt x="1245450" y="12316"/>
                </a:cubicBezTo>
                <a:cubicBezTo>
                  <a:pt x="1256770" y="13286"/>
                  <a:pt x="1398597" y="17034"/>
                  <a:pt x="1400231" y="17079"/>
                </a:cubicBezTo>
                <a:cubicBezTo>
                  <a:pt x="1402705" y="17432"/>
                  <a:pt x="1424521" y="20234"/>
                  <a:pt x="1428806" y="21841"/>
                </a:cubicBezTo>
                <a:cubicBezTo>
                  <a:pt x="1431486" y="22846"/>
                  <a:pt x="1433390" y="25324"/>
                  <a:pt x="1435950" y="26604"/>
                </a:cubicBezTo>
                <a:cubicBezTo>
                  <a:pt x="1452164" y="34711"/>
                  <a:pt x="1432785" y="21352"/>
                  <a:pt x="1452619" y="33748"/>
                </a:cubicBezTo>
                <a:cubicBezTo>
                  <a:pt x="1460100" y="38424"/>
                  <a:pt x="1468394" y="47201"/>
                  <a:pt x="1476431" y="50416"/>
                </a:cubicBezTo>
                <a:cubicBezTo>
                  <a:pt x="1490994" y="56242"/>
                  <a:pt x="1484780" y="52808"/>
                  <a:pt x="1495481" y="59941"/>
                </a:cubicBezTo>
                <a:lnTo>
                  <a:pt x="1514531" y="88516"/>
                </a:lnTo>
                <a:cubicBezTo>
                  <a:pt x="1516119" y="90897"/>
                  <a:pt x="1517270" y="93636"/>
                  <a:pt x="1519294" y="95660"/>
                </a:cubicBezTo>
                <a:lnTo>
                  <a:pt x="1526437" y="102804"/>
                </a:lnTo>
                <a:cubicBezTo>
                  <a:pt x="1532105" y="119806"/>
                  <a:pt x="1528416" y="112914"/>
                  <a:pt x="1535962" y="124235"/>
                </a:cubicBezTo>
                <a:cubicBezTo>
                  <a:pt x="1535641" y="129690"/>
                  <a:pt x="1536980" y="166762"/>
                  <a:pt x="1528819" y="179004"/>
                </a:cubicBezTo>
                <a:cubicBezTo>
                  <a:pt x="1525644" y="183766"/>
                  <a:pt x="1524413" y="190731"/>
                  <a:pt x="1519294" y="193291"/>
                </a:cubicBezTo>
                <a:lnTo>
                  <a:pt x="1509769" y="198054"/>
                </a:lnTo>
                <a:cubicBezTo>
                  <a:pt x="1507388" y="201229"/>
                  <a:pt x="1505591" y="204942"/>
                  <a:pt x="1502625" y="207579"/>
                </a:cubicBezTo>
                <a:cubicBezTo>
                  <a:pt x="1498347" y="211382"/>
                  <a:pt x="1493767" y="215294"/>
                  <a:pt x="1488337" y="217104"/>
                </a:cubicBezTo>
                <a:cubicBezTo>
                  <a:pt x="1479645" y="220001"/>
                  <a:pt x="1479255" y="219976"/>
                  <a:pt x="1469287" y="224248"/>
                </a:cubicBezTo>
                <a:cubicBezTo>
                  <a:pt x="1462102" y="227327"/>
                  <a:pt x="1454954" y="230497"/>
                  <a:pt x="1447856" y="233773"/>
                </a:cubicBezTo>
                <a:cubicBezTo>
                  <a:pt x="1444633" y="235260"/>
                  <a:pt x="1441655" y="237289"/>
                  <a:pt x="1438331" y="238535"/>
                </a:cubicBezTo>
                <a:cubicBezTo>
                  <a:pt x="1432218" y="240827"/>
                  <a:pt x="1427426" y="240416"/>
                  <a:pt x="1421662" y="243298"/>
                </a:cubicBezTo>
                <a:cubicBezTo>
                  <a:pt x="1392322" y="257969"/>
                  <a:pt x="1443959" y="236658"/>
                  <a:pt x="1402612" y="250441"/>
                </a:cubicBezTo>
                <a:cubicBezTo>
                  <a:pt x="1392124" y="253937"/>
                  <a:pt x="1382522" y="260311"/>
                  <a:pt x="1371656" y="262348"/>
                </a:cubicBezTo>
                <a:lnTo>
                  <a:pt x="1333556" y="269491"/>
                </a:lnTo>
                <a:cubicBezTo>
                  <a:pt x="1330347" y="270133"/>
                  <a:pt x="1327278" y="271467"/>
                  <a:pt x="1324031" y="271873"/>
                </a:cubicBezTo>
                <a:cubicBezTo>
                  <a:pt x="1314547" y="273059"/>
                  <a:pt x="1304981" y="273460"/>
                  <a:pt x="1295456" y="274254"/>
                </a:cubicBezTo>
                <a:cubicBezTo>
                  <a:pt x="1290694" y="275841"/>
                  <a:pt x="1286060" y="277887"/>
                  <a:pt x="1281169" y="279016"/>
                </a:cubicBezTo>
                <a:cubicBezTo>
                  <a:pt x="1275700" y="280278"/>
                  <a:pt x="1270048" y="280544"/>
                  <a:pt x="1264500" y="281398"/>
                </a:cubicBezTo>
                <a:cubicBezTo>
                  <a:pt x="1259728" y="282132"/>
                  <a:pt x="1254984" y="283045"/>
                  <a:pt x="1250212" y="283779"/>
                </a:cubicBezTo>
                <a:cubicBezTo>
                  <a:pt x="1244665" y="284632"/>
                  <a:pt x="1239066" y="285156"/>
                  <a:pt x="1233544" y="286160"/>
                </a:cubicBezTo>
                <a:cubicBezTo>
                  <a:pt x="1230324" y="286745"/>
                  <a:pt x="1227219" y="287855"/>
                  <a:pt x="1224019" y="288541"/>
                </a:cubicBezTo>
                <a:cubicBezTo>
                  <a:pt x="1216104" y="290237"/>
                  <a:pt x="1208144" y="291716"/>
                  <a:pt x="1200206" y="293304"/>
                </a:cubicBezTo>
                <a:cubicBezTo>
                  <a:pt x="1196237" y="290923"/>
                  <a:pt x="1192903" y="286645"/>
                  <a:pt x="1188300" y="286160"/>
                </a:cubicBezTo>
                <a:cubicBezTo>
                  <a:pt x="1177220" y="284994"/>
                  <a:pt x="1166090" y="287998"/>
                  <a:pt x="1154962" y="288541"/>
                </a:cubicBezTo>
                <a:cubicBezTo>
                  <a:pt x="1133542" y="289586"/>
                  <a:pt x="1112100" y="290129"/>
                  <a:pt x="1090669" y="290923"/>
                </a:cubicBezTo>
                <a:cubicBezTo>
                  <a:pt x="1072825" y="296870"/>
                  <a:pt x="1092242" y="291024"/>
                  <a:pt x="1054950" y="295685"/>
                </a:cubicBezTo>
                <a:cubicBezTo>
                  <a:pt x="1051703" y="296091"/>
                  <a:pt x="1048675" y="297684"/>
                  <a:pt x="1045425" y="298066"/>
                </a:cubicBezTo>
                <a:cubicBezTo>
                  <a:pt x="1035147" y="299275"/>
                  <a:pt x="1024788" y="299654"/>
                  <a:pt x="1014469" y="300448"/>
                </a:cubicBezTo>
                <a:cubicBezTo>
                  <a:pt x="1012088" y="301242"/>
                  <a:pt x="1009675" y="301948"/>
                  <a:pt x="1007325" y="302829"/>
                </a:cubicBezTo>
                <a:cubicBezTo>
                  <a:pt x="996755" y="306792"/>
                  <a:pt x="996216" y="308096"/>
                  <a:pt x="985894" y="309973"/>
                </a:cubicBezTo>
                <a:cubicBezTo>
                  <a:pt x="971591" y="312574"/>
                  <a:pt x="971401" y="311135"/>
                  <a:pt x="959700" y="314735"/>
                </a:cubicBezTo>
                <a:cubicBezTo>
                  <a:pt x="952503" y="316950"/>
                  <a:pt x="945678" y="320532"/>
                  <a:pt x="938269" y="321879"/>
                </a:cubicBezTo>
                <a:cubicBezTo>
                  <a:pt x="928086" y="323730"/>
                  <a:pt x="917631" y="323466"/>
                  <a:pt x="907312" y="324260"/>
                </a:cubicBezTo>
                <a:lnTo>
                  <a:pt x="714431" y="321879"/>
                </a:lnTo>
                <a:cubicBezTo>
                  <a:pt x="706456" y="321704"/>
                  <a:pt x="698592" y="319249"/>
                  <a:pt x="690619" y="319498"/>
                </a:cubicBezTo>
                <a:cubicBezTo>
                  <a:pt x="673093" y="320046"/>
                  <a:pt x="655679" y="322515"/>
                  <a:pt x="638231" y="324260"/>
                </a:cubicBezTo>
                <a:lnTo>
                  <a:pt x="571556" y="331404"/>
                </a:lnTo>
                <a:cubicBezTo>
                  <a:pt x="559397" y="334106"/>
                  <a:pt x="548116" y="337013"/>
                  <a:pt x="535837" y="338548"/>
                </a:cubicBezTo>
                <a:cubicBezTo>
                  <a:pt x="511943" y="341535"/>
                  <a:pt x="506725" y="340867"/>
                  <a:pt x="481069" y="343310"/>
                </a:cubicBezTo>
                <a:cubicBezTo>
                  <a:pt x="474698" y="343917"/>
                  <a:pt x="468408" y="345326"/>
                  <a:pt x="462019" y="345691"/>
                </a:cubicBezTo>
                <a:cubicBezTo>
                  <a:pt x="440608" y="346915"/>
                  <a:pt x="419156" y="347279"/>
                  <a:pt x="397725" y="348073"/>
                </a:cubicBezTo>
                <a:cubicBezTo>
                  <a:pt x="390581" y="348867"/>
                  <a:pt x="383457" y="349857"/>
                  <a:pt x="376294" y="350454"/>
                </a:cubicBezTo>
                <a:cubicBezTo>
                  <a:pt x="364402" y="351445"/>
                  <a:pt x="352435" y="351517"/>
                  <a:pt x="340575" y="352835"/>
                </a:cubicBezTo>
                <a:cubicBezTo>
                  <a:pt x="338080" y="353112"/>
                  <a:pt x="335912" y="354834"/>
                  <a:pt x="333431" y="355216"/>
                </a:cubicBezTo>
                <a:cubicBezTo>
                  <a:pt x="325547" y="356429"/>
                  <a:pt x="317556" y="356804"/>
                  <a:pt x="309619" y="357598"/>
                </a:cubicBezTo>
                <a:cubicBezTo>
                  <a:pt x="307238" y="358392"/>
                  <a:pt x="304980" y="359812"/>
                  <a:pt x="302475" y="359979"/>
                </a:cubicBezTo>
                <a:cubicBezTo>
                  <a:pt x="233919" y="364549"/>
                  <a:pt x="237783" y="362333"/>
                  <a:pt x="166744" y="357598"/>
                </a:cubicBezTo>
                <a:cubicBezTo>
                  <a:pt x="124767" y="340807"/>
                  <a:pt x="180893" y="363640"/>
                  <a:pt x="145312" y="348073"/>
                </a:cubicBezTo>
                <a:cubicBezTo>
                  <a:pt x="136574" y="344250"/>
                  <a:pt x="117610" y="334408"/>
                  <a:pt x="104831" y="333785"/>
                </a:cubicBezTo>
                <a:cubicBezTo>
                  <a:pt x="76279" y="332392"/>
                  <a:pt x="47681" y="332198"/>
                  <a:pt x="19106" y="331404"/>
                </a:cubicBezTo>
                <a:cubicBezTo>
                  <a:pt x="18312" y="329023"/>
                  <a:pt x="17944" y="326454"/>
                  <a:pt x="16725" y="324260"/>
                </a:cubicBezTo>
                <a:cubicBezTo>
                  <a:pt x="13945" y="319257"/>
                  <a:pt x="7200" y="309973"/>
                  <a:pt x="7200" y="309973"/>
                </a:cubicBezTo>
                <a:cubicBezTo>
                  <a:pt x="4819" y="298067"/>
                  <a:pt x="338" y="286393"/>
                  <a:pt x="56" y="274254"/>
                </a:cubicBezTo>
                <a:cubicBezTo>
                  <a:pt x="-462" y="251978"/>
                  <a:pt x="2673" y="229757"/>
                  <a:pt x="4819" y="207579"/>
                </a:cubicBezTo>
                <a:cubicBezTo>
                  <a:pt x="5061" y="205081"/>
                  <a:pt x="6078" y="202680"/>
                  <a:pt x="7200" y="200435"/>
                </a:cubicBezTo>
                <a:cubicBezTo>
                  <a:pt x="8480" y="197875"/>
                  <a:pt x="10542" y="195776"/>
                  <a:pt x="11962" y="193291"/>
                </a:cubicBezTo>
                <a:cubicBezTo>
                  <a:pt x="13723" y="190209"/>
                  <a:pt x="14546" y="186568"/>
                  <a:pt x="16725" y="183766"/>
                </a:cubicBezTo>
                <a:cubicBezTo>
                  <a:pt x="25711" y="172213"/>
                  <a:pt x="34951" y="160778"/>
                  <a:pt x="45300" y="150429"/>
                </a:cubicBezTo>
                <a:cubicBezTo>
                  <a:pt x="48475" y="147254"/>
                  <a:pt x="51281" y="143661"/>
                  <a:pt x="54825" y="140904"/>
                </a:cubicBezTo>
                <a:cubicBezTo>
                  <a:pt x="64434" y="133430"/>
                  <a:pt x="67940" y="133752"/>
                  <a:pt x="78637" y="128998"/>
                </a:cubicBezTo>
                <a:cubicBezTo>
                  <a:pt x="81881" y="127556"/>
                  <a:pt x="85059" y="125959"/>
                  <a:pt x="88162" y="124235"/>
                </a:cubicBezTo>
                <a:cubicBezTo>
                  <a:pt x="92208" y="121987"/>
                  <a:pt x="96366" y="119868"/>
                  <a:pt x="100069" y="117091"/>
                </a:cubicBezTo>
                <a:cubicBezTo>
                  <a:pt x="102763" y="115071"/>
                  <a:pt x="104200" y="111454"/>
                  <a:pt x="107212" y="109948"/>
                </a:cubicBezTo>
                <a:cubicBezTo>
                  <a:pt x="110832" y="108138"/>
                  <a:pt x="115150" y="108360"/>
                  <a:pt x="119119" y="107566"/>
                </a:cubicBezTo>
                <a:cubicBezTo>
                  <a:pt x="148562" y="92846"/>
                  <a:pt x="116374" y="107495"/>
                  <a:pt x="154837" y="95660"/>
                </a:cubicBezTo>
                <a:cubicBezTo>
                  <a:pt x="165697" y="92318"/>
                  <a:pt x="162396" y="90690"/>
                  <a:pt x="171506" y="86135"/>
                </a:cubicBezTo>
                <a:cubicBezTo>
                  <a:pt x="173751" y="85012"/>
                  <a:pt x="176269" y="84548"/>
                  <a:pt x="178650" y="83754"/>
                </a:cubicBezTo>
                <a:cubicBezTo>
                  <a:pt x="183412" y="80579"/>
                  <a:pt x="187507" y="76039"/>
                  <a:pt x="192937" y="74229"/>
                </a:cubicBezTo>
                <a:cubicBezTo>
                  <a:pt x="195318" y="73435"/>
                  <a:pt x="197836" y="72971"/>
                  <a:pt x="200081" y="71848"/>
                </a:cubicBezTo>
                <a:cubicBezTo>
                  <a:pt x="204221" y="69778"/>
                  <a:pt x="208062" y="67157"/>
                  <a:pt x="211987" y="64704"/>
                </a:cubicBezTo>
                <a:cubicBezTo>
                  <a:pt x="214414" y="63187"/>
                  <a:pt x="216451" y="60946"/>
                  <a:pt x="219131" y="59941"/>
                </a:cubicBezTo>
                <a:cubicBezTo>
                  <a:pt x="222921" y="58520"/>
                  <a:pt x="227086" y="58438"/>
                  <a:pt x="231037" y="57560"/>
                </a:cubicBezTo>
                <a:cubicBezTo>
                  <a:pt x="241159" y="55311"/>
                  <a:pt x="219131" y="51607"/>
                  <a:pt x="216750" y="50416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27000">
                <a:srgbClr val="FF0000"/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4" name="Can 3"/>
          <p:cNvSpPr/>
          <p:nvPr/>
        </p:nvSpPr>
        <p:spPr bwMode="auto">
          <a:xfrm rot="13531009">
            <a:off x="6666029" y="4041281"/>
            <a:ext cx="168560" cy="45611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6511278" y="4263986"/>
            <a:ext cx="196720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ight Brace 1"/>
          <p:cNvSpPr/>
          <p:nvPr/>
        </p:nvSpPr>
        <p:spPr bwMode="auto">
          <a:xfrm>
            <a:off x="7822118" y="3875979"/>
            <a:ext cx="384606" cy="362625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0389" y="3798664"/>
            <a:ext cx="889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H?</a:t>
            </a:r>
            <a:endParaRPr lang="en-US" sz="3200" dirty="0"/>
          </a:p>
        </p:txBody>
      </p:sp>
      <p:sp>
        <p:nvSpPr>
          <p:cNvPr id="18" name="Right Brace 17"/>
          <p:cNvSpPr/>
          <p:nvPr/>
        </p:nvSpPr>
        <p:spPr bwMode="auto">
          <a:xfrm rot="5400000">
            <a:off x="7247476" y="4017363"/>
            <a:ext cx="207279" cy="713585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9377" y="4484796"/>
            <a:ext cx="889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</a:t>
            </a:r>
            <a:r>
              <a:rPr lang="en-US" sz="3200" baseline="-25000" dirty="0" smtClean="0"/>
              <a:t>L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20" name="Right Brace 19"/>
          <p:cNvSpPr/>
          <p:nvPr/>
        </p:nvSpPr>
        <p:spPr bwMode="auto">
          <a:xfrm rot="5400000">
            <a:off x="4547305" y="4659290"/>
            <a:ext cx="785417" cy="1017329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9971" y="5597604"/>
            <a:ext cx="2916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Well spacing?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370711" y="5377809"/>
            <a:ext cx="2685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Landing interval?</a:t>
            </a:r>
            <a:endParaRPr lang="en-US" sz="32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1397000" y="4392688"/>
            <a:ext cx="721272" cy="98512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1437614" y="4775246"/>
            <a:ext cx="1643664" cy="60989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56721" y="458698"/>
            <a:ext cx="8742029" cy="116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Setting Up an “Underground Laboratory”* to Measure Some of the Unknowns</a:t>
            </a:r>
            <a:endParaRPr lang="en-US" sz="3600" dirty="0">
              <a:latin typeface="+mj-lt"/>
            </a:endParaRPr>
          </a:p>
        </p:txBody>
      </p:sp>
      <p:sp>
        <p:nvSpPr>
          <p:cNvPr id="71" name="Cube 70"/>
          <p:cNvSpPr/>
          <p:nvPr/>
        </p:nvSpPr>
        <p:spPr bwMode="auto">
          <a:xfrm>
            <a:off x="660793" y="3317842"/>
            <a:ext cx="7149709" cy="2033571"/>
          </a:xfrm>
          <a:prstGeom prst="cube">
            <a:avLst>
              <a:gd name="adj" fmla="val 56471"/>
            </a:avLst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5" name="Cube 74"/>
          <p:cNvSpPr/>
          <p:nvPr/>
        </p:nvSpPr>
        <p:spPr bwMode="auto">
          <a:xfrm>
            <a:off x="660792" y="2706671"/>
            <a:ext cx="7149709" cy="2033571"/>
          </a:xfrm>
          <a:prstGeom prst="cube">
            <a:avLst>
              <a:gd name="adj" fmla="val 56471"/>
            </a:avLst>
          </a:prstGeom>
          <a:blipFill>
            <a:blip r:embed="rId4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41" name="Can 40"/>
          <p:cNvSpPr/>
          <p:nvPr/>
        </p:nvSpPr>
        <p:spPr bwMode="auto">
          <a:xfrm rot="13531009">
            <a:off x="7567578" y="3164498"/>
            <a:ext cx="168560" cy="45611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6" name="Cube 75"/>
          <p:cNvSpPr/>
          <p:nvPr/>
        </p:nvSpPr>
        <p:spPr bwMode="auto">
          <a:xfrm>
            <a:off x="660791" y="2095500"/>
            <a:ext cx="7149709" cy="2033571"/>
          </a:xfrm>
          <a:prstGeom prst="cube">
            <a:avLst>
              <a:gd name="adj" fmla="val 56471"/>
            </a:avLst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351552" y="4270288"/>
            <a:ext cx="196720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322231" y="4297181"/>
            <a:ext cx="196720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3162505" y="4477232"/>
            <a:ext cx="196720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2118271" y="4067827"/>
            <a:ext cx="226205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604441" y="3409091"/>
            <a:ext cx="1775827" cy="504488"/>
          </a:xfrm>
          <a:custGeom>
            <a:avLst/>
            <a:gdLst>
              <a:gd name="connsiteX0" fmla="*/ 216750 w 1535962"/>
              <a:gd name="connsiteY0" fmla="*/ 50416 h 362483"/>
              <a:gd name="connsiteX1" fmla="*/ 216750 w 1535962"/>
              <a:gd name="connsiteY1" fmla="*/ 50416 h 362483"/>
              <a:gd name="connsiteX2" fmla="*/ 264375 w 1535962"/>
              <a:gd name="connsiteY2" fmla="*/ 43273 h 362483"/>
              <a:gd name="connsiteX3" fmla="*/ 573937 w 1535962"/>
              <a:gd name="connsiteY3" fmla="*/ 38510 h 362483"/>
              <a:gd name="connsiteX4" fmla="*/ 619181 w 1535962"/>
              <a:gd name="connsiteY4" fmla="*/ 36129 h 362483"/>
              <a:gd name="connsiteX5" fmla="*/ 693000 w 1535962"/>
              <a:gd name="connsiteY5" fmla="*/ 33748 h 362483"/>
              <a:gd name="connsiteX6" fmla="*/ 714431 w 1535962"/>
              <a:gd name="connsiteY6" fmla="*/ 31366 h 362483"/>
              <a:gd name="connsiteX7" fmla="*/ 790631 w 1535962"/>
              <a:gd name="connsiteY7" fmla="*/ 24223 h 362483"/>
              <a:gd name="connsiteX8" fmla="*/ 847781 w 1535962"/>
              <a:gd name="connsiteY8" fmla="*/ 21841 h 362483"/>
              <a:gd name="connsiteX9" fmla="*/ 966844 w 1535962"/>
              <a:gd name="connsiteY9" fmla="*/ 9935 h 362483"/>
              <a:gd name="connsiteX10" fmla="*/ 973987 w 1535962"/>
              <a:gd name="connsiteY10" fmla="*/ 7554 h 362483"/>
              <a:gd name="connsiteX11" fmla="*/ 1026375 w 1535962"/>
              <a:gd name="connsiteY11" fmla="*/ 2791 h 362483"/>
              <a:gd name="connsiteX12" fmla="*/ 1057331 w 1535962"/>
              <a:gd name="connsiteY12" fmla="*/ 2791 h 362483"/>
              <a:gd name="connsiteX13" fmla="*/ 1097812 w 1535962"/>
              <a:gd name="connsiteY13" fmla="*/ 5173 h 362483"/>
              <a:gd name="connsiteX14" fmla="*/ 1157344 w 1535962"/>
              <a:gd name="connsiteY14" fmla="*/ 9935 h 362483"/>
              <a:gd name="connsiteX15" fmla="*/ 1231162 w 1535962"/>
              <a:gd name="connsiteY15" fmla="*/ 7554 h 362483"/>
              <a:gd name="connsiteX16" fmla="*/ 1245450 w 1535962"/>
              <a:gd name="connsiteY16" fmla="*/ 12316 h 362483"/>
              <a:gd name="connsiteX17" fmla="*/ 1400231 w 1535962"/>
              <a:gd name="connsiteY17" fmla="*/ 17079 h 362483"/>
              <a:gd name="connsiteX18" fmla="*/ 1428806 w 1535962"/>
              <a:gd name="connsiteY18" fmla="*/ 21841 h 362483"/>
              <a:gd name="connsiteX19" fmla="*/ 1435950 w 1535962"/>
              <a:gd name="connsiteY19" fmla="*/ 26604 h 362483"/>
              <a:gd name="connsiteX20" fmla="*/ 1452619 w 1535962"/>
              <a:gd name="connsiteY20" fmla="*/ 33748 h 362483"/>
              <a:gd name="connsiteX21" fmla="*/ 1476431 w 1535962"/>
              <a:gd name="connsiteY21" fmla="*/ 50416 h 362483"/>
              <a:gd name="connsiteX22" fmla="*/ 1495481 w 1535962"/>
              <a:gd name="connsiteY22" fmla="*/ 59941 h 362483"/>
              <a:gd name="connsiteX23" fmla="*/ 1514531 w 1535962"/>
              <a:gd name="connsiteY23" fmla="*/ 88516 h 362483"/>
              <a:gd name="connsiteX24" fmla="*/ 1519294 w 1535962"/>
              <a:gd name="connsiteY24" fmla="*/ 95660 h 362483"/>
              <a:gd name="connsiteX25" fmla="*/ 1526437 w 1535962"/>
              <a:gd name="connsiteY25" fmla="*/ 102804 h 362483"/>
              <a:gd name="connsiteX26" fmla="*/ 1535962 w 1535962"/>
              <a:gd name="connsiteY26" fmla="*/ 124235 h 362483"/>
              <a:gd name="connsiteX27" fmla="*/ 1528819 w 1535962"/>
              <a:gd name="connsiteY27" fmla="*/ 179004 h 362483"/>
              <a:gd name="connsiteX28" fmla="*/ 1519294 w 1535962"/>
              <a:gd name="connsiteY28" fmla="*/ 193291 h 362483"/>
              <a:gd name="connsiteX29" fmla="*/ 1509769 w 1535962"/>
              <a:gd name="connsiteY29" fmla="*/ 198054 h 362483"/>
              <a:gd name="connsiteX30" fmla="*/ 1502625 w 1535962"/>
              <a:gd name="connsiteY30" fmla="*/ 207579 h 362483"/>
              <a:gd name="connsiteX31" fmla="*/ 1488337 w 1535962"/>
              <a:gd name="connsiteY31" fmla="*/ 217104 h 362483"/>
              <a:gd name="connsiteX32" fmla="*/ 1469287 w 1535962"/>
              <a:gd name="connsiteY32" fmla="*/ 224248 h 362483"/>
              <a:gd name="connsiteX33" fmla="*/ 1447856 w 1535962"/>
              <a:gd name="connsiteY33" fmla="*/ 233773 h 362483"/>
              <a:gd name="connsiteX34" fmla="*/ 1438331 w 1535962"/>
              <a:gd name="connsiteY34" fmla="*/ 238535 h 362483"/>
              <a:gd name="connsiteX35" fmla="*/ 1421662 w 1535962"/>
              <a:gd name="connsiteY35" fmla="*/ 243298 h 362483"/>
              <a:gd name="connsiteX36" fmla="*/ 1402612 w 1535962"/>
              <a:gd name="connsiteY36" fmla="*/ 250441 h 362483"/>
              <a:gd name="connsiteX37" fmla="*/ 1371656 w 1535962"/>
              <a:gd name="connsiteY37" fmla="*/ 262348 h 362483"/>
              <a:gd name="connsiteX38" fmla="*/ 1333556 w 1535962"/>
              <a:gd name="connsiteY38" fmla="*/ 269491 h 362483"/>
              <a:gd name="connsiteX39" fmla="*/ 1324031 w 1535962"/>
              <a:gd name="connsiteY39" fmla="*/ 271873 h 362483"/>
              <a:gd name="connsiteX40" fmla="*/ 1295456 w 1535962"/>
              <a:gd name="connsiteY40" fmla="*/ 274254 h 362483"/>
              <a:gd name="connsiteX41" fmla="*/ 1281169 w 1535962"/>
              <a:gd name="connsiteY41" fmla="*/ 279016 h 362483"/>
              <a:gd name="connsiteX42" fmla="*/ 1264500 w 1535962"/>
              <a:gd name="connsiteY42" fmla="*/ 281398 h 362483"/>
              <a:gd name="connsiteX43" fmla="*/ 1250212 w 1535962"/>
              <a:gd name="connsiteY43" fmla="*/ 283779 h 362483"/>
              <a:gd name="connsiteX44" fmla="*/ 1233544 w 1535962"/>
              <a:gd name="connsiteY44" fmla="*/ 286160 h 362483"/>
              <a:gd name="connsiteX45" fmla="*/ 1224019 w 1535962"/>
              <a:gd name="connsiteY45" fmla="*/ 288541 h 362483"/>
              <a:gd name="connsiteX46" fmla="*/ 1200206 w 1535962"/>
              <a:gd name="connsiteY46" fmla="*/ 293304 h 362483"/>
              <a:gd name="connsiteX47" fmla="*/ 1188300 w 1535962"/>
              <a:gd name="connsiteY47" fmla="*/ 286160 h 362483"/>
              <a:gd name="connsiteX48" fmla="*/ 1154962 w 1535962"/>
              <a:gd name="connsiteY48" fmla="*/ 288541 h 362483"/>
              <a:gd name="connsiteX49" fmla="*/ 1090669 w 1535962"/>
              <a:gd name="connsiteY49" fmla="*/ 290923 h 362483"/>
              <a:gd name="connsiteX50" fmla="*/ 1054950 w 1535962"/>
              <a:gd name="connsiteY50" fmla="*/ 295685 h 362483"/>
              <a:gd name="connsiteX51" fmla="*/ 1045425 w 1535962"/>
              <a:gd name="connsiteY51" fmla="*/ 298066 h 362483"/>
              <a:gd name="connsiteX52" fmla="*/ 1014469 w 1535962"/>
              <a:gd name="connsiteY52" fmla="*/ 300448 h 362483"/>
              <a:gd name="connsiteX53" fmla="*/ 1007325 w 1535962"/>
              <a:gd name="connsiteY53" fmla="*/ 302829 h 362483"/>
              <a:gd name="connsiteX54" fmla="*/ 985894 w 1535962"/>
              <a:gd name="connsiteY54" fmla="*/ 309973 h 362483"/>
              <a:gd name="connsiteX55" fmla="*/ 959700 w 1535962"/>
              <a:gd name="connsiteY55" fmla="*/ 314735 h 362483"/>
              <a:gd name="connsiteX56" fmla="*/ 938269 w 1535962"/>
              <a:gd name="connsiteY56" fmla="*/ 321879 h 362483"/>
              <a:gd name="connsiteX57" fmla="*/ 907312 w 1535962"/>
              <a:gd name="connsiteY57" fmla="*/ 324260 h 362483"/>
              <a:gd name="connsiteX58" fmla="*/ 714431 w 1535962"/>
              <a:gd name="connsiteY58" fmla="*/ 321879 h 362483"/>
              <a:gd name="connsiteX59" fmla="*/ 690619 w 1535962"/>
              <a:gd name="connsiteY59" fmla="*/ 319498 h 362483"/>
              <a:gd name="connsiteX60" fmla="*/ 638231 w 1535962"/>
              <a:gd name="connsiteY60" fmla="*/ 324260 h 362483"/>
              <a:gd name="connsiteX61" fmla="*/ 571556 w 1535962"/>
              <a:gd name="connsiteY61" fmla="*/ 331404 h 362483"/>
              <a:gd name="connsiteX62" fmla="*/ 535837 w 1535962"/>
              <a:gd name="connsiteY62" fmla="*/ 338548 h 362483"/>
              <a:gd name="connsiteX63" fmla="*/ 481069 w 1535962"/>
              <a:gd name="connsiteY63" fmla="*/ 343310 h 362483"/>
              <a:gd name="connsiteX64" fmla="*/ 462019 w 1535962"/>
              <a:gd name="connsiteY64" fmla="*/ 345691 h 362483"/>
              <a:gd name="connsiteX65" fmla="*/ 397725 w 1535962"/>
              <a:gd name="connsiteY65" fmla="*/ 348073 h 362483"/>
              <a:gd name="connsiteX66" fmla="*/ 376294 w 1535962"/>
              <a:gd name="connsiteY66" fmla="*/ 350454 h 362483"/>
              <a:gd name="connsiteX67" fmla="*/ 340575 w 1535962"/>
              <a:gd name="connsiteY67" fmla="*/ 352835 h 362483"/>
              <a:gd name="connsiteX68" fmla="*/ 333431 w 1535962"/>
              <a:gd name="connsiteY68" fmla="*/ 355216 h 362483"/>
              <a:gd name="connsiteX69" fmla="*/ 309619 w 1535962"/>
              <a:gd name="connsiteY69" fmla="*/ 357598 h 362483"/>
              <a:gd name="connsiteX70" fmla="*/ 302475 w 1535962"/>
              <a:gd name="connsiteY70" fmla="*/ 359979 h 362483"/>
              <a:gd name="connsiteX71" fmla="*/ 166744 w 1535962"/>
              <a:gd name="connsiteY71" fmla="*/ 357598 h 362483"/>
              <a:gd name="connsiteX72" fmla="*/ 145312 w 1535962"/>
              <a:gd name="connsiteY72" fmla="*/ 348073 h 362483"/>
              <a:gd name="connsiteX73" fmla="*/ 104831 w 1535962"/>
              <a:gd name="connsiteY73" fmla="*/ 333785 h 362483"/>
              <a:gd name="connsiteX74" fmla="*/ 19106 w 1535962"/>
              <a:gd name="connsiteY74" fmla="*/ 331404 h 362483"/>
              <a:gd name="connsiteX75" fmla="*/ 16725 w 1535962"/>
              <a:gd name="connsiteY75" fmla="*/ 324260 h 362483"/>
              <a:gd name="connsiteX76" fmla="*/ 7200 w 1535962"/>
              <a:gd name="connsiteY76" fmla="*/ 309973 h 362483"/>
              <a:gd name="connsiteX77" fmla="*/ 56 w 1535962"/>
              <a:gd name="connsiteY77" fmla="*/ 274254 h 362483"/>
              <a:gd name="connsiteX78" fmla="*/ 4819 w 1535962"/>
              <a:gd name="connsiteY78" fmla="*/ 207579 h 362483"/>
              <a:gd name="connsiteX79" fmla="*/ 7200 w 1535962"/>
              <a:gd name="connsiteY79" fmla="*/ 200435 h 362483"/>
              <a:gd name="connsiteX80" fmla="*/ 11962 w 1535962"/>
              <a:gd name="connsiteY80" fmla="*/ 193291 h 362483"/>
              <a:gd name="connsiteX81" fmla="*/ 16725 w 1535962"/>
              <a:gd name="connsiteY81" fmla="*/ 183766 h 362483"/>
              <a:gd name="connsiteX82" fmla="*/ 45300 w 1535962"/>
              <a:gd name="connsiteY82" fmla="*/ 150429 h 362483"/>
              <a:gd name="connsiteX83" fmla="*/ 54825 w 1535962"/>
              <a:gd name="connsiteY83" fmla="*/ 140904 h 362483"/>
              <a:gd name="connsiteX84" fmla="*/ 78637 w 1535962"/>
              <a:gd name="connsiteY84" fmla="*/ 128998 h 362483"/>
              <a:gd name="connsiteX85" fmla="*/ 88162 w 1535962"/>
              <a:gd name="connsiteY85" fmla="*/ 124235 h 362483"/>
              <a:gd name="connsiteX86" fmla="*/ 100069 w 1535962"/>
              <a:gd name="connsiteY86" fmla="*/ 117091 h 362483"/>
              <a:gd name="connsiteX87" fmla="*/ 107212 w 1535962"/>
              <a:gd name="connsiteY87" fmla="*/ 109948 h 362483"/>
              <a:gd name="connsiteX88" fmla="*/ 119119 w 1535962"/>
              <a:gd name="connsiteY88" fmla="*/ 107566 h 362483"/>
              <a:gd name="connsiteX89" fmla="*/ 154837 w 1535962"/>
              <a:gd name="connsiteY89" fmla="*/ 95660 h 362483"/>
              <a:gd name="connsiteX90" fmla="*/ 171506 w 1535962"/>
              <a:gd name="connsiteY90" fmla="*/ 86135 h 362483"/>
              <a:gd name="connsiteX91" fmla="*/ 178650 w 1535962"/>
              <a:gd name="connsiteY91" fmla="*/ 83754 h 362483"/>
              <a:gd name="connsiteX92" fmla="*/ 192937 w 1535962"/>
              <a:gd name="connsiteY92" fmla="*/ 74229 h 362483"/>
              <a:gd name="connsiteX93" fmla="*/ 200081 w 1535962"/>
              <a:gd name="connsiteY93" fmla="*/ 71848 h 362483"/>
              <a:gd name="connsiteX94" fmla="*/ 211987 w 1535962"/>
              <a:gd name="connsiteY94" fmla="*/ 64704 h 362483"/>
              <a:gd name="connsiteX95" fmla="*/ 219131 w 1535962"/>
              <a:gd name="connsiteY95" fmla="*/ 59941 h 362483"/>
              <a:gd name="connsiteX96" fmla="*/ 231037 w 1535962"/>
              <a:gd name="connsiteY96" fmla="*/ 57560 h 362483"/>
              <a:gd name="connsiteX97" fmla="*/ 216750 w 1535962"/>
              <a:gd name="connsiteY97" fmla="*/ 50416 h 3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535962" h="362483">
                <a:moveTo>
                  <a:pt x="216750" y="50416"/>
                </a:moveTo>
                <a:lnTo>
                  <a:pt x="216750" y="50416"/>
                </a:lnTo>
                <a:cubicBezTo>
                  <a:pt x="232625" y="48035"/>
                  <a:pt x="248363" y="44417"/>
                  <a:pt x="264375" y="43273"/>
                </a:cubicBezTo>
                <a:cubicBezTo>
                  <a:pt x="389556" y="34329"/>
                  <a:pt x="286572" y="40987"/>
                  <a:pt x="573937" y="38510"/>
                </a:cubicBezTo>
                <a:lnTo>
                  <a:pt x="619181" y="36129"/>
                </a:lnTo>
                <a:lnTo>
                  <a:pt x="693000" y="33748"/>
                </a:lnTo>
                <a:cubicBezTo>
                  <a:pt x="700179" y="33389"/>
                  <a:pt x="707277" y="32064"/>
                  <a:pt x="714431" y="31366"/>
                </a:cubicBezTo>
                <a:cubicBezTo>
                  <a:pt x="739822" y="28889"/>
                  <a:pt x="765142" y="25285"/>
                  <a:pt x="790631" y="24223"/>
                </a:cubicBezTo>
                <a:lnTo>
                  <a:pt x="847781" y="21841"/>
                </a:lnTo>
                <a:cubicBezTo>
                  <a:pt x="934974" y="10215"/>
                  <a:pt x="895226" y="13516"/>
                  <a:pt x="966844" y="9935"/>
                </a:cubicBezTo>
                <a:cubicBezTo>
                  <a:pt x="969225" y="9141"/>
                  <a:pt x="971495" y="7853"/>
                  <a:pt x="973987" y="7554"/>
                </a:cubicBezTo>
                <a:cubicBezTo>
                  <a:pt x="991397" y="5465"/>
                  <a:pt x="1026375" y="2791"/>
                  <a:pt x="1026375" y="2791"/>
                </a:cubicBezTo>
                <a:cubicBezTo>
                  <a:pt x="1041613" y="-2288"/>
                  <a:pt x="1029348" y="718"/>
                  <a:pt x="1057331" y="2791"/>
                </a:cubicBezTo>
                <a:cubicBezTo>
                  <a:pt x="1070811" y="3790"/>
                  <a:pt x="1084329" y="4210"/>
                  <a:pt x="1097812" y="5173"/>
                </a:cubicBezTo>
                <a:lnTo>
                  <a:pt x="1157344" y="9935"/>
                </a:lnTo>
                <a:cubicBezTo>
                  <a:pt x="1181950" y="9141"/>
                  <a:pt x="1206552" y="6889"/>
                  <a:pt x="1231162" y="7554"/>
                </a:cubicBezTo>
                <a:cubicBezTo>
                  <a:pt x="1236180" y="7690"/>
                  <a:pt x="1240448" y="11887"/>
                  <a:pt x="1245450" y="12316"/>
                </a:cubicBezTo>
                <a:cubicBezTo>
                  <a:pt x="1256770" y="13286"/>
                  <a:pt x="1398597" y="17034"/>
                  <a:pt x="1400231" y="17079"/>
                </a:cubicBezTo>
                <a:cubicBezTo>
                  <a:pt x="1402705" y="17432"/>
                  <a:pt x="1424521" y="20234"/>
                  <a:pt x="1428806" y="21841"/>
                </a:cubicBezTo>
                <a:cubicBezTo>
                  <a:pt x="1431486" y="22846"/>
                  <a:pt x="1433390" y="25324"/>
                  <a:pt x="1435950" y="26604"/>
                </a:cubicBezTo>
                <a:cubicBezTo>
                  <a:pt x="1452164" y="34711"/>
                  <a:pt x="1432785" y="21352"/>
                  <a:pt x="1452619" y="33748"/>
                </a:cubicBezTo>
                <a:cubicBezTo>
                  <a:pt x="1460100" y="38424"/>
                  <a:pt x="1468394" y="47201"/>
                  <a:pt x="1476431" y="50416"/>
                </a:cubicBezTo>
                <a:cubicBezTo>
                  <a:pt x="1490994" y="56242"/>
                  <a:pt x="1484780" y="52808"/>
                  <a:pt x="1495481" y="59941"/>
                </a:cubicBezTo>
                <a:lnTo>
                  <a:pt x="1514531" y="88516"/>
                </a:lnTo>
                <a:cubicBezTo>
                  <a:pt x="1516119" y="90897"/>
                  <a:pt x="1517270" y="93636"/>
                  <a:pt x="1519294" y="95660"/>
                </a:cubicBezTo>
                <a:lnTo>
                  <a:pt x="1526437" y="102804"/>
                </a:lnTo>
                <a:cubicBezTo>
                  <a:pt x="1532105" y="119806"/>
                  <a:pt x="1528416" y="112914"/>
                  <a:pt x="1535962" y="124235"/>
                </a:cubicBezTo>
                <a:cubicBezTo>
                  <a:pt x="1535641" y="129690"/>
                  <a:pt x="1536980" y="166762"/>
                  <a:pt x="1528819" y="179004"/>
                </a:cubicBezTo>
                <a:cubicBezTo>
                  <a:pt x="1525644" y="183766"/>
                  <a:pt x="1524413" y="190731"/>
                  <a:pt x="1519294" y="193291"/>
                </a:cubicBezTo>
                <a:lnTo>
                  <a:pt x="1509769" y="198054"/>
                </a:lnTo>
                <a:cubicBezTo>
                  <a:pt x="1507388" y="201229"/>
                  <a:pt x="1505591" y="204942"/>
                  <a:pt x="1502625" y="207579"/>
                </a:cubicBezTo>
                <a:cubicBezTo>
                  <a:pt x="1498347" y="211382"/>
                  <a:pt x="1493767" y="215294"/>
                  <a:pt x="1488337" y="217104"/>
                </a:cubicBezTo>
                <a:cubicBezTo>
                  <a:pt x="1479645" y="220001"/>
                  <a:pt x="1479255" y="219976"/>
                  <a:pt x="1469287" y="224248"/>
                </a:cubicBezTo>
                <a:cubicBezTo>
                  <a:pt x="1462102" y="227327"/>
                  <a:pt x="1454954" y="230497"/>
                  <a:pt x="1447856" y="233773"/>
                </a:cubicBezTo>
                <a:cubicBezTo>
                  <a:pt x="1444633" y="235260"/>
                  <a:pt x="1441655" y="237289"/>
                  <a:pt x="1438331" y="238535"/>
                </a:cubicBezTo>
                <a:cubicBezTo>
                  <a:pt x="1432218" y="240827"/>
                  <a:pt x="1427426" y="240416"/>
                  <a:pt x="1421662" y="243298"/>
                </a:cubicBezTo>
                <a:cubicBezTo>
                  <a:pt x="1392322" y="257969"/>
                  <a:pt x="1443959" y="236658"/>
                  <a:pt x="1402612" y="250441"/>
                </a:cubicBezTo>
                <a:cubicBezTo>
                  <a:pt x="1392124" y="253937"/>
                  <a:pt x="1382522" y="260311"/>
                  <a:pt x="1371656" y="262348"/>
                </a:cubicBezTo>
                <a:lnTo>
                  <a:pt x="1333556" y="269491"/>
                </a:lnTo>
                <a:cubicBezTo>
                  <a:pt x="1330347" y="270133"/>
                  <a:pt x="1327278" y="271467"/>
                  <a:pt x="1324031" y="271873"/>
                </a:cubicBezTo>
                <a:cubicBezTo>
                  <a:pt x="1314547" y="273059"/>
                  <a:pt x="1304981" y="273460"/>
                  <a:pt x="1295456" y="274254"/>
                </a:cubicBezTo>
                <a:cubicBezTo>
                  <a:pt x="1290694" y="275841"/>
                  <a:pt x="1286060" y="277887"/>
                  <a:pt x="1281169" y="279016"/>
                </a:cubicBezTo>
                <a:cubicBezTo>
                  <a:pt x="1275700" y="280278"/>
                  <a:pt x="1270048" y="280544"/>
                  <a:pt x="1264500" y="281398"/>
                </a:cubicBezTo>
                <a:cubicBezTo>
                  <a:pt x="1259728" y="282132"/>
                  <a:pt x="1254984" y="283045"/>
                  <a:pt x="1250212" y="283779"/>
                </a:cubicBezTo>
                <a:cubicBezTo>
                  <a:pt x="1244665" y="284632"/>
                  <a:pt x="1239066" y="285156"/>
                  <a:pt x="1233544" y="286160"/>
                </a:cubicBezTo>
                <a:cubicBezTo>
                  <a:pt x="1230324" y="286745"/>
                  <a:pt x="1227219" y="287855"/>
                  <a:pt x="1224019" y="288541"/>
                </a:cubicBezTo>
                <a:cubicBezTo>
                  <a:pt x="1216104" y="290237"/>
                  <a:pt x="1208144" y="291716"/>
                  <a:pt x="1200206" y="293304"/>
                </a:cubicBezTo>
                <a:cubicBezTo>
                  <a:pt x="1196237" y="290923"/>
                  <a:pt x="1192903" y="286645"/>
                  <a:pt x="1188300" y="286160"/>
                </a:cubicBezTo>
                <a:cubicBezTo>
                  <a:pt x="1177220" y="284994"/>
                  <a:pt x="1166090" y="287998"/>
                  <a:pt x="1154962" y="288541"/>
                </a:cubicBezTo>
                <a:cubicBezTo>
                  <a:pt x="1133542" y="289586"/>
                  <a:pt x="1112100" y="290129"/>
                  <a:pt x="1090669" y="290923"/>
                </a:cubicBezTo>
                <a:cubicBezTo>
                  <a:pt x="1072825" y="296870"/>
                  <a:pt x="1092242" y="291024"/>
                  <a:pt x="1054950" y="295685"/>
                </a:cubicBezTo>
                <a:cubicBezTo>
                  <a:pt x="1051703" y="296091"/>
                  <a:pt x="1048675" y="297684"/>
                  <a:pt x="1045425" y="298066"/>
                </a:cubicBezTo>
                <a:cubicBezTo>
                  <a:pt x="1035147" y="299275"/>
                  <a:pt x="1024788" y="299654"/>
                  <a:pt x="1014469" y="300448"/>
                </a:cubicBezTo>
                <a:cubicBezTo>
                  <a:pt x="1012088" y="301242"/>
                  <a:pt x="1009675" y="301948"/>
                  <a:pt x="1007325" y="302829"/>
                </a:cubicBezTo>
                <a:cubicBezTo>
                  <a:pt x="996755" y="306792"/>
                  <a:pt x="996216" y="308096"/>
                  <a:pt x="985894" y="309973"/>
                </a:cubicBezTo>
                <a:cubicBezTo>
                  <a:pt x="971591" y="312574"/>
                  <a:pt x="971401" y="311135"/>
                  <a:pt x="959700" y="314735"/>
                </a:cubicBezTo>
                <a:cubicBezTo>
                  <a:pt x="952503" y="316950"/>
                  <a:pt x="945678" y="320532"/>
                  <a:pt x="938269" y="321879"/>
                </a:cubicBezTo>
                <a:cubicBezTo>
                  <a:pt x="928086" y="323730"/>
                  <a:pt x="917631" y="323466"/>
                  <a:pt x="907312" y="324260"/>
                </a:cubicBezTo>
                <a:lnTo>
                  <a:pt x="714431" y="321879"/>
                </a:lnTo>
                <a:cubicBezTo>
                  <a:pt x="706456" y="321704"/>
                  <a:pt x="698592" y="319249"/>
                  <a:pt x="690619" y="319498"/>
                </a:cubicBezTo>
                <a:cubicBezTo>
                  <a:pt x="673093" y="320046"/>
                  <a:pt x="655679" y="322515"/>
                  <a:pt x="638231" y="324260"/>
                </a:cubicBezTo>
                <a:lnTo>
                  <a:pt x="571556" y="331404"/>
                </a:lnTo>
                <a:cubicBezTo>
                  <a:pt x="559397" y="334106"/>
                  <a:pt x="548116" y="337013"/>
                  <a:pt x="535837" y="338548"/>
                </a:cubicBezTo>
                <a:cubicBezTo>
                  <a:pt x="511943" y="341535"/>
                  <a:pt x="506725" y="340867"/>
                  <a:pt x="481069" y="343310"/>
                </a:cubicBezTo>
                <a:cubicBezTo>
                  <a:pt x="474698" y="343917"/>
                  <a:pt x="468408" y="345326"/>
                  <a:pt x="462019" y="345691"/>
                </a:cubicBezTo>
                <a:cubicBezTo>
                  <a:pt x="440608" y="346915"/>
                  <a:pt x="419156" y="347279"/>
                  <a:pt x="397725" y="348073"/>
                </a:cubicBezTo>
                <a:cubicBezTo>
                  <a:pt x="390581" y="348867"/>
                  <a:pt x="383457" y="349857"/>
                  <a:pt x="376294" y="350454"/>
                </a:cubicBezTo>
                <a:cubicBezTo>
                  <a:pt x="364402" y="351445"/>
                  <a:pt x="352435" y="351517"/>
                  <a:pt x="340575" y="352835"/>
                </a:cubicBezTo>
                <a:cubicBezTo>
                  <a:pt x="338080" y="353112"/>
                  <a:pt x="335912" y="354834"/>
                  <a:pt x="333431" y="355216"/>
                </a:cubicBezTo>
                <a:cubicBezTo>
                  <a:pt x="325547" y="356429"/>
                  <a:pt x="317556" y="356804"/>
                  <a:pt x="309619" y="357598"/>
                </a:cubicBezTo>
                <a:cubicBezTo>
                  <a:pt x="307238" y="358392"/>
                  <a:pt x="304980" y="359812"/>
                  <a:pt x="302475" y="359979"/>
                </a:cubicBezTo>
                <a:cubicBezTo>
                  <a:pt x="233919" y="364549"/>
                  <a:pt x="237783" y="362333"/>
                  <a:pt x="166744" y="357598"/>
                </a:cubicBezTo>
                <a:cubicBezTo>
                  <a:pt x="124767" y="340807"/>
                  <a:pt x="180893" y="363640"/>
                  <a:pt x="145312" y="348073"/>
                </a:cubicBezTo>
                <a:cubicBezTo>
                  <a:pt x="136574" y="344250"/>
                  <a:pt x="117610" y="334408"/>
                  <a:pt x="104831" y="333785"/>
                </a:cubicBezTo>
                <a:cubicBezTo>
                  <a:pt x="76279" y="332392"/>
                  <a:pt x="47681" y="332198"/>
                  <a:pt x="19106" y="331404"/>
                </a:cubicBezTo>
                <a:cubicBezTo>
                  <a:pt x="18312" y="329023"/>
                  <a:pt x="17944" y="326454"/>
                  <a:pt x="16725" y="324260"/>
                </a:cubicBezTo>
                <a:cubicBezTo>
                  <a:pt x="13945" y="319257"/>
                  <a:pt x="7200" y="309973"/>
                  <a:pt x="7200" y="309973"/>
                </a:cubicBezTo>
                <a:cubicBezTo>
                  <a:pt x="4819" y="298067"/>
                  <a:pt x="338" y="286393"/>
                  <a:pt x="56" y="274254"/>
                </a:cubicBezTo>
                <a:cubicBezTo>
                  <a:pt x="-462" y="251978"/>
                  <a:pt x="2673" y="229757"/>
                  <a:pt x="4819" y="207579"/>
                </a:cubicBezTo>
                <a:cubicBezTo>
                  <a:pt x="5061" y="205081"/>
                  <a:pt x="6078" y="202680"/>
                  <a:pt x="7200" y="200435"/>
                </a:cubicBezTo>
                <a:cubicBezTo>
                  <a:pt x="8480" y="197875"/>
                  <a:pt x="10542" y="195776"/>
                  <a:pt x="11962" y="193291"/>
                </a:cubicBezTo>
                <a:cubicBezTo>
                  <a:pt x="13723" y="190209"/>
                  <a:pt x="14546" y="186568"/>
                  <a:pt x="16725" y="183766"/>
                </a:cubicBezTo>
                <a:cubicBezTo>
                  <a:pt x="25711" y="172213"/>
                  <a:pt x="34951" y="160778"/>
                  <a:pt x="45300" y="150429"/>
                </a:cubicBezTo>
                <a:cubicBezTo>
                  <a:pt x="48475" y="147254"/>
                  <a:pt x="51281" y="143661"/>
                  <a:pt x="54825" y="140904"/>
                </a:cubicBezTo>
                <a:cubicBezTo>
                  <a:pt x="64434" y="133430"/>
                  <a:pt x="67940" y="133752"/>
                  <a:pt x="78637" y="128998"/>
                </a:cubicBezTo>
                <a:cubicBezTo>
                  <a:pt x="81881" y="127556"/>
                  <a:pt x="85059" y="125959"/>
                  <a:pt x="88162" y="124235"/>
                </a:cubicBezTo>
                <a:cubicBezTo>
                  <a:pt x="92208" y="121987"/>
                  <a:pt x="96366" y="119868"/>
                  <a:pt x="100069" y="117091"/>
                </a:cubicBezTo>
                <a:cubicBezTo>
                  <a:pt x="102763" y="115071"/>
                  <a:pt x="104200" y="111454"/>
                  <a:pt x="107212" y="109948"/>
                </a:cubicBezTo>
                <a:cubicBezTo>
                  <a:pt x="110832" y="108138"/>
                  <a:pt x="115150" y="108360"/>
                  <a:pt x="119119" y="107566"/>
                </a:cubicBezTo>
                <a:cubicBezTo>
                  <a:pt x="148562" y="92846"/>
                  <a:pt x="116374" y="107495"/>
                  <a:pt x="154837" y="95660"/>
                </a:cubicBezTo>
                <a:cubicBezTo>
                  <a:pt x="165697" y="92318"/>
                  <a:pt x="162396" y="90690"/>
                  <a:pt x="171506" y="86135"/>
                </a:cubicBezTo>
                <a:cubicBezTo>
                  <a:pt x="173751" y="85012"/>
                  <a:pt x="176269" y="84548"/>
                  <a:pt x="178650" y="83754"/>
                </a:cubicBezTo>
                <a:cubicBezTo>
                  <a:pt x="183412" y="80579"/>
                  <a:pt x="187507" y="76039"/>
                  <a:pt x="192937" y="74229"/>
                </a:cubicBezTo>
                <a:cubicBezTo>
                  <a:pt x="195318" y="73435"/>
                  <a:pt x="197836" y="72971"/>
                  <a:pt x="200081" y="71848"/>
                </a:cubicBezTo>
                <a:cubicBezTo>
                  <a:pt x="204221" y="69778"/>
                  <a:pt x="208062" y="67157"/>
                  <a:pt x="211987" y="64704"/>
                </a:cubicBezTo>
                <a:cubicBezTo>
                  <a:pt x="214414" y="63187"/>
                  <a:pt x="216451" y="60946"/>
                  <a:pt x="219131" y="59941"/>
                </a:cubicBezTo>
                <a:cubicBezTo>
                  <a:pt x="222921" y="58520"/>
                  <a:pt x="227086" y="58438"/>
                  <a:pt x="231037" y="57560"/>
                </a:cubicBezTo>
                <a:cubicBezTo>
                  <a:pt x="241159" y="55311"/>
                  <a:pt x="219131" y="51607"/>
                  <a:pt x="216750" y="50416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27000">
                <a:srgbClr val="FF0000"/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1" name="Freeform 80"/>
          <p:cNvSpPr/>
          <p:nvPr/>
        </p:nvSpPr>
        <p:spPr bwMode="auto">
          <a:xfrm>
            <a:off x="6604441" y="3619999"/>
            <a:ext cx="1271071" cy="237022"/>
          </a:xfrm>
          <a:custGeom>
            <a:avLst/>
            <a:gdLst>
              <a:gd name="connsiteX0" fmla="*/ 216750 w 1535962"/>
              <a:gd name="connsiteY0" fmla="*/ 50416 h 362483"/>
              <a:gd name="connsiteX1" fmla="*/ 216750 w 1535962"/>
              <a:gd name="connsiteY1" fmla="*/ 50416 h 362483"/>
              <a:gd name="connsiteX2" fmla="*/ 264375 w 1535962"/>
              <a:gd name="connsiteY2" fmla="*/ 43273 h 362483"/>
              <a:gd name="connsiteX3" fmla="*/ 573937 w 1535962"/>
              <a:gd name="connsiteY3" fmla="*/ 38510 h 362483"/>
              <a:gd name="connsiteX4" fmla="*/ 619181 w 1535962"/>
              <a:gd name="connsiteY4" fmla="*/ 36129 h 362483"/>
              <a:gd name="connsiteX5" fmla="*/ 693000 w 1535962"/>
              <a:gd name="connsiteY5" fmla="*/ 33748 h 362483"/>
              <a:gd name="connsiteX6" fmla="*/ 714431 w 1535962"/>
              <a:gd name="connsiteY6" fmla="*/ 31366 h 362483"/>
              <a:gd name="connsiteX7" fmla="*/ 790631 w 1535962"/>
              <a:gd name="connsiteY7" fmla="*/ 24223 h 362483"/>
              <a:gd name="connsiteX8" fmla="*/ 847781 w 1535962"/>
              <a:gd name="connsiteY8" fmla="*/ 21841 h 362483"/>
              <a:gd name="connsiteX9" fmla="*/ 966844 w 1535962"/>
              <a:gd name="connsiteY9" fmla="*/ 9935 h 362483"/>
              <a:gd name="connsiteX10" fmla="*/ 973987 w 1535962"/>
              <a:gd name="connsiteY10" fmla="*/ 7554 h 362483"/>
              <a:gd name="connsiteX11" fmla="*/ 1026375 w 1535962"/>
              <a:gd name="connsiteY11" fmla="*/ 2791 h 362483"/>
              <a:gd name="connsiteX12" fmla="*/ 1057331 w 1535962"/>
              <a:gd name="connsiteY12" fmla="*/ 2791 h 362483"/>
              <a:gd name="connsiteX13" fmla="*/ 1097812 w 1535962"/>
              <a:gd name="connsiteY13" fmla="*/ 5173 h 362483"/>
              <a:gd name="connsiteX14" fmla="*/ 1157344 w 1535962"/>
              <a:gd name="connsiteY14" fmla="*/ 9935 h 362483"/>
              <a:gd name="connsiteX15" fmla="*/ 1231162 w 1535962"/>
              <a:gd name="connsiteY15" fmla="*/ 7554 h 362483"/>
              <a:gd name="connsiteX16" fmla="*/ 1245450 w 1535962"/>
              <a:gd name="connsiteY16" fmla="*/ 12316 h 362483"/>
              <a:gd name="connsiteX17" fmla="*/ 1400231 w 1535962"/>
              <a:gd name="connsiteY17" fmla="*/ 17079 h 362483"/>
              <a:gd name="connsiteX18" fmla="*/ 1428806 w 1535962"/>
              <a:gd name="connsiteY18" fmla="*/ 21841 h 362483"/>
              <a:gd name="connsiteX19" fmla="*/ 1435950 w 1535962"/>
              <a:gd name="connsiteY19" fmla="*/ 26604 h 362483"/>
              <a:gd name="connsiteX20" fmla="*/ 1452619 w 1535962"/>
              <a:gd name="connsiteY20" fmla="*/ 33748 h 362483"/>
              <a:gd name="connsiteX21" fmla="*/ 1476431 w 1535962"/>
              <a:gd name="connsiteY21" fmla="*/ 50416 h 362483"/>
              <a:gd name="connsiteX22" fmla="*/ 1495481 w 1535962"/>
              <a:gd name="connsiteY22" fmla="*/ 59941 h 362483"/>
              <a:gd name="connsiteX23" fmla="*/ 1514531 w 1535962"/>
              <a:gd name="connsiteY23" fmla="*/ 88516 h 362483"/>
              <a:gd name="connsiteX24" fmla="*/ 1519294 w 1535962"/>
              <a:gd name="connsiteY24" fmla="*/ 95660 h 362483"/>
              <a:gd name="connsiteX25" fmla="*/ 1526437 w 1535962"/>
              <a:gd name="connsiteY25" fmla="*/ 102804 h 362483"/>
              <a:gd name="connsiteX26" fmla="*/ 1535962 w 1535962"/>
              <a:gd name="connsiteY26" fmla="*/ 124235 h 362483"/>
              <a:gd name="connsiteX27" fmla="*/ 1528819 w 1535962"/>
              <a:gd name="connsiteY27" fmla="*/ 179004 h 362483"/>
              <a:gd name="connsiteX28" fmla="*/ 1519294 w 1535962"/>
              <a:gd name="connsiteY28" fmla="*/ 193291 h 362483"/>
              <a:gd name="connsiteX29" fmla="*/ 1509769 w 1535962"/>
              <a:gd name="connsiteY29" fmla="*/ 198054 h 362483"/>
              <a:gd name="connsiteX30" fmla="*/ 1502625 w 1535962"/>
              <a:gd name="connsiteY30" fmla="*/ 207579 h 362483"/>
              <a:gd name="connsiteX31" fmla="*/ 1488337 w 1535962"/>
              <a:gd name="connsiteY31" fmla="*/ 217104 h 362483"/>
              <a:gd name="connsiteX32" fmla="*/ 1469287 w 1535962"/>
              <a:gd name="connsiteY32" fmla="*/ 224248 h 362483"/>
              <a:gd name="connsiteX33" fmla="*/ 1447856 w 1535962"/>
              <a:gd name="connsiteY33" fmla="*/ 233773 h 362483"/>
              <a:gd name="connsiteX34" fmla="*/ 1438331 w 1535962"/>
              <a:gd name="connsiteY34" fmla="*/ 238535 h 362483"/>
              <a:gd name="connsiteX35" fmla="*/ 1421662 w 1535962"/>
              <a:gd name="connsiteY35" fmla="*/ 243298 h 362483"/>
              <a:gd name="connsiteX36" fmla="*/ 1402612 w 1535962"/>
              <a:gd name="connsiteY36" fmla="*/ 250441 h 362483"/>
              <a:gd name="connsiteX37" fmla="*/ 1371656 w 1535962"/>
              <a:gd name="connsiteY37" fmla="*/ 262348 h 362483"/>
              <a:gd name="connsiteX38" fmla="*/ 1333556 w 1535962"/>
              <a:gd name="connsiteY38" fmla="*/ 269491 h 362483"/>
              <a:gd name="connsiteX39" fmla="*/ 1324031 w 1535962"/>
              <a:gd name="connsiteY39" fmla="*/ 271873 h 362483"/>
              <a:gd name="connsiteX40" fmla="*/ 1295456 w 1535962"/>
              <a:gd name="connsiteY40" fmla="*/ 274254 h 362483"/>
              <a:gd name="connsiteX41" fmla="*/ 1281169 w 1535962"/>
              <a:gd name="connsiteY41" fmla="*/ 279016 h 362483"/>
              <a:gd name="connsiteX42" fmla="*/ 1264500 w 1535962"/>
              <a:gd name="connsiteY42" fmla="*/ 281398 h 362483"/>
              <a:gd name="connsiteX43" fmla="*/ 1250212 w 1535962"/>
              <a:gd name="connsiteY43" fmla="*/ 283779 h 362483"/>
              <a:gd name="connsiteX44" fmla="*/ 1233544 w 1535962"/>
              <a:gd name="connsiteY44" fmla="*/ 286160 h 362483"/>
              <a:gd name="connsiteX45" fmla="*/ 1224019 w 1535962"/>
              <a:gd name="connsiteY45" fmla="*/ 288541 h 362483"/>
              <a:gd name="connsiteX46" fmla="*/ 1200206 w 1535962"/>
              <a:gd name="connsiteY46" fmla="*/ 293304 h 362483"/>
              <a:gd name="connsiteX47" fmla="*/ 1188300 w 1535962"/>
              <a:gd name="connsiteY47" fmla="*/ 286160 h 362483"/>
              <a:gd name="connsiteX48" fmla="*/ 1154962 w 1535962"/>
              <a:gd name="connsiteY48" fmla="*/ 288541 h 362483"/>
              <a:gd name="connsiteX49" fmla="*/ 1090669 w 1535962"/>
              <a:gd name="connsiteY49" fmla="*/ 290923 h 362483"/>
              <a:gd name="connsiteX50" fmla="*/ 1054950 w 1535962"/>
              <a:gd name="connsiteY50" fmla="*/ 295685 h 362483"/>
              <a:gd name="connsiteX51" fmla="*/ 1045425 w 1535962"/>
              <a:gd name="connsiteY51" fmla="*/ 298066 h 362483"/>
              <a:gd name="connsiteX52" fmla="*/ 1014469 w 1535962"/>
              <a:gd name="connsiteY52" fmla="*/ 300448 h 362483"/>
              <a:gd name="connsiteX53" fmla="*/ 1007325 w 1535962"/>
              <a:gd name="connsiteY53" fmla="*/ 302829 h 362483"/>
              <a:gd name="connsiteX54" fmla="*/ 985894 w 1535962"/>
              <a:gd name="connsiteY54" fmla="*/ 309973 h 362483"/>
              <a:gd name="connsiteX55" fmla="*/ 959700 w 1535962"/>
              <a:gd name="connsiteY55" fmla="*/ 314735 h 362483"/>
              <a:gd name="connsiteX56" fmla="*/ 938269 w 1535962"/>
              <a:gd name="connsiteY56" fmla="*/ 321879 h 362483"/>
              <a:gd name="connsiteX57" fmla="*/ 907312 w 1535962"/>
              <a:gd name="connsiteY57" fmla="*/ 324260 h 362483"/>
              <a:gd name="connsiteX58" fmla="*/ 714431 w 1535962"/>
              <a:gd name="connsiteY58" fmla="*/ 321879 h 362483"/>
              <a:gd name="connsiteX59" fmla="*/ 690619 w 1535962"/>
              <a:gd name="connsiteY59" fmla="*/ 319498 h 362483"/>
              <a:gd name="connsiteX60" fmla="*/ 638231 w 1535962"/>
              <a:gd name="connsiteY60" fmla="*/ 324260 h 362483"/>
              <a:gd name="connsiteX61" fmla="*/ 571556 w 1535962"/>
              <a:gd name="connsiteY61" fmla="*/ 331404 h 362483"/>
              <a:gd name="connsiteX62" fmla="*/ 535837 w 1535962"/>
              <a:gd name="connsiteY62" fmla="*/ 338548 h 362483"/>
              <a:gd name="connsiteX63" fmla="*/ 481069 w 1535962"/>
              <a:gd name="connsiteY63" fmla="*/ 343310 h 362483"/>
              <a:gd name="connsiteX64" fmla="*/ 462019 w 1535962"/>
              <a:gd name="connsiteY64" fmla="*/ 345691 h 362483"/>
              <a:gd name="connsiteX65" fmla="*/ 397725 w 1535962"/>
              <a:gd name="connsiteY65" fmla="*/ 348073 h 362483"/>
              <a:gd name="connsiteX66" fmla="*/ 376294 w 1535962"/>
              <a:gd name="connsiteY66" fmla="*/ 350454 h 362483"/>
              <a:gd name="connsiteX67" fmla="*/ 340575 w 1535962"/>
              <a:gd name="connsiteY67" fmla="*/ 352835 h 362483"/>
              <a:gd name="connsiteX68" fmla="*/ 333431 w 1535962"/>
              <a:gd name="connsiteY68" fmla="*/ 355216 h 362483"/>
              <a:gd name="connsiteX69" fmla="*/ 309619 w 1535962"/>
              <a:gd name="connsiteY69" fmla="*/ 357598 h 362483"/>
              <a:gd name="connsiteX70" fmla="*/ 302475 w 1535962"/>
              <a:gd name="connsiteY70" fmla="*/ 359979 h 362483"/>
              <a:gd name="connsiteX71" fmla="*/ 166744 w 1535962"/>
              <a:gd name="connsiteY71" fmla="*/ 357598 h 362483"/>
              <a:gd name="connsiteX72" fmla="*/ 145312 w 1535962"/>
              <a:gd name="connsiteY72" fmla="*/ 348073 h 362483"/>
              <a:gd name="connsiteX73" fmla="*/ 104831 w 1535962"/>
              <a:gd name="connsiteY73" fmla="*/ 333785 h 362483"/>
              <a:gd name="connsiteX74" fmla="*/ 19106 w 1535962"/>
              <a:gd name="connsiteY74" fmla="*/ 331404 h 362483"/>
              <a:gd name="connsiteX75" fmla="*/ 16725 w 1535962"/>
              <a:gd name="connsiteY75" fmla="*/ 324260 h 362483"/>
              <a:gd name="connsiteX76" fmla="*/ 7200 w 1535962"/>
              <a:gd name="connsiteY76" fmla="*/ 309973 h 362483"/>
              <a:gd name="connsiteX77" fmla="*/ 56 w 1535962"/>
              <a:gd name="connsiteY77" fmla="*/ 274254 h 362483"/>
              <a:gd name="connsiteX78" fmla="*/ 4819 w 1535962"/>
              <a:gd name="connsiteY78" fmla="*/ 207579 h 362483"/>
              <a:gd name="connsiteX79" fmla="*/ 7200 w 1535962"/>
              <a:gd name="connsiteY79" fmla="*/ 200435 h 362483"/>
              <a:gd name="connsiteX80" fmla="*/ 11962 w 1535962"/>
              <a:gd name="connsiteY80" fmla="*/ 193291 h 362483"/>
              <a:gd name="connsiteX81" fmla="*/ 16725 w 1535962"/>
              <a:gd name="connsiteY81" fmla="*/ 183766 h 362483"/>
              <a:gd name="connsiteX82" fmla="*/ 45300 w 1535962"/>
              <a:gd name="connsiteY82" fmla="*/ 150429 h 362483"/>
              <a:gd name="connsiteX83" fmla="*/ 54825 w 1535962"/>
              <a:gd name="connsiteY83" fmla="*/ 140904 h 362483"/>
              <a:gd name="connsiteX84" fmla="*/ 78637 w 1535962"/>
              <a:gd name="connsiteY84" fmla="*/ 128998 h 362483"/>
              <a:gd name="connsiteX85" fmla="*/ 88162 w 1535962"/>
              <a:gd name="connsiteY85" fmla="*/ 124235 h 362483"/>
              <a:gd name="connsiteX86" fmla="*/ 100069 w 1535962"/>
              <a:gd name="connsiteY86" fmla="*/ 117091 h 362483"/>
              <a:gd name="connsiteX87" fmla="*/ 107212 w 1535962"/>
              <a:gd name="connsiteY87" fmla="*/ 109948 h 362483"/>
              <a:gd name="connsiteX88" fmla="*/ 119119 w 1535962"/>
              <a:gd name="connsiteY88" fmla="*/ 107566 h 362483"/>
              <a:gd name="connsiteX89" fmla="*/ 154837 w 1535962"/>
              <a:gd name="connsiteY89" fmla="*/ 95660 h 362483"/>
              <a:gd name="connsiteX90" fmla="*/ 171506 w 1535962"/>
              <a:gd name="connsiteY90" fmla="*/ 86135 h 362483"/>
              <a:gd name="connsiteX91" fmla="*/ 178650 w 1535962"/>
              <a:gd name="connsiteY91" fmla="*/ 83754 h 362483"/>
              <a:gd name="connsiteX92" fmla="*/ 192937 w 1535962"/>
              <a:gd name="connsiteY92" fmla="*/ 74229 h 362483"/>
              <a:gd name="connsiteX93" fmla="*/ 200081 w 1535962"/>
              <a:gd name="connsiteY93" fmla="*/ 71848 h 362483"/>
              <a:gd name="connsiteX94" fmla="*/ 211987 w 1535962"/>
              <a:gd name="connsiteY94" fmla="*/ 64704 h 362483"/>
              <a:gd name="connsiteX95" fmla="*/ 219131 w 1535962"/>
              <a:gd name="connsiteY95" fmla="*/ 59941 h 362483"/>
              <a:gd name="connsiteX96" fmla="*/ 231037 w 1535962"/>
              <a:gd name="connsiteY96" fmla="*/ 57560 h 362483"/>
              <a:gd name="connsiteX97" fmla="*/ 216750 w 1535962"/>
              <a:gd name="connsiteY97" fmla="*/ 50416 h 3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535962" h="362483">
                <a:moveTo>
                  <a:pt x="216750" y="50416"/>
                </a:moveTo>
                <a:lnTo>
                  <a:pt x="216750" y="50416"/>
                </a:lnTo>
                <a:cubicBezTo>
                  <a:pt x="232625" y="48035"/>
                  <a:pt x="248363" y="44417"/>
                  <a:pt x="264375" y="43273"/>
                </a:cubicBezTo>
                <a:cubicBezTo>
                  <a:pt x="389556" y="34329"/>
                  <a:pt x="286572" y="40987"/>
                  <a:pt x="573937" y="38510"/>
                </a:cubicBezTo>
                <a:lnTo>
                  <a:pt x="619181" y="36129"/>
                </a:lnTo>
                <a:lnTo>
                  <a:pt x="693000" y="33748"/>
                </a:lnTo>
                <a:cubicBezTo>
                  <a:pt x="700179" y="33389"/>
                  <a:pt x="707277" y="32064"/>
                  <a:pt x="714431" y="31366"/>
                </a:cubicBezTo>
                <a:cubicBezTo>
                  <a:pt x="739822" y="28889"/>
                  <a:pt x="765142" y="25285"/>
                  <a:pt x="790631" y="24223"/>
                </a:cubicBezTo>
                <a:lnTo>
                  <a:pt x="847781" y="21841"/>
                </a:lnTo>
                <a:cubicBezTo>
                  <a:pt x="934974" y="10215"/>
                  <a:pt x="895226" y="13516"/>
                  <a:pt x="966844" y="9935"/>
                </a:cubicBezTo>
                <a:cubicBezTo>
                  <a:pt x="969225" y="9141"/>
                  <a:pt x="971495" y="7853"/>
                  <a:pt x="973987" y="7554"/>
                </a:cubicBezTo>
                <a:cubicBezTo>
                  <a:pt x="991397" y="5465"/>
                  <a:pt x="1026375" y="2791"/>
                  <a:pt x="1026375" y="2791"/>
                </a:cubicBezTo>
                <a:cubicBezTo>
                  <a:pt x="1041613" y="-2288"/>
                  <a:pt x="1029348" y="718"/>
                  <a:pt x="1057331" y="2791"/>
                </a:cubicBezTo>
                <a:cubicBezTo>
                  <a:pt x="1070811" y="3790"/>
                  <a:pt x="1084329" y="4210"/>
                  <a:pt x="1097812" y="5173"/>
                </a:cubicBezTo>
                <a:lnTo>
                  <a:pt x="1157344" y="9935"/>
                </a:lnTo>
                <a:cubicBezTo>
                  <a:pt x="1181950" y="9141"/>
                  <a:pt x="1206552" y="6889"/>
                  <a:pt x="1231162" y="7554"/>
                </a:cubicBezTo>
                <a:cubicBezTo>
                  <a:pt x="1236180" y="7690"/>
                  <a:pt x="1240448" y="11887"/>
                  <a:pt x="1245450" y="12316"/>
                </a:cubicBezTo>
                <a:cubicBezTo>
                  <a:pt x="1256770" y="13286"/>
                  <a:pt x="1398597" y="17034"/>
                  <a:pt x="1400231" y="17079"/>
                </a:cubicBezTo>
                <a:cubicBezTo>
                  <a:pt x="1402705" y="17432"/>
                  <a:pt x="1424521" y="20234"/>
                  <a:pt x="1428806" y="21841"/>
                </a:cubicBezTo>
                <a:cubicBezTo>
                  <a:pt x="1431486" y="22846"/>
                  <a:pt x="1433390" y="25324"/>
                  <a:pt x="1435950" y="26604"/>
                </a:cubicBezTo>
                <a:cubicBezTo>
                  <a:pt x="1452164" y="34711"/>
                  <a:pt x="1432785" y="21352"/>
                  <a:pt x="1452619" y="33748"/>
                </a:cubicBezTo>
                <a:cubicBezTo>
                  <a:pt x="1460100" y="38424"/>
                  <a:pt x="1468394" y="47201"/>
                  <a:pt x="1476431" y="50416"/>
                </a:cubicBezTo>
                <a:cubicBezTo>
                  <a:pt x="1490994" y="56242"/>
                  <a:pt x="1484780" y="52808"/>
                  <a:pt x="1495481" y="59941"/>
                </a:cubicBezTo>
                <a:lnTo>
                  <a:pt x="1514531" y="88516"/>
                </a:lnTo>
                <a:cubicBezTo>
                  <a:pt x="1516119" y="90897"/>
                  <a:pt x="1517270" y="93636"/>
                  <a:pt x="1519294" y="95660"/>
                </a:cubicBezTo>
                <a:lnTo>
                  <a:pt x="1526437" y="102804"/>
                </a:lnTo>
                <a:cubicBezTo>
                  <a:pt x="1532105" y="119806"/>
                  <a:pt x="1528416" y="112914"/>
                  <a:pt x="1535962" y="124235"/>
                </a:cubicBezTo>
                <a:cubicBezTo>
                  <a:pt x="1535641" y="129690"/>
                  <a:pt x="1536980" y="166762"/>
                  <a:pt x="1528819" y="179004"/>
                </a:cubicBezTo>
                <a:cubicBezTo>
                  <a:pt x="1525644" y="183766"/>
                  <a:pt x="1524413" y="190731"/>
                  <a:pt x="1519294" y="193291"/>
                </a:cubicBezTo>
                <a:lnTo>
                  <a:pt x="1509769" y="198054"/>
                </a:lnTo>
                <a:cubicBezTo>
                  <a:pt x="1507388" y="201229"/>
                  <a:pt x="1505591" y="204942"/>
                  <a:pt x="1502625" y="207579"/>
                </a:cubicBezTo>
                <a:cubicBezTo>
                  <a:pt x="1498347" y="211382"/>
                  <a:pt x="1493767" y="215294"/>
                  <a:pt x="1488337" y="217104"/>
                </a:cubicBezTo>
                <a:cubicBezTo>
                  <a:pt x="1479645" y="220001"/>
                  <a:pt x="1479255" y="219976"/>
                  <a:pt x="1469287" y="224248"/>
                </a:cubicBezTo>
                <a:cubicBezTo>
                  <a:pt x="1462102" y="227327"/>
                  <a:pt x="1454954" y="230497"/>
                  <a:pt x="1447856" y="233773"/>
                </a:cubicBezTo>
                <a:cubicBezTo>
                  <a:pt x="1444633" y="235260"/>
                  <a:pt x="1441655" y="237289"/>
                  <a:pt x="1438331" y="238535"/>
                </a:cubicBezTo>
                <a:cubicBezTo>
                  <a:pt x="1432218" y="240827"/>
                  <a:pt x="1427426" y="240416"/>
                  <a:pt x="1421662" y="243298"/>
                </a:cubicBezTo>
                <a:cubicBezTo>
                  <a:pt x="1392322" y="257969"/>
                  <a:pt x="1443959" y="236658"/>
                  <a:pt x="1402612" y="250441"/>
                </a:cubicBezTo>
                <a:cubicBezTo>
                  <a:pt x="1392124" y="253937"/>
                  <a:pt x="1382522" y="260311"/>
                  <a:pt x="1371656" y="262348"/>
                </a:cubicBezTo>
                <a:lnTo>
                  <a:pt x="1333556" y="269491"/>
                </a:lnTo>
                <a:cubicBezTo>
                  <a:pt x="1330347" y="270133"/>
                  <a:pt x="1327278" y="271467"/>
                  <a:pt x="1324031" y="271873"/>
                </a:cubicBezTo>
                <a:cubicBezTo>
                  <a:pt x="1314547" y="273059"/>
                  <a:pt x="1304981" y="273460"/>
                  <a:pt x="1295456" y="274254"/>
                </a:cubicBezTo>
                <a:cubicBezTo>
                  <a:pt x="1290694" y="275841"/>
                  <a:pt x="1286060" y="277887"/>
                  <a:pt x="1281169" y="279016"/>
                </a:cubicBezTo>
                <a:cubicBezTo>
                  <a:pt x="1275700" y="280278"/>
                  <a:pt x="1270048" y="280544"/>
                  <a:pt x="1264500" y="281398"/>
                </a:cubicBezTo>
                <a:cubicBezTo>
                  <a:pt x="1259728" y="282132"/>
                  <a:pt x="1254984" y="283045"/>
                  <a:pt x="1250212" y="283779"/>
                </a:cubicBezTo>
                <a:cubicBezTo>
                  <a:pt x="1244665" y="284632"/>
                  <a:pt x="1239066" y="285156"/>
                  <a:pt x="1233544" y="286160"/>
                </a:cubicBezTo>
                <a:cubicBezTo>
                  <a:pt x="1230324" y="286745"/>
                  <a:pt x="1227219" y="287855"/>
                  <a:pt x="1224019" y="288541"/>
                </a:cubicBezTo>
                <a:cubicBezTo>
                  <a:pt x="1216104" y="290237"/>
                  <a:pt x="1208144" y="291716"/>
                  <a:pt x="1200206" y="293304"/>
                </a:cubicBezTo>
                <a:cubicBezTo>
                  <a:pt x="1196237" y="290923"/>
                  <a:pt x="1192903" y="286645"/>
                  <a:pt x="1188300" y="286160"/>
                </a:cubicBezTo>
                <a:cubicBezTo>
                  <a:pt x="1177220" y="284994"/>
                  <a:pt x="1166090" y="287998"/>
                  <a:pt x="1154962" y="288541"/>
                </a:cubicBezTo>
                <a:cubicBezTo>
                  <a:pt x="1133542" y="289586"/>
                  <a:pt x="1112100" y="290129"/>
                  <a:pt x="1090669" y="290923"/>
                </a:cubicBezTo>
                <a:cubicBezTo>
                  <a:pt x="1072825" y="296870"/>
                  <a:pt x="1092242" y="291024"/>
                  <a:pt x="1054950" y="295685"/>
                </a:cubicBezTo>
                <a:cubicBezTo>
                  <a:pt x="1051703" y="296091"/>
                  <a:pt x="1048675" y="297684"/>
                  <a:pt x="1045425" y="298066"/>
                </a:cubicBezTo>
                <a:cubicBezTo>
                  <a:pt x="1035147" y="299275"/>
                  <a:pt x="1024788" y="299654"/>
                  <a:pt x="1014469" y="300448"/>
                </a:cubicBezTo>
                <a:cubicBezTo>
                  <a:pt x="1012088" y="301242"/>
                  <a:pt x="1009675" y="301948"/>
                  <a:pt x="1007325" y="302829"/>
                </a:cubicBezTo>
                <a:cubicBezTo>
                  <a:pt x="996755" y="306792"/>
                  <a:pt x="996216" y="308096"/>
                  <a:pt x="985894" y="309973"/>
                </a:cubicBezTo>
                <a:cubicBezTo>
                  <a:pt x="971591" y="312574"/>
                  <a:pt x="971401" y="311135"/>
                  <a:pt x="959700" y="314735"/>
                </a:cubicBezTo>
                <a:cubicBezTo>
                  <a:pt x="952503" y="316950"/>
                  <a:pt x="945678" y="320532"/>
                  <a:pt x="938269" y="321879"/>
                </a:cubicBezTo>
                <a:cubicBezTo>
                  <a:pt x="928086" y="323730"/>
                  <a:pt x="917631" y="323466"/>
                  <a:pt x="907312" y="324260"/>
                </a:cubicBezTo>
                <a:lnTo>
                  <a:pt x="714431" y="321879"/>
                </a:lnTo>
                <a:cubicBezTo>
                  <a:pt x="706456" y="321704"/>
                  <a:pt x="698592" y="319249"/>
                  <a:pt x="690619" y="319498"/>
                </a:cubicBezTo>
                <a:cubicBezTo>
                  <a:pt x="673093" y="320046"/>
                  <a:pt x="655679" y="322515"/>
                  <a:pt x="638231" y="324260"/>
                </a:cubicBezTo>
                <a:lnTo>
                  <a:pt x="571556" y="331404"/>
                </a:lnTo>
                <a:cubicBezTo>
                  <a:pt x="559397" y="334106"/>
                  <a:pt x="548116" y="337013"/>
                  <a:pt x="535837" y="338548"/>
                </a:cubicBezTo>
                <a:cubicBezTo>
                  <a:pt x="511943" y="341535"/>
                  <a:pt x="506725" y="340867"/>
                  <a:pt x="481069" y="343310"/>
                </a:cubicBezTo>
                <a:cubicBezTo>
                  <a:pt x="474698" y="343917"/>
                  <a:pt x="468408" y="345326"/>
                  <a:pt x="462019" y="345691"/>
                </a:cubicBezTo>
                <a:cubicBezTo>
                  <a:pt x="440608" y="346915"/>
                  <a:pt x="419156" y="347279"/>
                  <a:pt x="397725" y="348073"/>
                </a:cubicBezTo>
                <a:cubicBezTo>
                  <a:pt x="390581" y="348867"/>
                  <a:pt x="383457" y="349857"/>
                  <a:pt x="376294" y="350454"/>
                </a:cubicBezTo>
                <a:cubicBezTo>
                  <a:pt x="364402" y="351445"/>
                  <a:pt x="352435" y="351517"/>
                  <a:pt x="340575" y="352835"/>
                </a:cubicBezTo>
                <a:cubicBezTo>
                  <a:pt x="338080" y="353112"/>
                  <a:pt x="335912" y="354834"/>
                  <a:pt x="333431" y="355216"/>
                </a:cubicBezTo>
                <a:cubicBezTo>
                  <a:pt x="325547" y="356429"/>
                  <a:pt x="317556" y="356804"/>
                  <a:pt x="309619" y="357598"/>
                </a:cubicBezTo>
                <a:cubicBezTo>
                  <a:pt x="307238" y="358392"/>
                  <a:pt x="304980" y="359812"/>
                  <a:pt x="302475" y="359979"/>
                </a:cubicBezTo>
                <a:cubicBezTo>
                  <a:pt x="233919" y="364549"/>
                  <a:pt x="237783" y="362333"/>
                  <a:pt x="166744" y="357598"/>
                </a:cubicBezTo>
                <a:cubicBezTo>
                  <a:pt x="124767" y="340807"/>
                  <a:pt x="180893" y="363640"/>
                  <a:pt x="145312" y="348073"/>
                </a:cubicBezTo>
                <a:cubicBezTo>
                  <a:pt x="136574" y="344250"/>
                  <a:pt x="117610" y="334408"/>
                  <a:pt x="104831" y="333785"/>
                </a:cubicBezTo>
                <a:cubicBezTo>
                  <a:pt x="76279" y="332392"/>
                  <a:pt x="47681" y="332198"/>
                  <a:pt x="19106" y="331404"/>
                </a:cubicBezTo>
                <a:cubicBezTo>
                  <a:pt x="18312" y="329023"/>
                  <a:pt x="17944" y="326454"/>
                  <a:pt x="16725" y="324260"/>
                </a:cubicBezTo>
                <a:cubicBezTo>
                  <a:pt x="13945" y="319257"/>
                  <a:pt x="7200" y="309973"/>
                  <a:pt x="7200" y="309973"/>
                </a:cubicBezTo>
                <a:cubicBezTo>
                  <a:pt x="4819" y="298067"/>
                  <a:pt x="338" y="286393"/>
                  <a:pt x="56" y="274254"/>
                </a:cubicBezTo>
                <a:cubicBezTo>
                  <a:pt x="-462" y="251978"/>
                  <a:pt x="2673" y="229757"/>
                  <a:pt x="4819" y="207579"/>
                </a:cubicBezTo>
                <a:cubicBezTo>
                  <a:pt x="5061" y="205081"/>
                  <a:pt x="6078" y="202680"/>
                  <a:pt x="7200" y="200435"/>
                </a:cubicBezTo>
                <a:cubicBezTo>
                  <a:pt x="8480" y="197875"/>
                  <a:pt x="10542" y="195776"/>
                  <a:pt x="11962" y="193291"/>
                </a:cubicBezTo>
                <a:cubicBezTo>
                  <a:pt x="13723" y="190209"/>
                  <a:pt x="14546" y="186568"/>
                  <a:pt x="16725" y="183766"/>
                </a:cubicBezTo>
                <a:cubicBezTo>
                  <a:pt x="25711" y="172213"/>
                  <a:pt x="34951" y="160778"/>
                  <a:pt x="45300" y="150429"/>
                </a:cubicBezTo>
                <a:cubicBezTo>
                  <a:pt x="48475" y="147254"/>
                  <a:pt x="51281" y="143661"/>
                  <a:pt x="54825" y="140904"/>
                </a:cubicBezTo>
                <a:cubicBezTo>
                  <a:pt x="64434" y="133430"/>
                  <a:pt x="67940" y="133752"/>
                  <a:pt x="78637" y="128998"/>
                </a:cubicBezTo>
                <a:cubicBezTo>
                  <a:pt x="81881" y="127556"/>
                  <a:pt x="85059" y="125959"/>
                  <a:pt x="88162" y="124235"/>
                </a:cubicBezTo>
                <a:cubicBezTo>
                  <a:pt x="92208" y="121987"/>
                  <a:pt x="96366" y="119868"/>
                  <a:pt x="100069" y="117091"/>
                </a:cubicBezTo>
                <a:cubicBezTo>
                  <a:pt x="102763" y="115071"/>
                  <a:pt x="104200" y="111454"/>
                  <a:pt x="107212" y="109948"/>
                </a:cubicBezTo>
                <a:cubicBezTo>
                  <a:pt x="110832" y="108138"/>
                  <a:pt x="115150" y="108360"/>
                  <a:pt x="119119" y="107566"/>
                </a:cubicBezTo>
                <a:cubicBezTo>
                  <a:pt x="148562" y="92846"/>
                  <a:pt x="116374" y="107495"/>
                  <a:pt x="154837" y="95660"/>
                </a:cubicBezTo>
                <a:cubicBezTo>
                  <a:pt x="165697" y="92318"/>
                  <a:pt x="162396" y="90690"/>
                  <a:pt x="171506" y="86135"/>
                </a:cubicBezTo>
                <a:cubicBezTo>
                  <a:pt x="173751" y="85012"/>
                  <a:pt x="176269" y="84548"/>
                  <a:pt x="178650" y="83754"/>
                </a:cubicBezTo>
                <a:cubicBezTo>
                  <a:pt x="183412" y="80579"/>
                  <a:pt x="187507" y="76039"/>
                  <a:pt x="192937" y="74229"/>
                </a:cubicBezTo>
                <a:cubicBezTo>
                  <a:pt x="195318" y="73435"/>
                  <a:pt x="197836" y="72971"/>
                  <a:pt x="200081" y="71848"/>
                </a:cubicBezTo>
                <a:cubicBezTo>
                  <a:pt x="204221" y="69778"/>
                  <a:pt x="208062" y="67157"/>
                  <a:pt x="211987" y="64704"/>
                </a:cubicBezTo>
                <a:cubicBezTo>
                  <a:pt x="214414" y="63187"/>
                  <a:pt x="216451" y="60946"/>
                  <a:pt x="219131" y="59941"/>
                </a:cubicBezTo>
                <a:cubicBezTo>
                  <a:pt x="222921" y="58520"/>
                  <a:pt x="227086" y="58438"/>
                  <a:pt x="231037" y="57560"/>
                </a:cubicBezTo>
                <a:cubicBezTo>
                  <a:pt x="241159" y="55311"/>
                  <a:pt x="219131" y="51607"/>
                  <a:pt x="216750" y="50416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27000">
                <a:srgbClr val="FF0000"/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2" name="Freeform 81"/>
          <p:cNvSpPr/>
          <p:nvPr/>
        </p:nvSpPr>
        <p:spPr bwMode="auto">
          <a:xfrm>
            <a:off x="6377667" y="3762791"/>
            <a:ext cx="1286478" cy="374117"/>
          </a:xfrm>
          <a:custGeom>
            <a:avLst/>
            <a:gdLst>
              <a:gd name="connsiteX0" fmla="*/ 216750 w 1535962"/>
              <a:gd name="connsiteY0" fmla="*/ 50416 h 362483"/>
              <a:gd name="connsiteX1" fmla="*/ 216750 w 1535962"/>
              <a:gd name="connsiteY1" fmla="*/ 50416 h 362483"/>
              <a:gd name="connsiteX2" fmla="*/ 264375 w 1535962"/>
              <a:gd name="connsiteY2" fmla="*/ 43273 h 362483"/>
              <a:gd name="connsiteX3" fmla="*/ 573937 w 1535962"/>
              <a:gd name="connsiteY3" fmla="*/ 38510 h 362483"/>
              <a:gd name="connsiteX4" fmla="*/ 619181 w 1535962"/>
              <a:gd name="connsiteY4" fmla="*/ 36129 h 362483"/>
              <a:gd name="connsiteX5" fmla="*/ 693000 w 1535962"/>
              <a:gd name="connsiteY5" fmla="*/ 33748 h 362483"/>
              <a:gd name="connsiteX6" fmla="*/ 714431 w 1535962"/>
              <a:gd name="connsiteY6" fmla="*/ 31366 h 362483"/>
              <a:gd name="connsiteX7" fmla="*/ 790631 w 1535962"/>
              <a:gd name="connsiteY7" fmla="*/ 24223 h 362483"/>
              <a:gd name="connsiteX8" fmla="*/ 847781 w 1535962"/>
              <a:gd name="connsiteY8" fmla="*/ 21841 h 362483"/>
              <a:gd name="connsiteX9" fmla="*/ 966844 w 1535962"/>
              <a:gd name="connsiteY9" fmla="*/ 9935 h 362483"/>
              <a:gd name="connsiteX10" fmla="*/ 973987 w 1535962"/>
              <a:gd name="connsiteY10" fmla="*/ 7554 h 362483"/>
              <a:gd name="connsiteX11" fmla="*/ 1026375 w 1535962"/>
              <a:gd name="connsiteY11" fmla="*/ 2791 h 362483"/>
              <a:gd name="connsiteX12" fmla="*/ 1057331 w 1535962"/>
              <a:gd name="connsiteY12" fmla="*/ 2791 h 362483"/>
              <a:gd name="connsiteX13" fmla="*/ 1097812 w 1535962"/>
              <a:gd name="connsiteY13" fmla="*/ 5173 h 362483"/>
              <a:gd name="connsiteX14" fmla="*/ 1157344 w 1535962"/>
              <a:gd name="connsiteY14" fmla="*/ 9935 h 362483"/>
              <a:gd name="connsiteX15" fmla="*/ 1231162 w 1535962"/>
              <a:gd name="connsiteY15" fmla="*/ 7554 h 362483"/>
              <a:gd name="connsiteX16" fmla="*/ 1245450 w 1535962"/>
              <a:gd name="connsiteY16" fmla="*/ 12316 h 362483"/>
              <a:gd name="connsiteX17" fmla="*/ 1400231 w 1535962"/>
              <a:gd name="connsiteY17" fmla="*/ 17079 h 362483"/>
              <a:gd name="connsiteX18" fmla="*/ 1428806 w 1535962"/>
              <a:gd name="connsiteY18" fmla="*/ 21841 h 362483"/>
              <a:gd name="connsiteX19" fmla="*/ 1435950 w 1535962"/>
              <a:gd name="connsiteY19" fmla="*/ 26604 h 362483"/>
              <a:gd name="connsiteX20" fmla="*/ 1452619 w 1535962"/>
              <a:gd name="connsiteY20" fmla="*/ 33748 h 362483"/>
              <a:gd name="connsiteX21" fmla="*/ 1476431 w 1535962"/>
              <a:gd name="connsiteY21" fmla="*/ 50416 h 362483"/>
              <a:gd name="connsiteX22" fmla="*/ 1495481 w 1535962"/>
              <a:gd name="connsiteY22" fmla="*/ 59941 h 362483"/>
              <a:gd name="connsiteX23" fmla="*/ 1514531 w 1535962"/>
              <a:gd name="connsiteY23" fmla="*/ 88516 h 362483"/>
              <a:gd name="connsiteX24" fmla="*/ 1519294 w 1535962"/>
              <a:gd name="connsiteY24" fmla="*/ 95660 h 362483"/>
              <a:gd name="connsiteX25" fmla="*/ 1526437 w 1535962"/>
              <a:gd name="connsiteY25" fmla="*/ 102804 h 362483"/>
              <a:gd name="connsiteX26" fmla="*/ 1535962 w 1535962"/>
              <a:gd name="connsiteY26" fmla="*/ 124235 h 362483"/>
              <a:gd name="connsiteX27" fmla="*/ 1528819 w 1535962"/>
              <a:gd name="connsiteY27" fmla="*/ 179004 h 362483"/>
              <a:gd name="connsiteX28" fmla="*/ 1519294 w 1535962"/>
              <a:gd name="connsiteY28" fmla="*/ 193291 h 362483"/>
              <a:gd name="connsiteX29" fmla="*/ 1509769 w 1535962"/>
              <a:gd name="connsiteY29" fmla="*/ 198054 h 362483"/>
              <a:gd name="connsiteX30" fmla="*/ 1502625 w 1535962"/>
              <a:gd name="connsiteY30" fmla="*/ 207579 h 362483"/>
              <a:gd name="connsiteX31" fmla="*/ 1488337 w 1535962"/>
              <a:gd name="connsiteY31" fmla="*/ 217104 h 362483"/>
              <a:gd name="connsiteX32" fmla="*/ 1469287 w 1535962"/>
              <a:gd name="connsiteY32" fmla="*/ 224248 h 362483"/>
              <a:gd name="connsiteX33" fmla="*/ 1447856 w 1535962"/>
              <a:gd name="connsiteY33" fmla="*/ 233773 h 362483"/>
              <a:gd name="connsiteX34" fmla="*/ 1438331 w 1535962"/>
              <a:gd name="connsiteY34" fmla="*/ 238535 h 362483"/>
              <a:gd name="connsiteX35" fmla="*/ 1421662 w 1535962"/>
              <a:gd name="connsiteY35" fmla="*/ 243298 h 362483"/>
              <a:gd name="connsiteX36" fmla="*/ 1402612 w 1535962"/>
              <a:gd name="connsiteY36" fmla="*/ 250441 h 362483"/>
              <a:gd name="connsiteX37" fmla="*/ 1371656 w 1535962"/>
              <a:gd name="connsiteY37" fmla="*/ 262348 h 362483"/>
              <a:gd name="connsiteX38" fmla="*/ 1333556 w 1535962"/>
              <a:gd name="connsiteY38" fmla="*/ 269491 h 362483"/>
              <a:gd name="connsiteX39" fmla="*/ 1324031 w 1535962"/>
              <a:gd name="connsiteY39" fmla="*/ 271873 h 362483"/>
              <a:gd name="connsiteX40" fmla="*/ 1295456 w 1535962"/>
              <a:gd name="connsiteY40" fmla="*/ 274254 h 362483"/>
              <a:gd name="connsiteX41" fmla="*/ 1281169 w 1535962"/>
              <a:gd name="connsiteY41" fmla="*/ 279016 h 362483"/>
              <a:gd name="connsiteX42" fmla="*/ 1264500 w 1535962"/>
              <a:gd name="connsiteY42" fmla="*/ 281398 h 362483"/>
              <a:gd name="connsiteX43" fmla="*/ 1250212 w 1535962"/>
              <a:gd name="connsiteY43" fmla="*/ 283779 h 362483"/>
              <a:gd name="connsiteX44" fmla="*/ 1233544 w 1535962"/>
              <a:gd name="connsiteY44" fmla="*/ 286160 h 362483"/>
              <a:gd name="connsiteX45" fmla="*/ 1224019 w 1535962"/>
              <a:gd name="connsiteY45" fmla="*/ 288541 h 362483"/>
              <a:gd name="connsiteX46" fmla="*/ 1200206 w 1535962"/>
              <a:gd name="connsiteY46" fmla="*/ 293304 h 362483"/>
              <a:gd name="connsiteX47" fmla="*/ 1188300 w 1535962"/>
              <a:gd name="connsiteY47" fmla="*/ 286160 h 362483"/>
              <a:gd name="connsiteX48" fmla="*/ 1154962 w 1535962"/>
              <a:gd name="connsiteY48" fmla="*/ 288541 h 362483"/>
              <a:gd name="connsiteX49" fmla="*/ 1090669 w 1535962"/>
              <a:gd name="connsiteY49" fmla="*/ 290923 h 362483"/>
              <a:gd name="connsiteX50" fmla="*/ 1054950 w 1535962"/>
              <a:gd name="connsiteY50" fmla="*/ 295685 h 362483"/>
              <a:gd name="connsiteX51" fmla="*/ 1045425 w 1535962"/>
              <a:gd name="connsiteY51" fmla="*/ 298066 h 362483"/>
              <a:gd name="connsiteX52" fmla="*/ 1014469 w 1535962"/>
              <a:gd name="connsiteY52" fmla="*/ 300448 h 362483"/>
              <a:gd name="connsiteX53" fmla="*/ 1007325 w 1535962"/>
              <a:gd name="connsiteY53" fmla="*/ 302829 h 362483"/>
              <a:gd name="connsiteX54" fmla="*/ 985894 w 1535962"/>
              <a:gd name="connsiteY54" fmla="*/ 309973 h 362483"/>
              <a:gd name="connsiteX55" fmla="*/ 959700 w 1535962"/>
              <a:gd name="connsiteY55" fmla="*/ 314735 h 362483"/>
              <a:gd name="connsiteX56" fmla="*/ 938269 w 1535962"/>
              <a:gd name="connsiteY56" fmla="*/ 321879 h 362483"/>
              <a:gd name="connsiteX57" fmla="*/ 907312 w 1535962"/>
              <a:gd name="connsiteY57" fmla="*/ 324260 h 362483"/>
              <a:gd name="connsiteX58" fmla="*/ 714431 w 1535962"/>
              <a:gd name="connsiteY58" fmla="*/ 321879 h 362483"/>
              <a:gd name="connsiteX59" fmla="*/ 690619 w 1535962"/>
              <a:gd name="connsiteY59" fmla="*/ 319498 h 362483"/>
              <a:gd name="connsiteX60" fmla="*/ 638231 w 1535962"/>
              <a:gd name="connsiteY60" fmla="*/ 324260 h 362483"/>
              <a:gd name="connsiteX61" fmla="*/ 571556 w 1535962"/>
              <a:gd name="connsiteY61" fmla="*/ 331404 h 362483"/>
              <a:gd name="connsiteX62" fmla="*/ 535837 w 1535962"/>
              <a:gd name="connsiteY62" fmla="*/ 338548 h 362483"/>
              <a:gd name="connsiteX63" fmla="*/ 481069 w 1535962"/>
              <a:gd name="connsiteY63" fmla="*/ 343310 h 362483"/>
              <a:gd name="connsiteX64" fmla="*/ 462019 w 1535962"/>
              <a:gd name="connsiteY64" fmla="*/ 345691 h 362483"/>
              <a:gd name="connsiteX65" fmla="*/ 397725 w 1535962"/>
              <a:gd name="connsiteY65" fmla="*/ 348073 h 362483"/>
              <a:gd name="connsiteX66" fmla="*/ 376294 w 1535962"/>
              <a:gd name="connsiteY66" fmla="*/ 350454 h 362483"/>
              <a:gd name="connsiteX67" fmla="*/ 340575 w 1535962"/>
              <a:gd name="connsiteY67" fmla="*/ 352835 h 362483"/>
              <a:gd name="connsiteX68" fmla="*/ 333431 w 1535962"/>
              <a:gd name="connsiteY68" fmla="*/ 355216 h 362483"/>
              <a:gd name="connsiteX69" fmla="*/ 309619 w 1535962"/>
              <a:gd name="connsiteY69" fmla="*/ 357598 h 362483"/>
              <a:gd name="connsiteX70" fmla="*/ 302475 w 1535962"/>
              <a:gd name="connsiteY70" fmla="*/ 359979 h 362483"/>
              <a:gd name="connsiteX71" fmla="*/ 166744 w 1535962"/>
              <a:gd name="connsiteY71" fmla="*/ 357598 h 362483"/>
              <a:gd name="connsiteX72" fmla="*/ 145312 w 1535962"/>
              <a:gd name="connsiteY72" fmla="*/ 348073 h 362483"/>
              <a:gd name="connsiteX73" fmla="*/ 104831 w 1535962"/>
              <a:gd name="connsiteY73" fmla="*/ 333785 h 362483"/>
              <a:gd name="connsiteX74" fmla="*/ 19106 w 1535962"/>
              <a:gd name="connsiteY74" fmla="*/ 331404 h 362483"/>
              <a:gd name="connsiteX75" fmla="*/ 16725 w 1535962"/>
              <a:gd name="connsiteY75" fmla="*/ 324260 h 362483"/>
              <a:gd name="connsiteX76" fmla="*/ 7200 w 1535962"/>
              <a:gd name="connsiteY76" fmla="*/ 309973 h 362483"/>
              <a:gd name="connsiteX77" fmla="*/ 56 w 1535962"/>
              <a:gd name="connsiteY77" fmla="*/ 274254 h 362483"/>
              <a:gd name="connsiteX78" fmla="*/ 4819 w 1535962"/>
              <a:gd name="connsiteY78" fmla="*/ 207579 h 362483"/>
              <a:gd name="connsiteX79" fmla="*/ 7200 w 1535962"/>
              <a:gd name="connsiteY79" fmla="*/ 200435 h 362483"/>
              <a:gd name="connsiteX80" fmla="*/ 11962 w 1535962"/>
              <a:gd name="connsiteY80" fmla="*/ 193291 h 362483"/>
              <a:gd name="connsiteX81" fmla="*/ 16725 w 1535962"/>
              <a:gd name="connsiteY81" fmla="*/ 183766 h 362483"/>
              <a:gd name="connsiteX82" fmla="*/ 45300 w 1535962"/>
              <a:gd name="connsiteY82" fmla="*/ 150429 h 362483"/>
              <a:gd name="connsiteX83" fmla="*/ 54825 w 1535962"/>
              <a:gd name="connsiteY83" fmla="*/ 140904 h 362483"/>
              <a:gd name="connsiteX84" fmla="*/ 78637 w 1535962"/>
              <a:gd name="connsiteY84" fmla="*/ 128998 h 362483"/>
              <a:gd name="connsiteX85" fmla="*/ 88162 w 1535962"/>
              <a:gd name="connsiteY85" fmla="*/ 124235 h 362483"/>
              <a:gd name="connsiteX86" fmla="*/ 100069 w 1535962"/>
              <a:gd name="connsiteY86" fmla="*/ 117091 h 362483"/>
              <a:gd name="connsiteX87" fmla="*/ 107212 w 1535962"/>
              <a:gd name="connsiteY87" fmla="*/ 109948 h 362483"/>
              <a:gd name="connsiteX88" fmla="*/ 119119 w 1535962"/>
              <a:gd name="connsiteY88" fmla="*/ 107566 h 362483"/>
              <a:gd name="connsiteX89" fmla="*/ 154837 w 1535962"/>
              <a:gd name="connsiteY89" fmla="*/ 95660 h 362483"/>
              <a:gd name="connsiteX90" fmla="*/ 171506 w 1535962"/>
              <a:gd name="connsiteY90" fmla="*/ 86135 h 362483"/>
              <a:gd name="connsiteX91" fmla="*/ 178650 w 1535962"/>
              <a:gd name="connsiteY91" fmla="*/ 83754 h 362483"/>
              <a:gd name="connsiteX92" fmla="*/ 192937 w 1535962"/>
              <a:gd name="connsiteY92" fmla="*/ 74229 h 362483"/>
              <a:gd name="connsiteX93" fmla="*/ 200081 w 1535962"/>
              <a:gd name="connsiteY93" fmla="*/ 71848 h 362483"/>
              <a:gd name="connsiteX94" fmla="*/ 211987 w 1535962"/>
              <a:gd name="connsiteY94" fmla="*/ 64704 h 362483"/>
              <a:gd name="connsiteX95" fmla="*/ 219131 w 1535962"/>
              <a:gd name="connsiteY95" fmla="*/ 59941 h 362483"/>
              <a:gd name="connsiteX96" fmla="*/ 231037 w 1535962"/>
              <a:gd name="connsiteY96" fmla="*/ 57560 h 362483"/>
              <a:gd name="connsiteX97" fmla="*/ 216750 w 1535962"/>
              <a:gd name="connsiteY97" fmla="*/ 50416 h 3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535962" h="362483">
                <a:moveTo>
                  <a:pt x="216750" y="50416"/>
                </a:moveTo>
                <a:lnTo>
                  <a:pt x="216750" y="50416"/>
                </a:lnTo>
                <a:cubicBezTo>
                  <a:pt x="232625" y="48035"/>
                  <a:pt x="248363" y="44417"/>
                  <a:pt x="264375" y="43273"/>
                </a:cubicBezTo>
                <a:cubicBezTo>
                  <a:pt x="389556" y="34329"/>
                  <a:pt x="286572" y="40987"/>
                  <a:pt x="573937" y="38510"/>
                </a:cubicBezTo>
                <a:lnTo>
                  <a:pt x="619181" y="36129"/>
                </a:lnTo>
                <a:lnTo>
                  <a:pt x="693000" y="33748"/>
                </a:lnTo>
                <a:cubicBezTo>
                  <a:pt x="700179" y="33389"/>
                  <a:pt x="707277" y="32064"/>
                  <a:pt x="714431" y="31366"/>
                </a:cubicBezTo>
                <a:cubicBezTo>
                  <a:pt x="739822" y="28889"/>
                  <a:pt x="765142" y="25285"/>
                  <a:pt x="790631" y="24223"/>
                </a:cubicBezTo>
                <a:lnTo>
                  <a:pt x="847781" y="21841"/>
                </a:lnTo>
                <a:cubicBezTo>
                  <a:pt x="934974" y="10215"/>
                  <a:pt x="895226" y="13516"/>
                  <a:pt x="966844" y="9935"/>
                </a:cubicBezTo>
                <a:cubicBezTo>
                  <a:pt x="969225" y="9141"/>
                  <a:pt x="971495" y="7853"/>
                  <a:pt x="973987" y="7554"/>
                </a:cubicBezTo>
                <a:cubicBezTo>
                  <a:pt x="991397" y="5465"/>
                  <a:pt x="1026375" y="2791"/>
                  <a:pt x="1026375" y="2791"/>
                </a:cubicBezTo>
                <a:cubicBezTo>
                  <a:pt x="1041613" y="-2288"/>
                  <a:pt x="1029348" y="718"/>
                  <a:pt x="1057331" y="2791"/>
                </a:cubicBezTo>
                <a:cubicBezTo>
                  <a:pt x="1070811" y="3790"/>
                  <a:pt x="1084329" y="4210"/>
                  <a:pt x="1097812" y="5173"/>
                </a:cubicBezTo>
                <a:lnTo>
                  <a:pt x="1157344" y="9935"/>
                </a:lnTo>
                <a:cubicBezTo>
                  <a:pt x="1181950" y="9141"/>
                  <a:pt x="1206552" y="6889"/>
                  <a:pt x="1231162" y="7554"/>
                </a:cubicBezTo>
                <a:cubicBezTo>
                  <a:pt x="1236180" y="7690"/>
                  <a:pt x="1240448" y="11887"/>
                  <a:pt x="1245450" y="12316"/>
                </a:cubicBezTo>
                <a:cubicBezTo>
                  <a:pt x="1256770" y="13286"/>
                  <a:pt x="1398597" y="17034"/>
                  <a:pt x="1400231" y="17079"/>
                </a:cubicBezTo>
                <a:cubicBezTo>
                  <a:pt x="1402705" y="17432"/>
                  <a:pt x="1424521" y="20234"/>
                  <a:pt x="1428806" y="21841"/>
                </a:cubicBezTo>
                <a:cubicBezTo>
                  <a:pt x="1431486" y="22846"/>
                  <a:pt x="1433390" y="25324"/>
                  <a:pt x="1435950" y="26604"/>
                </a:cubicBezTo>
                <a:cubicBezTo>
                  <a:pt x="1452164" y="34711"/>
                  <a:pt x="1432785" y="21352"/>
                  <a:pt x="1452619" y="33748"/>
                </a:cubicBezTo>
                <a:cubicBezTo>
                  <a:pt x="1460100" y="38424"/>
                  <a:pt x="1468394" y="47201"/>
                  <a:pt x="1476431" y="50416"/>
                </a:cubicBezTo>
                <a:cubicBezTo>
                  <a:pt x="1490994" y="56242"/>
                  <a:pt x="1484780" y="52808"/>
                  <a:pt x="1495481" y="59941"/>
                </a:cubicBezTo>
                <a:lnTo>
                  <a:pt x="1514531" y="88516"/>
                </a:lnTo>
                <a:cubicBezTo>
                  <a:pt x="1516119" y="90897"/>
                  <a:pt x="1517270" y="93636"/>
                  <a:pt x="1519294" y="95660"/>
                </a:cubicBezTo>
                <a:lnTo>
                  <a:pt x="1526437" y="102804"/>
                </a:lnTo>
                <a:cubicBezTo>
                  <a:pt x="1532105" y="119806"/>
                  <a:pt x="1528416" y="112914"/>
                  <a:pt x="1535962" y="124235"/>
                </a:cubicBezTo>
                <a:cubicBezTo>
                  <a:pt x="1535641" y="129690"/>
                  <a:pt x="1536980" y="166762"/>
                  <a:pt x="1528819" y="179004"/>
                </a:cubicBezTo>
                <a:cubicBezTo>
                  <a:pt x="1525644" y="183766"/>
                  <a:pt x="1524413" y="190731"/>
                  <a:pt x="1519294" y="193291"/>
                </a:cubicBezTo>
                <a:lnTo>
                  <a:pt x="1509769" y="198054"/>
                </a:lnTo>
                <a:cubicBezTo>
                  <a:pt x="1507388" y="201229"/>
                  <a:pt x="1505591" y="204942"/>
                  <a:pt x="1502625" y="207579"/>
                </a:cubicBezTo>
                <a:cubicBezTo>
                  <a:pt x="1498347" y="211382"/>
                  <a:pt x="1493767" y="215294"/>
                  <a:pt x="1488337" y="217104"/>
                </a:cubicBezTo>
                <a:cubicBezTo>
                  <a:pt x="1479645" y="220001"/>
                  <a:pt x="1479255" y="219976"/>
                  <a:pt x="1469287" y="224248"/>
                </a:cubicBezTo>
                <a:cubicBezTo>
                  <a:pt x="1462102" y="227327"/>
                  <a:pt x="1454954" y="230497"/>
                  <a:pt x="1447856" y="233773"/>
                </a:cubicBezTo>
                <a:cubicBezTo>
                  <a:pt x="1444633" y="235260"/>
                  <a:pt x="1441655" y="237289"/>
                  <a:pt x="1438331" y="238535"/>
                </a:cubicBezTo>
                <a:cubicBezTo>
                  <a:pt x="1432218" y="240827"/>
                  <a:pt x="1427426" y="240416"/>
                  <a:pt x="1421662" y="243298"/>
                </a:cubicBezTo>
                <a:cubicBezTo>
                  <a:pt x="1392322" y="257969"/>
                  <a:pt x="1443959" y="236658"/>
                  <a:pt x="1402612" y="250441"/>
                </a:cubicBezTo>
                <a:cubicBezTo>
                  <a:pt x="1392124" y="253937"/>
                  <a:pt x="1382522" y="260311"/>
                  <a:pt x="1371656" y="262348"/>
                </a:cubicBezTo>
                <a:lnTo>
                  <a:pt x="1333556" y="269491"/>
                </a:lnTo>
                <a:cubicBezTo>
                  <a:pt x="1330347" y="270133"/>
                  <a:pt x="1327278" y="271467"/>
                  <a:pt x="1324031" y="271873"/>
                </a:cubicBezTo>
                <a:cubicBezTo>
                  <a:pt x="1314547" y="273059"/>
                  <a:pt x="1304981" y="273460"/>
                  <a:pt x="1295456" y="274254"/>
                </a:cubicBezTo>
                <a:cubicBezTo>
                  <a:pt x="1290694" y="275841"/>
                  <a:pt x="1286060" y="277887"/>
                  <a:pt x="1281169" y="279016"/>
                </a:cubicBezTo>
                <a:cubicBezTo>
                  <a:pt x="1275700" y="280278"/>
                  <a:pt x="1270048" y="280544"/>
                  <a:pt x="1264500" y="281398"/>
                </a:cubicBezTo>
                <a:cubicBezTo>
                  <a:pt x="1259728" y="282132"/>
                  <a:pt x="1254984" y="283045"/>
                  <a:pt x="1250212" y="283779"/>
                </a:cubicBezTo>
                <a:cubicBezTo>
                  <a:pt x="1244665" y="284632"/>
                  <a:pt x="1239066" y="285156"/>
                  <a:pt x="1233544" y="286160"/>
                </a:cubicBezTo>
                <a:cubicBezTo>
                  <a:pt x="1230324" y="286745"/>
                  <a:pt x="1227219" y="287855"/>
                  <a:pt x="1224019" y="288541"/>
                </a:cubicBezTo>
                <a:cubicBezTo>
                  <a:pt x="1216104" y="290237"/>
                  <a:pt x="1208144" y="291716"/>
                  <a:pt x="1200206" y="293304"/>
                </a:cubicBezTo>
                <a:cubicBezTo>
                  <a:pt x="1196237" y="290923"/>
                  <a:pt x="1192903" y="286645"/>
                  <a:pt x="1188300" y="286160"/>
                </a:cubicBezTo>
                <a:cubicBezTo>
                  <a:pt x="1177220" y="284994"/>
                  <a:pt x="1166090" y="287998"/>
                  <a:pt x="1154962" y="288541"/>
                </a:cubicBezTo>
                <a:cubicBezTo>
                  <a:pt x="1133542" y="289586"/>
                  <a:pt x="1112100" y="290129"/>
                  <a:pt x="1090669" y="290923"/>
                </a:cubicBezTo>
                <a:cubicBezTo>
                  <a:pt x="1072825" y="296870"/>
                  <a:pt x="1092242" y="291024"/>
                  <a:pt x="1054950" y="295685"/>
                </a:cubicBezTo>
                <a:cubicBezTo>
                  <a:pt x="1051703" y="296091"/>
                  <a:pt x="1048675" y="297684"/>
                  <a:pt x="1045425" y="298066"/>
                </a:cubicBezTo>
                <a:cubicBezTo>
                  <a:pt x="1035147" y="299275"/>
                  <a:pt x="1024788" y="299654"/>
                  <a:pt x="1014469" y="300448"/>
                </a:cubicBezTo>
                <a:cubicBezTo>
                  <a:pt x="1012088" y="301242"/>
                  <a:pt x="1009675" y="301948"/>
                  <a:pt x="1007325" y="302829"/>
                </a:cubicBezTo>
                <a:cubicBezTo>
                  <a:pt x="996755" y="306792"/>
                  <a:pt x="996216" y="308096"/>
                  <a:pt x="985894" y="309973"/>
                </a:cubicBezTo>
                <a:cubicBezTo>
                  <a:pt x="971591" y="312574"/>
                  <a:pt x="971401" y="311135"/>
                  <a:pt x="959700" y="314735"/>
                </a:cubicBezTo>
                <a:cubicBezTo>
                  <a:pt x="952503" y="316950"/>
                  <a:pt x="945678" y="320532"/>
                  <a:pt x="938269" y="321879"/>
                </a:cubicBezTo>
                <a:cubicBezTo>
                  <a:pt x="928086" y="323730"/>
                  <a:pt x="917631" y="323466"/>
                  <a:pt x="907312" y="324260"/>
                </a:cubicBezTo>
                <a:lnTo>
                  <a:pt x="714431" y="321879"/>
                </a:lnTo>
                <a:cubicBezTo>
                  <a:pt x="706456" y="321704"/>
                  <a:pt x="698592" y="319249"/>
                  <a:pt x="690619" y="319498"/>
                </a:cubicBezTo>
                <a:cubicBezTo>
                  <a:pt x="673093" y="320046"/>
                  <a:pt x="655679" y="322515"/>
                  <a:pt x="638231" y="324260"/>
                </a:cubicBezTo>
                <a:lnTo>
                  <a:pt x="571556" y="331404"/>
                </a:lnTo>
                <a:cubicBezTo>
                  <a:pt x="559397" y="334106"/>
                  <a:pt x="548116" y="337013"/>
                  <a:pt x="535837" y="338548"/>
                </a:cubicBezTo>
                <a:cubicBezTo>
                  <a:pt x="511943" y="341535"/>
                  <a:pt x="506725" y="340867"/>
                  <a:pt x="481069" y="343310"/>
                </a:cubicBezTo>
                <a:cubicBezTo>
                  <a:pt x="474698" y="343917"/>
                  <a:pt x="468408" y="345326"/>
                  <a:pt x="462019" y="345691"/>
                </a:cubicBezTo>
                <a:cubicBezTo>
                  <a:pt x="440608" y="346915"/>
                  <a:pt x="419156" y="347279"/>
                  <a:pt x="397725" y="348073"/>
                </a:cubicBezTo>
                <a:cubicBezTo>
                  <a:pt x="390581" y="348867"/>
                  <a:pt x="383457" y="349857"/>
                  <a:pt x="376294" y="350454"/>
                </a:cubicBezTo>
                <a:cubicBezTo>
                  <a:pt x="364402" y="351445"/>
                  <a:pt x="352435" y="351517"/>
                  <a:pt x="340575" y="352835"/>
                </a:cubicBezTo>
                <a:cubicBezTo>
                  <a:pt x="338080" y="353112"/>
                  <a:pt x="335912" y="354834"/>
                  <a:pt x="333431" y="355216"/>
                </a:cubicBezTo>
                <a:cubicBezTo>
                  <a:pt x="325547" y="356429"/>
                  <a:pt x="317556" y="356804"/>
                  <a:pt x="309619" y="357598"/>
                </a:cubicBezTo>
                <a:cubicBezTo>
                  <a:pt x="307238" y="358392"/>
                  <a:pt x="304980" y="359812"/>
                  <a:pt x="302475" y="359979"/>
                </a:cubicBezTo>
                <a:cubicBezTo>
                  <a:pt x="233919" y="364549"/>
                  <a:pt x="237783" y="362333"/>
                  <a:pt x="166744" y="357598"/>
                </a:cubicBezTo>
                <a:cubicBezTo>
                  <a:pt x="124767" y="340807"/>
                  <a:pt x="180893" y="363640"/>
                  <a:pt x="145312" y="348073"/>
                </a:cubicBezTo>
                <a:cubicBezTo>
                  <a:pt x="136574" y="344250"/>
                  <a:pt x="117610" y="334408"/>
                  <a:pt x="104831" y="333785"/>
                </a:cubicBezTo>
                <a:cubicBezTo>
                  <a:pt x="76279" y="332392"/>
                  <a:pt x="47681" y="332198"/>
                  <a:pt x="19106" y="331404"/>
                </a:cubicBezTo>
                <a:cubicBezTo>
                  <a:pt x="18312" y="329023"/>
                  <a:pt x="17944" y="326454"/>
                  <a:pt x="16725" y="324260"/>
                </a:cubicBezTo>
                <a:cubicBezTo>
                  <a:pt x="13945" y="319257"/>
                  <a:pt x="7200" y="309973"/>
                  <a:pt x="7200" y="309973"/>
                </a:cubicBezTo>
                <a:cubicBezTo>
                  <a:pt x="4819" y="298067"/>
                  <a:pt x="338" y="286393"/>
                  <a:pt x="56" y="274254"/>
                </a:cubicBezTo>
                <a:cubicBezTo>
                  <a:pt x="-462" y="251978"/>
                  <a:pt x="2673" y="229757"/>
                  <a:pt x="4819" y="207579"/>
                </a:cubicBezTo>
                <a:cubicBezTo>
                  <a:pt x="5061" y="205081"/>
                  <a:pt x="6078" y="202680"/>
                  <a:pt x="7200" y="200435"/>
                </a:cubicBezTo>
                <a:cubicBezTo>
                  <a:pt x="8480" y="197875"/>
                  <a:pt x="10542" y="195776"/>
                  <a:pt x="11962" y="193291"/>
                </a:cubicBezTo>
                <a:cubicBezTo>
                  <a:pt x="13723" y="190209"/>
                  <a:pt x="14546" y="186568"/>
                  <a:pt x="16725" y="183766"/>
                </a:cubicBezTo>
                <a:cubicBezTo>
                  <a:pt x="25711" y="172213"/>
                  <a:pt x="34951" y="160778"/>
                  <a:pt x="45300" y="150429"/>
                </a:cubicBezTo>
                <a:cubicBezTo>
                  <a:pt x="48475" y="147254"/>
                  <a:pt x="51281" y="143661"/>
                  <a:pt x="54825" y="140904"/>
                </a:cubicBezTo>
                <a:cubicBezTo>
                  <a:pt x="64434" y="133430"/>
                  <a:pt x="67940" y="133752"/>
                  <a:pt x="78637" y="128998"/>
                </a:cubicBezTo>
                <a:cubicBezTo>
                  <a:pt x="81881" y="127556"/>
                  <a:pt x="85059" y="125959"/>
                  <a:pt x="88162" y="124235"/>
                </a:cubicBezTo>
                <a:cubicBezTo>
                  <a:pt x="92208" y="121987"/>
                  <a:pt x="96366" y="119868"/>
                  <a:pt x="100069" y="117091"/>
                </a:cubicBezTo>
                <a:cubicBezTo>
                  <a:pt x="102763" y="115071"/>
                  <a:pt x="104200" y="111454"/>
                  <a:pt x="107212" y="109948"/>
                </a:cubicBezTo>
                <a:cubicBezTo>
                  <a:pt x="110832" y="108138"/>
                  <a:pt x="115150" y="108360"/>
                  <a:pt x="119119" y="107566"/>
                </a:cubicBezTo>
                <a:cubicBezTo>
                  <a:pt x="148562" y="92846"/>
                  <a:pt x="116374" y="107495"/>
                  <a:pt x="154837" y="95660"/>
                </a:cubicBezTo>
                <a:cubicBezTo>
                  <a:pt x="165697" y="92318"/>
                  <a:pt x="162396" y="90690"/>
                  <a:pt x="171506" y="86135"/>
                </a:cubicBezTo>
                <a:cubicBezTo>
                  <a:pt x="173751" y="85012"/>
                  <a:pt x="176269" y="84548"/>
                  <a:pt x="178650" y="83754"/>
                </a:cubicBezTo>
                <a:cubicBezTo>
                  <a:pt x="183412" y="80579"/>
                  <a:pt x="187507" y="76039"/>
                  <a:pt x="192937" y="74229"/>
                </a:cubicBezTo>
                <a:cubicBezTo>
                  <a:pt x="195318" y="73435"/>
                  <a:pt x="197836" y="72971"/>
                  <a:pt x="200081" y="71848"/>
                </a:cubicBezTo>
                <a:cubicBezTo>
                  <a:pt x="204221" y="69778"/>
                  <a:pt x="208062" y="67157"/>
                  <a:pt x="211987" y="64704"/>
                </a:cubicBezTo>
                <a:cubicBezTo>
                  <a:pt x="214414" y="63187"/>
                  <a:pt x="216451" y="60946"/>
                  <a:pt x="219131" y="59941"/>
                </a:cubicBezTo>
                <a:cubicBezTo>
                  <a:pt x="222921" y="58520"/>
                  <a:pt x="227086" y="58438"/>
                  <a:pt x="231037" y="57560"/>
                </a:cubicBezTo>
                <a:cubicBezTo>
                  <a:pt x="241159" y="55311"/>
                  <a:pt x="219131" y="51607"/>
                  <a:pt x="216750" y="50416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27000">
                <a:srgbClr val="FF0000"/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3" name="Freeform 82"/>
          <p:cNvSpPr/>
          <p:nvPr/>
        </p:nvSpPr>
        <p:spPr bwMode="auto">
          <a:xfrm>
            <a:off x="6046291" y="3859007"/>
            <a:ext cx="1775827" cy="504488"/>
          </a:xfrm>
          <a:custGeom>
            <a:avLst/>
            <a:gdLst>
              <a:gd name="connsiteX0" fmla="*/ 216750 w 1535962"/>
              <a:gd name="connsiteY0" fmla="*/ 50416 h 362483"/>
              <a:gd name="connsiteX1" fmla="*/ 216750 w 1535962"/>
              <a:gd name="connsiteY1" fmla="*/ 50416 h 362483"/>
              <a:gd name="connsiteX2" fmla="*/ 264375 w 1535962"/>
              <a:gd name="connsiteY2" fmla="*/ 43273 h 362483"/>
              <a:gd name="connsiteX3" fmla="*/ 573937 w 1535962"/>
              <a:gd name="connsiteY3" fmla="*/ 38510 h 362483"/>
              <a:gd name="connsiteX4" fmla="*/ 619181 w 1535962"/>
              <a:gd name="connsiteY4" fmla="*/ 36129 h 362483"/>
              <a:gd name="connsiteX5" fmla="*/ 693000 w 1535962"/>
              <a:gd name="connsiteY5" fmla="*/ 33748 h 362483"/>
              <a:gd name="connsiteX6" fmla="*/ 714431 w 1535962"/>
              <a:gd name="connsiteY6" fmla="*/ 31366 h 362483"/>
              <a:gd name="connsiteX7" fmla="*/ 790631 w 1535962"/>
              <a:gd name="connsiteY7" fmla="*/ 24223 h 362483"/>
              <a:gd name="connsiteX8" fmla="*/ 847781 w 1535962"/>
              <a:gd name="connsiteY8" fmla="*/ 21841 h 362483"/>
              <a:gd name="connsiteX9" fmla="*/ 966844 w 1535962"/>
              <a:gd name="connsiteY9" fmla="*/ 9935 h 362483"/>
              <a:gd name="connsiteX10" fmla="*/ 973987 w 1535962"/>
              <a:gd name="connsiteY10" fmla="*/ 7554 h 362483"/>
              <a:gd name="connsiteX11" fmla="*/ 1026375 w 1535962"/>
              <a:gd name="connsiteY11" fmla="*/ 2791 h 362483"/>
              <a:gd name="connsiteX12" fmla="*/ 1057331 w 1535962"/>
              <a:gd name="connsiteY12" fmla="*/ 2791 h 362483"/>
              <a:gd name="connsiteX13" fmla="*/ 1097812 w 1535962"/>
              <a:gd name="connsiteY13" fmla="*/ 5173 h 362483"/>
              <a:gd name="connsiteX14" fmla="*/ 1157344 w 1535962"/>
              <a:gd name="connsiteY14" fmla="*/ 9935 h 362483"/>
              <a:gd name="connsiteX15" fmla="*/ 1231162 w 1535962"/>
              <a:gd name="connsiteY15" fmla="*/ 7554 h 362483"/>
              <a:gd name="connsiteX16" fmla="*/ 1245450 w 1535962"/>
              <a:gd name="connsiteY16" fmla="*/ 12316 h 362483"/>
              <a:gd name="connsiteX17" fmla="*/ 1400231 w 1535962"/>
              <a:gd name="connsiteY17" fmla="*/ 17079 h 362483"/>
              <a:gd name="connsiteX18" fmla="*/ 1428806 w 1535962"/>
              <a:gd name="connsiteY18" fmla="*/ 21841 h 362483"/>
              <a:gd name="connsiteX19" fmla="*/ 1435950 w 1535962"/>
              <a:gd name="connsiteY19" fmla="*/ 26604 h 362483"/>
              <a:gd name="connsiteX20" fmla="*/ 1452619 w 1535962"/>
              <a:gd name="connsiteY20" fmla="*/ 33748 h 362483"/>
              <a:gd name="connsiteX21" fmla="*/ 1476431 w 1535962"/>
              <a:gd name="connsiteY21" fmla="*/ 50416 h 362483"/>
              <a:gd name="connsiteX22" fmla="*/ 1495481 w 1535962"/>
              <a:gd name="connsiteY22" fmla="*/ 59941 h 362483"/>
              <a:gd name="connsiteX23" fmla="*/ 1514531 w 1535962"/>
              <a:gd name="connsiteY23" fmla="*/ 88516 h 362483"/>
              <a:gd name="connsiteX24" fmla="*/ 1519294 w 1535962"/>
              <a:gd name="connsiteY24" fmla="*/ 95660 h 362483"/>
              <a:gd name="connsiteX25" fmla="*/ 1526437 w 1535962"/>
              <a:gd name="connsiteY25" fmla="*/ 102804 h 362483"/>
              <a:gd name="connsiteX26" fmla="*/ 1535962 w 1535962"/>
              <a:gd name="connsiteY26" fmla="*/ 124235 h 362483"/>
              <a:gd name="connsiteX27" fmla="*/ 1528819 w 1535962"/>
              <a:gd name="connsiteY27" fmla="*/ 179004 h 362483"/>
              <a:gd name="connsiteX28" fmla="*/ 1519294 w 1535962"/>
              <a:gd name="connsiteY28" fmla="*/ 193291 h 362483"/>
              <a:gd name="connsiteX29" fmla="*/ 1509769 w 1535962"/>
              <a:gd name="connsiteY29" fmla="*/ 198054 h 362483"/>
              <a:gd name="connsiteX30" fmla="*/ 1502625 w 1535962"/>
              <a:gd name="connsiteY30" fmla="*/ 207579 h 362483"/>
              <a:gd name="connsiteX31" fmla="*/ 1488337 w 1535962"/>
              <a:gd name="connsiteY31" fmla="*/ 217104 h 362483"/>
              <a:gd name="connsiteX32" fmla="*/ 1469287 w 1535962"/>
              <a:gd name="connsiteY32" fmla="*/ 224248 h 362483"/>
              <a:gd name="connsiteX33" fmla="*/ 1447856 w 1535962"/>
              <a:gd name="connsiteY33" fmla="*/ 233773 h 362483"/>
              <a:gd name="connsiteX34" fmla="*/ 1438331 w 1535962"/>
              <a:gd name="connsiteY34" fmla="*/ 238535 h 362483"/>
              <a:gd name="connsiteX35" fmla="*/ 1421662 w 1535962"/>
              <a:gd name="connsiteY35" fmla="*/ 243298 h 362483"/>
              <a:gd name="connsiteX36" fmla="*/ 1402612 w 1535962"/>
              <a:gd name="connsiteY36" fmla="*/ 250441 h 362483"/>
              <a:gd name="connsiteX37" fmla="*/ 1371656 w 1535962"/>
              <a:gd name="connsiteY37" fmla="*/ 262348 h 362483"/>
              <a:gd name="connsiteX38" fmla="*/ 1333556 w 1535962"/>
              <a:gd name="connsiteY38" fmla="*/ 269491 h 362483"/>
              <a:gd name="connsiteX39" fmla="*/ 1324031 w 1535962"/>
              <a:gd name="connsiteY39" fmla="*/ 271873 h 362483"/>
              <a:gd name="connsiteX40" fmla="*/ 1295456 w 1535962"/>
              <a:gd name="connsiteY40" fmla="*/ 274254 h 362483"/>
              <a:gd name="connsiteX41" fmla="*/ 1281169 w 1535962"/>
              <a:gd name="connsiteY41" fmla="*/ 279016 h 362483"/>
              <a:gd name="connsiteX42" fmla="*/ 1264500 w 1535962"/>
              <a:gd name="connsiteY42" fmla="*/ 281398 h 362483"/>
              <a:gd name="connsiteX43" fmla="*/ 1250212 w 1535962"/>
              <a:gd name="connsiteY43" fmla="*/ 283779 h 362483"/>
              <a:gd name="connsiteX44" fmla="*/ 1233544 w 1535962"/>
              <a:gd name="connsiteY44" fmla="*/ 286160 h 362483"/>
              <a:gd name="connsiteX45" fmla="*/ 1224019 w 1535962"/>
              <a:gd name="connsiteY45" fmla="*/ 288541 h 362483"/>
              <a:gd name="connsiteX46" fmla="*/ 1200206 w 1535962"/>
              <a:gd name="connsiteY46" fmla="*/ 293304 h 362483"/>
              <a:gd name="connsiteX47" fmla="*/ 1188300 w 1535962"/>
              <a:gd name="connsiteY47" fmla="*/ 286160 h 362483"/>
              <a:gd name="connsiteX48" fmla="*/ 1154962 w 1535962"/>
              <a:gd name="connsiteY48" fmla="*/ 288541 h 362483"/>
              <a:gd name="connsiteX49" fmla="*/ 1090669 w 1535962"/>
              <a:gd name="connsiteY49" fmla="*/ 290923 h 362483"/>
              <a:gd name="connsiteX50" fmla="*/ 1054950 w 1535962"/>
              <a:gd name="connsiteY50" fmla="*/ 295685 h 362483"/>
              <a:gd name="connsiteX51" fmla="*/ 1045425 w 1535962"/>
              <a:gd name="connsiteY51" fmla="*/ 298066 h 362483"/>
              <a:gd name="connsiteX52" fmla="*/ 1014469 w 1535962"/>
              <a:gd name="connsiteY52" fmla="*/ 300448 h 362483"/>
              <a:gd name="connsiteX53" fmla="*/ 1007325 w 1535962"/>
              <a:gd name="connsiteY53" fmla="*/ 302829 h 362483"/>
              <a:gd name="connsiteX54" fmla="*/ 985894 w 1535962"/>
              <a:gd name="connsiteY54" fmla="*/ 309973 h 362483"/>
              <a:gd name="connsiteX55" fmla="*/ 959700 w 1535962"/>
              <a:gd name="connsiteY55" fmla="*/ 314735 h 362483"/>
              <a:gd name="connsiteX56" fmla="*/ 938269 w 1535962"/>
              <a:gd name="connsiteY56" fmla="*/ 321879 h 362483"/>
              <a:gd name="connsiteX57" fmla="*/ 907312 w 1535962"/>
              <a:gd name="connsiteY57" fmla="*/ 324260 h 362483"/>
              <a:gd name="connsiteX58" fmla="*/ 714431 w 1535962"/>
              <a:gd name="connsiteY58" fmla="*/ 321879 h 362483"/>
              <a:gd name="connsiteX59" fmla="*/ 690619 w 1535962"/>
              <a:gd name="connsiteY59" fmla="*/ 319498 h 362483"/>
              <a:gd name="connsiteX60" fmla="*/ 638231 w 1535962"/>
              <a:gd name="connsiteY60" fmla="*/ 324260 h 362483"/>
              <a:gd name="connsiteX61" fmla="*/ 571556 w 1535962"/>
              <a:gd name="connsiteY61" fmla="*/ 331404 h 362483"/>
              <a:gd name="connsiteX62" fmla="*/ 535837 w 1535962"/>
              <a:gd name="connsiteY62" fmla="*/ 338548 h 362483"/>
              <a:gd name="connsiteX63" fmla="*/ 481069 w 1535962"/>
              <a:gd name="connsiteY63" fmla="*/ 343310 h 362483"/>
              <a:gd name="connsiteX64" fmla="*/ 462019 w 1535962"/>
              <a:gd name="connsiteY64" fmla="*/ 345691 h 362483"/>
              <a:gd name="connsiteX65" fmla="*/ 397725 w 1535962"/>
              <a:gd name="connsiteY65" fmla="*/ 348073 h 362483"/>
              <a:gd name="connsiteX66" fmla="*/ 376294 w 1535962"/>
              <a:gd name="connsiteY66" fmla="*/ 350454 h 362483"/>
              <a:gd name="connsiteX67" fmla="*/ 340575 w 1535962"/>
              <a:gd name="connsiteY67" fmla="*/ 352835 h 362483"/>
              <a:gd name="connsiteX68" fmla="*/ 333431 w 1535962"/>
              <a:gd name="connsiteY68" fmla="*/ 355216 h 362483"/>
              <a:gd name="connsiteX69" fmla="*/ 309619 w 1535962"/>
              <a:gd name="connsiteY69" fmla="*/ 357598 h 362483"/>
              <a:gd name="connsiteX70" fmla="*/ 302475 w 1535962"/>
              <a:gd name="connsiteY70" fmla="*/ 359979 h 362483"/>
              <a:gd name="connsiteX71" fmla="*/ 166744 w 1535962"/>
              <a:gd name="connsiteY71" fmla="*/ 357598 h 362483"/>
              <a:gd name="connsiteX72" fmla="*/ 145312 w 1535962"/>
              <a:gd name="connsiteY72" fmla="*/ 348073 h 362483"/>
              <a:gd name="connsiteX73" fmla="*/ 104831 w 1535962"/>
              <a:gd name="connsiteY73" fmla="*/ 333785 h 362483"/>
              <a:gd name="connsiteX74" fmla="*/ 19106 w 1535962"/>
              <a:gd name="connsiteY74" fmla="*/ 331404 h 362483"/>
              <a:gd name="connsiteX75" fmla="*/ 16725 w 1535962"/>
              <a:gd name="connsiteY75" fmla="*/ 324260 h 362483"/>
              <a:gd name="connsiteX76" fmla="*/ 7200 w 1535962"/>
              <a:gd name="connsiteY76" fmla="*/ 309973 h 362483"/>
              <a:gd name="connsiteX77" fmla="*/ 56 w 1535962"/>
              <a:gd name="connsiteY77" fmla="*/ 274254 h 362483"/>
              <a:gd name="connsiteX78" fmla="*/ 4819 w 1535962"/>
              <a:gd name="connsiteY78" fmla="*/ 207579 h 362483"/>
              <a:gd name="connsiteX79" fmla="*/ 7200 w 1535962"/>
              <a:gd name="connsiteY79" fmla="*/ 200435 h 362483"/>
              <a:gd name="connsiteX80" fmla="*/ 11962 w 1535962"/>
              <a:gd name="connsiteY80" fmla="*/ 193291 h 362483"/>
              <a:gd name="connsiteX81" fmla="*/ 16725 w 1535962"/>
              <a:gd name="connsiteY81" fmla="*/ 183766 h 362483"/>
              <a:gd name="connsiteX82" fmla="*/ 45300 w 1535962"/>
              <a:gd name="connsiteY82" fmla="*/ 150429 h 362483"/>
              <a:gd name="connsiteX83" fmla="*/ 54825 w 1535962"/>
              <a:gd name="connsiteY83" fmla="*/ 140904 h 362483"/>
              <a:gd name="connsiteX84" fmla="*/ 78637 w 1535962"/>
              <a:gd name="connsiteY84" fmla="*/ 128998 h 362483"/>
              <a:gd name="connsiteX85" fmla="*/ 88162 w 1535962"/>
              <a:gd name="connsiteY85" fmla="*/ 124235 h 362483"/>
              <a:gd name="connsiteX86" fmla="*/ 100069 w 1535962"/>
              <a:gd name="connsiteY86" fmla="*/ 117091 h 362483"/>
              <a:gd name="connsiteX87" fmla="*/ 107212 w 1535962"/>
              <a:gd name="connsiteY87" fmla="*/ 109948 h 362483"/>
              <a:gd name="connsiteX88" fmla="*/ 119119 w 1535962"/>
              <a:gd name="connsiteY88" fmla="*/ 107566 h 362483"/>
              <a:gd name="connsiteX89" fmla="*/ 154837 w 1535962"/>
              <a:gd name="connsiteY89" fmla="*/ 95660 h 362483"/>
              <a:gd name="connsiteX90" fmla="*/ 171506 w 1535962"/>
              <a:gd name="connsiteY90" fmla="*/ 86135 h 362483"/>
              <a:gd name="connsiteX91" fmla="*/ 178650 w 1535962"/>
              <a:gd name="connsiteY91" fmla="*/ 83754 h 362483"/>
              <a:gd name="connsiteX92" fmla="*/ 192937 w 1535962"/>
              <a:gd name="connsiteY92" fmla="*/ 74229 h 362483"/>
              <a:gd name="connsiteX93" fmla="*/ 200081 w 1535962"/>
              <a:gd name="connsiteY93" fmla="*/ 71848 h 362483"/>
              <a:gd name="connsiteX94" fmla="*/ 211987 w 1535962"/>
              <a:gd name="connsiteY94" fmla="*/ 64704 h 362483"/>
              <a:gd name="connsiteX95" fmla="*/ 219131 w 1535962"/>
              <a:gd name="connsiteY95" fmla="*/ 59941 h 362483"/>
              <a:gd name="connsiteX96" fmla="*/ 231037 w 1535962"/>
              <a:gd name="connsiteY96" fmla="*/ 57560 h 362483"/>
              <a:gd name="connsiteX97" fmla="*/ 216750 w 1535962"/>
              <a:gd name="connsiteY97" fmla="*/ 50416 h 3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535962" h="362483">
                <a:moveTo>
                  <a:pt x="216750" y="50416"/>
                </a:moveTo>
                <a:lnTo>
                  <a:pt x="216750" y="50416"/>
                </a:lnTo>
                <a:cubicBezTo>
                  <a:pt x="232625" y="48035"/>
                  <a:pt x="248363" y="44417"/>
                  <a:pt x="264375" y="43273"/>
                </a:cubicBezTo>
                <a:cubicBezTo>
                  <a:pt x="389556" y="34329"/>
                  <a:pt x="286572" y="40987"/>
                  <a:pt x="573937" y="38510"/>
                </a:cubicBezTo>
                <a:lnTo>
                  <a:pt x="619181" y="36129"/>
                </a:lnTo>
                <a:lnTo>
                  <a:pt x="693000" y="33748"/>
                </a:lnTo>
                <a:cubicBezTo>
                  <a:pt x="700179" y="33389"/>
                  <a:pt x="707277" y="32064"/>
                  <a:pt x="714431" y="31366"/>
                </a:cubicBezTo>
                <a:cubicBezTo>
                  <a:pt x="739822" y="28889"/>
                  <a:pt x="765142" y="25285"/>
                  <a:pt x="790631" y="24223"/>
                </a:cubicBezTo>
                <a:lnTo>
                  <a:pt x="847781" y="21841"/>
                </a:lnTo>
                <a:cubicBezTo>
                  <a:pt x="934974" y="10215"/>
                  <a:pt x="895226" y="13516"/>
                  <a:pt x="966844" y="9935"/>
                </a:cubicBezTo>
                <a:cubicBezTo>
                  <a:pt x="969225" y="9141"/>
                  <a:pt x="971495" y="7853"/>
                  <a:pt x="973987" y="7554"/>
                </a:cubicBezTo>
                <a:cubicBezTo>
                  <a:pt x="991397" y="5465"/>
                  <a:pt x="1026375" y="2791"/>
                  <a:pt x="1026375" y="2791"/>
                </a:cubicBezTo>
                <a:cubicBezTo>
                  <a:pt x="1041613" y="-2288"/>
                  <a:pt x="1029348" y="718"/>
                  <a:pt x="1057331" y="2791"/>
                </a:cubicBezTo>
                <a:cubicBezTo>
                  <a:pt x="1070811" y="3790"/>
                  <a:pt x="1084329" y="4210"/>
                  <a:pt x="1097812" y="5173"/>
                </a:cubicBezTo>
                <a:lnTo>
                  <a:pt x="1157344" y="9935"/>
                </a:lnTo>
                <a:cubicBezTo>
                  <a:pt x="1181950" y="9141"/>
                  <a:pt x="1206552" y="6889"/>
                  <a:pt x="1231162" y="7554"/>
                </a:cubicBezTo>
                <a:cubicBezTo>
                  <a:pt x="1236180" y="7690"/>
                  <a:pt x="1240448" y="11887"/>
                  <a:pt x="1245450" y="12316"/>
                </a:cubicBezTo>
                <a:cubicBezTo>
                  <a:pt x="1256770" y="13286"/>
                  <a:pt x="1398597" y="17034"/>
                  <a:pt x="1400231" y="17079"/>
                </a:cubicBezTo>
                <a:cubicBezTo>
                  <a:pt x="1402705" y="17432"/>
                  <a:pt x="1424521" y="20234"/>
                  <a:pt x="1428806" y="21841"/>
                </a:cubicBezTo>
                <a:cubicBezTo>
                  <a:pt x="1431486" y="22846"/>
                  <a:pt x="1433390" y="25324"/>
                  <a:pt x="1435950" y="26604"/>
                </a:cubicBezTo>
                <a:cubicBezTo>
                  <a:pt x="1452164" y="34711"/>
                  <a:pt x="1432785" y="21352"/>
                  <a:pt x="1452619" y="33748"/>
                </a:cubicBezTo>
                <a:cubicBezTo>
                  <a:pt x="1460100" y="38424"/>
                  <a:pt x="1468394" y="47201"/>
                  <a:pt x="1476431" y="50416"/>
                </a:cubicBezTo>
                <a:cubicBezTo>
                  <a:pt x="1490994" y="56242"/>
                  <a:pt x="1484780" y="52808"/>
                  <a:pt x="1495481" y="59941"/>
                </a:cubicBezTo>
                <a:lnTo>
                  <a:pt x="1514531" y="88516"/>
                </a:lnTo>
                <a:cubicBezTo>
                  <a:pt x="1516119" y="90897"/>
                  <a:pt x="1517270" y="93636"/>
                  <a:pt x="1519294" y="95660"/>
                </a:cubicBezTo>
                <a:lnTo>
                  <a:pt x="1526437" y="102804"/>
                </a:lnTo>
                <a:cubicBezTo>
                  <a:pt x="1532105" y="119806"/>
                  <a:pt x="1528416" y="112914"/>
                  <a:pt x="1535962" y="124235"/>
                </a:cubicBezTo>
                <a:cubicBezTo>
                  <a:pt x="1535641" y="129690"/>
                  <a:pt x="1536980" y="166762"/>
                  <a:pt x="1528819" y="179004"/>
                </a:cubicBezTo>
                <a:cubicBezTo>
                  <a:pt x="1525644" y="183766"/>
                  <a:pt x="1524413" y="190731"/>
                  <a:pt x="1519294" y="193291"/>
                </a:cubicBezTo>
                <a:lnTo>
                  <a:pt x="1509769" y="198054"/>
                </a:lnTo>
                <a:cubicBezTo>
                  <a:pt x="1507388" y="201229"/>
                  <a:pt x="1505591" y="204942"/>
                  <a:pt x="1502625" y="207579"/>
                </a:cubicBezTo>
                <a:cubicBezTo>
                  <a:pt x="1498347" y="211382"/>
                  <a:pt x="1493767" y="215294"/>
                  <a:pt x="1488337" y="217104"/>
                </a:cubicBezTo>
                <a:cubicBezTo>
                  <a:pt x="1479645" y="220001"/>
                  <a:pt x="1479255" y="219976"/>
                  <a:pt x="1469287" y="224248"/>
                </a:cubicBezTo>
                <a:cubicBezTo>
                  <a:pt x="1462102" y="227327"/>
                  <a:pt x="1454954" y="230497"/>
                  <a:pt x="1447856" y="233773"/>
                </a:cubicBezTo>
                <a:cubicBezTo>
                  <a:pt x="1444633" y="235260"/>
                  <a:pt x="1441655" y="237289"/>
                  <a:pt x="1438331" y="238535"/>
                </a:cubicBezTo>
                <a:cubicBezTo>
                  <a:pt x="1432218" y="240827"/>
                  <a:pt x="1427426" y="240416"/>
                  <a:pt x="1421662" y="243298"/>
                </a:cubicBezTo>
                <a:cubicBezTo>
                  <a:pt x="1392322" y="257969"/>
                  <a:pt x="1443959" y="236658"/>
                  <a:pt x="1402612" y="250441"/>
                </a:cubicBezTo>
                <a:cubicBezTo>
                  <a:pt x="1392124" y="253937"/>
                  <a:pt x="1382522" y="260311"/>
                  <a:pt x="1371656" y="262348"/>
                </a:cubicBezTo>
                <a:lnTo>
                  <a:pt x="1333556" y="269491"/>
                </a:lnTo>
                <a:cubicBezTo>
                  <a:pt x="1330347" y="270133"/>
                  <a:pt x="1327278" y="271467"/>
                  <a:pt x="1324031" y="271873"/>
                </a:cubicBezTo>
                <a:cubicBezTo>
                  <a:pt x="1314547" y="273059"/>
                  <a:pt x="1304981" y="273460"/>
                  <a:pt x="1295456" y="274254"/>
                </a:cubicBezTo>
                <a:cubicBezTo>
                  <a:pt x="1290694" y="275841"/>
                  <a:pt x="1286060" y="277887"/>
                  <a:pt x="1281169" y="279016"/>
                </a:cubicBezTo>
                <a:cubicBezTo>
                  <a:pt x="1275700" y="280278"/>
                  <a:pt x="1270048" y="280544"/>
                  <a:pt x="1264500" y="281398"/>
                </a:cubicBezTo>
                <a:cubicBezTo>
                  <a:pt x="1259728" y="282132"/>
                  <a:pt x="1254984" y="283045"/>
                  <a:pt x="1250212" y="283779"/>
                </a:cubicBezTo>
                <a:cubicBezTo>
                  <a:pt x="1244665" y="284632"/>
                  <a:pt x="1239066" y="285156"/>
                  <a:pt x="1233544" y="286160"/>
                </a:cubicBezTo>
                <a:cubicBezTo>
                  <a:pt x="1230324" y="286745"/>
                  <a:pt x="1227219" y="287855"/>
                  <a:pt x="1224019" y="288541"/>
                </a:cubicBezTo>
                <a:cubicBezTo>
                  <a:pt x="1216104" y="290237"/>
                  <a:pt x="1208144" y="291716"/>
                  <a:pt x="1200206" y="293304"/>
                </a:cubicBezTo>
                <a:cubicBezTo>
                  <a:pt x="1196237" y="290923"/>
                  <a:pt x="1192903" y="286645"/>
                  <a:pt x="1188300" y="286160"/>
                </a:cubicBezTo>
                <a:cubicBezTo>
                  <a:pt x="1177220" y="284994"/>
                  <a:pt x="1166090" y="287998"/>
                  <a:pt x="1154962" y="288541"/>
                </a:cubicBezTo>
                <a:cubicBezTo>
                  <a:pt x="1133542" y="289586"/>
                  <a:pt x="1112100" y="290129"/>
                  <a:pt x="1090669" y="290923"/>
                </a:cubicBezTo>
                <a:cubicBezTo>
                  <a:pt x="1072825" y="296870"/>
                  <a:pt x="1092242" y="291024"/>
                  <a:pt x="1054950" y="295685"/>
                </a:cubicBezTo>
                <a:cubicBezTo>
                  <a:pt x="1051703" y="296091"/>
                  <a:pt x="1048675" y="297684"/>
                  <a:pt x="1045425" y="298066"/>
                </a:cubicBezTo>
                <a:cubicBezTo>
                  <a:pt x="1035147" y="299275"/>
                  <a:pt x="1024788" y="299654"/>
                  <a:pt x="1014469" y="300448"/>
                </a:cubicBezTo>
                <a:cubicBezTo>
                  <a:pt x="1012088" y="301242"/>
                  <a:pt x="1009675" y="301948"/>
                  <a:pt x="1007325" y="302829"/>
                </a:cubicBezTo>
                <a:cubicBezTo>
                  <a:pt x="996755" y="306792"/>
                  <a:pt x="996216" y="308096"/>
                  <a:pt x="985894" y="309973"/>
                </a:cubicBezTo>
                <a:cubicBezTo>
                  <a:pt x="971591" y="312574"/>
                  <a:pt x="971401" y="311135"/>
                  <a:pt x="959700" y="314735"/>
                </a:cubicBezTo>
                <a:cubicBezTo>
                  <a:pt x="952503" y="316950"/>
                  <a:pt x="945678" y="320532"/>
                  <a:pt x="938269" y="321879"/>
                </a:cubicBezTo>
                <a:cubicBezTo>
                  <a:pt x="928086" y="323730"/>
                  <a:pt x="917631" y="323466"/>
                  <a:pt x="907312" y="324260"/>
                </a:cubicBezTo>
                <a:lnTo>
                  <a:pt x="714431" y="321879"/>
                </a:lnTo>
                <a:cubicBezTo>
                  <a:pt x="706456" y="321704"/>
                  <a:pt x="698592" y="319249"/>
                  <a:pt x="690619" y="319498"/>
                </a:cubicBezTo>
                <a:cubicBezTo>
                  <a:pt x="673093" y="320046"/>
                  <a:pt x="655679" y="322515"/>
                  <a:pt x="638231" y="324260"/>
                </a:cubicBezTo>
                <a:lnTo>
                  <a:pt x="571556" y="331404"/>
                </a:lnTo>
                <a:cubicBezTo>
                  <a:pt x="559397" y="334106"/>
                  <a:pt x="548116" y="337013"/>
                  <a:pt x="535837" y="338548"/>
                </a:cubicBezTo>
                <a:cubicBezTo>
                  <a:pt x="511943" y="341535"/>
                  <a:pt x="506725" y="340867"/>
                  <a:pt x="481069" y="343310"/>
                </a:cubicBezTo>
                <a:cubicBezTo>
                  <a:pt x="474698" y="343917"/>
                  <a:pt x="468408" y="345326"/>
                  <a:pt x="462019" y="345691"/>
                </a:cubicBezTo>
                <a:cubicBezTo>
                  <a:pt x="440608" y="346915"/>
                  <a:pt x="419156" y="347279"/>
                  <a:pt x="397725" y="348073"/>
                </a:cubicBezTo>
                <a:cubicBezTo>
                  <a:pt x="390581" y="348867"/>
                  <a:pt x="383457" y="349857"/>
                  <a:pt x="376294" y="350454"/>
                </a:cubicBezTo>
                <a:cubicBezTo>
                  <a:pt x="364402" y="351445"/>
                  <a:pt x="352435" y="351517"/>
                  <a:pt x="340575" y="352835"/>
                </a:cubicBezTo>
                <a:cubicBezTo>
                  <a:pt x="338080" y="353112"/>
                  <a:pt x="335912" y="354834"/>
                  <a:pt x="333431" y="355216"/>
                </a:cubicBezTo>
                <a:cubicBezTo>
                  <a:pt x="325547" y="356429"/>
                  <a:pt x="317556" y="356804"/>
                  <a:pt x="309619" y="357598"/>
                </a:cubicBezTo>
                <a:cubicBezTo>
                  <a:pt x="307238" y="358392"/>
                  <a:pt x="304980" y="359812"/>
                  <a:pt x="302475" y="359979"/>
                </a:cubicBezTo>
                <a:cubicBezTo>
                  <a:pt x="233919" y="364549"/>
                  <a:pt x="237783" y="362333"/>
                  <a:pt x="166744" y="357598"/>
                </a:cubicBezTo>
                <a:cubicBezTo>
                  <a:pt x="124767" y="340807"/>
                  <a:pt x="180893" y="363640"/>
                  <a:pt x="145312" y="348073"/>
                </a:cubicBezTo>
                <a:cubicBezTo>
                  <a:pt x="136574" y="344250"/>
                  <a:pt x="117610" y="334408"/>
                  <a:pt x="104831" y="333785"/>
                </a:cubicBezTo>
                <a:cubicBezTo>
                  <a:pt x="76279" y="332392"/>
                  <a:pt x="47681" y="332198"/>
                  <a:pt x="19106" y="331404"/>
                </a:cubicBezTo>
                <a:cubicBezTo>
                  <a:pt x="18312" y="329023"/>
                  <a:pt x="17944" y="326454"/>
                  <a:pt x="16725" y="324260"/>
                </a:cubicBezTo>
                <a:cubicBezTo>
                  <a:pt x="13945" y="319257"/>
                  <a:pt x="7200" y="309973"/>
                  <a:pt x="7200" y="309973"/>
                </a:cubicBezTo>
                <a:cubicBezTo>
                  <a:pt x="4819" y="298067"/>
                  <a:pt x="338" y="286393"/>
                  <a:pt x="56" y="274254"/>
                </a:cubicBezTo>
                <a:cubicBezTo>
                  <a:pt x="-462" y="251978"/>
                  <a:pt x="2673" y="229757"/>
                  <a:pt x="4819" y="207579"/>
                </a:cubicBezTo>
                <a:cubicBezTo>
                  <a:pt x="5061" y="205081"/>
                  <a:pt x="6078" y="202680"/>
                  <a:pt x="7200" y="200435"/>
                </a:cubicBezTo>
                <a:cubicBezTo>
                  <a:pt x="8480" y="197875"/>
                  <a:pt x="10542" y="195776"/>
                  <a:pt x="11962" y="193291"/>
                </a:cubicBezTo>
                <a:cubicBezTo>
                  <a:pt x="13723" y="190209"/>
                  <a:pt x="14546" y="186568"/>
                  <a:pt x="16725" y="183766"/>
                </a:cubicBezTo>
                <a:cubicBezTo>
                  <a:pt x="25711" y="172213"/>
                  <a:pt x="34951" y="160778"/>
                  <a:pt x="45300" y="150429"/>
                </a:cubicBezTo>
                <a:cubicBezTo>
                  <a:pt x="48475" y="147254"/>
                  <a:pt x="51281" y="143661"/>
                  <a:pt x="54825" y="140904"/>
                </a:cubicBezTo>
                <a:cubicBezTo>
                  <a:pt x="64434" y="133430"/>
                  <a:pt x="67940" y="133752"/>
                  <a:pt x="78637" y="128998"/>
                </a:cubicBezTo>
                <a:cubicBezTo>
                  <a:pt x="81881" y="127556"/>
                  <a:pt x="85059" y="125959"/>
                  <a:pt x="88162" y="124235"/>
                </a:cubicBezTo>
                <a:cubicBezTo>
                  <a:pt x="92208" y="121987"/>
                  <a:pt x="96366" y="119868"/>
                  <a:pt x="100069" y="117091"/>
                </a:cubicBezTo>
                <a:cubicBezTo>
                  <a:pt x="102763" y="115071"/>
                  <a:pt x="104200" y="111454"/>
                  <a:pt x="107212" y="109948"/>
                </a:cubicBezTo>
                <a:cubicBezTo>
                  <a:pt x="110832" y="108138"/>
                  <a:pt x="115150" y="108360"/>
                  <a:pt x="119119" y="107566"/>
                </a:cubicBezTo>
                <a:cubicBezTo>
                  <a:pt x="148562" y="92846"/>
                  <a:pt x="116374" y="107495"/>
                  <a:pt x="154837" y="95660"/>
                </a:cubicBezTo>
                <a:cubicBezTo>
                  <a:pt x="165697" y="92318"/>
                  <a:pt x="162396" y="90690"/>
                  <a:pt x="171506" y="86135"/>
                </a:cubicBezTo>
                <a:cubicBezTo>
                  <a:pt x="173751" y="85012"/>
                  <a:pt x="176269" y="84548"/>
                  <a:pt x="178650" y="83754"/>
                </a:cubicBezTo>
                <a:cubicBezTo>
                  <a:pt x="183412" y="80579"/>
                  <a:pt x="187507" y="76039"/>
                  <a:pt x="192937" y="74229"/>
                </a:cubicBezTo>
                <a:cubicBezTo>
                  <a:pt x="195318" y="73435"/>
                  <a:pt x="197836" y="72971"/>
                  <a:pt x="200081" y="71848"/>
                </a:cubicBezTo>
                <a:cubicBezTo>
                  <a:pt x="204221" y="69778"/>
                  <a:pt x="208062" y="67157"/>
                  <a:pt x="211987" y="64704"/>
                </a:cubicBezTo>
                <a:cubicBezTo>
                  <a:pt x="214414" y="63187"/>
                  <a:pt x="216451" y="60946"/>
                  <a:pt x="219131" y="59941"/>
                </a:cubicBezTo>
                <a:cubicBezTo>
                  <a:pt x="222921" y="58520"/>
                  <a:pt x="227086" y="58438"/>
                  <a:pt x="231037" y="57560"/>
                </a:cubicBezTo>
                <a:cubicBezTo>
                  <a:pt x="241159" y="55311"/>
                  <a:pt x="219131" y="51607"/>
                  <a:pt x="216750" y="50416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27000">
                <a:srgbClr val="FF0000"/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4" name="Can 3"/>
          <p:cNvSpPr/>
          <p:nvPr/>
        </p:nvSpPr>
        <p:spPr bwMode="auto">
          <a:xfrm rot="13531009">
            <a:off x="6666029" y="4041281"/>
            <a:ext cx="168560" cy="45611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6511278" y="4263986"/>
            <a:ext cx="196720" cy="2574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ight Brace 1"/>
          <p:cNvSpPr/>
          <p:nvPr/>
        </p:nvSpPr>
        <p:spPr bwMode="auto">
          <a:xfrm>
            <a:off x="7822118" y="3875979"/>
            <a:ext cx="384606" cy="362625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0389" y="3798664"/>
            <a:ext cx="889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H?</a:t>
            </a:r>
            <a:endParaRPr lang="en-US" sz="3200" dirty="0"/>
          </a:p>
        </p:txBody>
      </p:sp>
      <p:sp>
        <p:nvSpPr>
          <p:cNvPr id="18" name="Right Brace 17"/>
          <p:cNvSpPr/>
          <p:nvPr/>
        </p:nvSpPr>
        <p:spPr bwMode="auto">
          <a:xfrm rot="5400000">
            <a:off x="7247476" y="4017363"/>
            <a:ext cx="207279" cy="713585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9377" y="4484796"/>
            <a:ext cx="889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</a:t>
            </a:r>
            <a:r>
              <a:rPr lang="en-US" sz="3200" baseline="-25000" dirty="0" smtClean="0"/>
              <a:t>L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20" name="Right Brace 19"/>
          <p:cNvSpPr/>
          <p:nvPr/>
        </p:nvSpPr>
        <p:spPr bwMode="auto">
          <a:xfrm rot="5400000">
            <a:off x="4547305" y="4659290"/>
            <a:ext cx="785417" cy="1017329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83387" y="5490227"/>
            <a:ext cx="3113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Offset pressure monitoring (X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, azimuth)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56721" y="5401365"/>
            <a:ext cx="304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Vertical well (H)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6759295" y="4461838"/>
            <a:ext cx="375737" cy="79864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Can 25"/>
          <p:cNvSpPr/>
          <p:nvPr/>
        </p:nvSpPr>
        <p:spPr bwMode="auto">
          <a:xfrm>
            <a:off x="1343316" y="3212757"/>
            <a:ext cx="168560" cy="195100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" name="Isosceles Triangle 6"/>
          <p:cNvSpPr/>
          <p:nvPr/>
        </p:nvSpPr>
        <p:spPr bwMode="auto">
          <a:xfrm>
            <a:off x="689390" y="4075680"/>
            <a:ext cx="1449013" cy="344035"/>
          </a:xfrm>
          <a:prstGeom prst="triangle">
            <a:avLst>
              <a:gd name="adj" fmla="val 50228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89390" y="4280270"/>
            <a:ext cx="1428880" cy="257404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78677" y="5232737"/>
            <a:ext cx="26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Fiber optic sensing </a:t>
            </a:r>
            <a:r>
              <a:rPr lang="en-US" sz="2000" dirty="0" smtClean="0"/>
              <a:t>(# of </a:t>
            </a:r>
            <a:r>
              <a:rPr lang="en-US" sz="2000" dirty="0" err="1" smtClean="0"/>
              <a:t>fracs</a:t>
            </a:r>
            <a:r>
              <a:rPr lang="en-US" sz="2000" dirty="0" smtClean="0"/>
              <a:t>, relative size of each </a:t>
            </a:r>
            <a:r>
              <a:rPr lang="en-US" sz="2000" dirty="0" err="1" smtClean="0"/>
              <a:t>frac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0" name="Can 29"/>
          <p:cNvSpPr/>
          <p:nvPr/>
        </p:nvSpPr>
        <p:spPr bwMode="auto">
          <a:xfrm>
            <a:off x="5836473" y="3222978"/>
            <a:ext cx="168560" cy="195100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46500" y="2442735"/>
            <a:ext cx="30444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Microseismic / </a:t>
            </a:r>
            <a:r>
              <a:rPr lang="en-US" sz="2000" dirty="0" err="1" smtClean="0">
                <a:solidFill>
                  <a:schemeClr val="tx1"/>
                </a:solidFill>
              </a:rPr>
              <a:t>Tiltmeters</a:t>
            </a:r>
            <a:r>
              <a:rPr lang="en-US" sz="2000" dirty="0" smtClean="0">
                <a:solidFill>
                  <a:schemeClr val="tx1"/>
                </a:solidFill>
              </a:rPr>
              <a:t> (X</a:t>
            </a:r>
            <a:r>
              <a:rPr lang="en-US" sz="2000" baseline="-25000" dirty="0" smtClean="0">
                <a:solidFill>
                  <a:schemeClr val="tx1"/>
                </a:solidFill>
              </a:rPr>
              <a:t>L</a:t>
            </a:r>
            <a:r>
              <a:rPr lang="en-US" sz="2000" dirty="0" smtClean="0">
                <a:solidFill>
                  <a:schemeClr val="tx1"/>
                </a:solidFill>
              </a:rPr>
              <a:t>, H, and azimuth)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>
            <a:stCxn id="31" idx="3"/>
          </p:cNvCxnSpPr>
          <p:nvPr/>
        </p:nvCxnSpPr>
        <p:spPr bwMode="auto">
          <a:xfrm>
            <a:off x="5490964" y="2796678"/>
            <a:ext cx="394986" cy="38755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2" idx="0"/>
          </p:cNvCxnSpPr>
          <p:nvPr/>
        </p:nvCxnSpPr>
        <p:spPr bwMode="auto">
          <a:xfrm flipH="1" flipV="1">
            <a:off x="1721915" y="4521391"/>
            <a:ext cx="57038" cy="87997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7" name="Can 36"/>
          <p:cNvSpPr/>
          <p:nvPr/>
        </p:nvSpPr>
        <p:spPr bwMode="auto">
          <a:xfrm>
            <a:off x="5885950" y="4163303"/>
            <a:ext cx="57748" cy="656143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cxnSp>
        <p:nvCxnSpPr>
          <p:cNvPr id="15" name="Straight Connector 14"/>
          <p:cNvCxnSpPr>
            <a:stCxn id="37" idx="0"/>
            <a:endCxn id="30" idx="0"/>
          </p:cNvCxnSpPr>
          <p:nvPr/>
        </p:nvCxnSpPr>
        <p:spPr bwMode="auto">
          <a:xfrm flipV="1">
            <a:off x="5914824" y="3265118"/>
            <a:ext cx="5929" cy="912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70135" y="6436052"/>
            <a:ext cx="4065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*Source: D. </a:t>
            </a:r>
            <a:r>
              <a:rPr lang="en-US" sz="1400" dirty="0" err="1" smtClean="0"/>
              <a:t>Koskella</a:t>
            </a:r>
            <a:r>
              <a:rPr lang="en-US" sz="1400" dirty="0" smtClean="0"/>
              <a:t>, Noble Energy, 2014 </a:t>
            </a:r>
            <a:endParaRPr lang="en-US" sz="1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225541" y="2825347"/>
            <a:ext cx="152126" cy="284566"/>
            <a:chOff x="6238875" y="2871788"/>
            <a:chExt cx="138792" cy="238125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14" name="Rectangle 13"/>
            <p:cNvSpPr/>
            <p:nvPr/>
          </p:nvSpPr>
          <p:spPr bwMode="auto">
            <a:xfrm>
              <a:off x="6238875" y="2986088"/>
              <a:ext cx="138792" cy="123825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cxnSp>
          <p:nvCxnSpPr>
            <p:cNvPr id="17" name="Straight Connector 16"/>
            <p:cNvCxnSpPr>
              <a:endCxn id="14" idx="0"/>
            </p:cNvCxnSpPr>
            <p:nvPr/>
          </p:nvCxnSpPr>
          <p:spPr bwMode="auto">
            <a:xfrm>
              <a:off x="6305550" y="2871788"/>
              <a:ext cx="2721" cy="1143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6267449" y="2900764"/>
              <a:ext cx="76200" cy="368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6267449" y="2936136"/>
              <a:ext cx="76200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6674246" y="2462476"/>
            <a:ext cx="152126" cy="284566"/>
            <a:chOff x="6238875" y="2871788"/>
            <a:chExt cx="138792" cy="238125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52" name="Rectangle 51"/>
            <p:cNvSpPr/>
            <p:nvPr/>
          </p:nvSpPr>
          <p:spPr bwMode="auto">
            <a:xfrm>
              <a:off x="6238875" y="2986088"/>
              <a:ext cx="138792" cy="123825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cxnSp>
          <p:nvCxnSpPr>
            <p:cNvPr id="53" name="Straight Connector 52"/>
            <p:cNvCxnSpPr>
              <a:endCxn id="52" idx="0"/>
            </p:cNvCxnSpPr>
            <p:nvPr/>
          </p:nvCxnSpPr>
          <p:spPr bwMode="auto">
            <a:xfrm>
              <a:off x="6305550" y="2871788"/>
              <a:ext cx="2721" cy="1143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flipV="1">
              <a:off x="6267449" y="2900764"/>
              <a:ext cx="76200" cy="368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6267449" y="2936136"/>
              <a:ext cx="76200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7120833" y="2136797"/>
            <a:ext cx="152126" cy="284566"/>
            <a:chOff x="6238875" y="2871788"/>
            <a:chExt cx="138792" cy="238125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57" name="Rectangle 56"/>
            <p:cNvSpPr/>
            <p:nvPr/>
          </p:nvSpPr>
          <p:spPr bwMode="auto">
            <a:xfrm>
              <a:off x="6238875" y="2986088"/>
              <a:ext cx="138792" cy="123825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cxnSp>
          <p:nvCxnSpPr>
            <p:cNvPr id="58" name="Straight Connector 57"/>
            <p:cNvCxnSpPr>
              <a:endCxn id="57" idx="0"/>
            </p:cNvCxnSpPr>
            <p:nvPr/>
          </p:nvCxnSpPr>
          <p:spPr bwMode="auto">
            <a:xfrm>
              <a:off x="6305550" y="2871788"/>
              <a:ext cx="2721" cy="1143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flipV="1">
              <a:off x="6267449" y="2900764"/>
              <a:ext cx="76200" cy="368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6267449" y="2936136"/>
              <a:ext cx="76200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>
            <a:off x="6264318" y="2139732"/>
            <a:ext cx="152126" cy="284566"/>
            <a:chOff x="6238875" y="2871788"/>
            <a:chExt cx="138792" cy="238125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62" name="Rectangle 61"/>
            <p:cNvSpPr/>
            <p:nvPr/>
          </p:nvSpPr>
          <p:spPr bwMode="auto">
            <a:xfrm>
              <a:off x="6238875" y="2986088"/>
              <a:ext cx="138792" cy="123825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cxnSp>
          <p:nvCxnSpPr>
            <p:cNvPr id="63" name="Straight Connector 62"/>
            <p:cNvCxnSpPr>
              <a:endCxn id="62" idx="0"/>
            </p:cNvCxnSpPr>
            <p:nvPr/>
          </p:nvCxnSpPr>
          <p:spPr bwMode="auto">
            <a:xfrm>
              <a:off x="6305550" y="2871788"/>
              <a:ext cx="2721" cy="1143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V="1">
              <a:off x="6267449" y="2900764"/>
              <a:ext cx="76200" cy="368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6267449" y="2936136"/>
              <a:ext cx="76200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Group 65"/>
          <p:cNvGrpSpPr/>
          <p:nvPr/>
        </p:nvGrpSpPr>
        <p:grpSpPr>
          <a:xfrm>
            <a:off x="5407803" y="2142667"/>
            <a:ext cx="152126" cy="284566"/>
            <a:chOff x="6238875" y="2871788"/>
            <a:chExt cx="138792" cy="238125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67" name="Rectangle 66"/>
            <p:cNvSpPr/>
            <p:nvPr/>
          </p:nvSpPr>
          <p:spPr bwMode="auto">
            <a:xfrm>
              <a:off x="6238875" y="2986088"/>
              <a:ext cx="138792" cy="123825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cxnSp>
          <p:nvCxnSpPr>
            <p:cNvPr id="68" name="Straight Connector 67"/>
            <p:cNvCxnSpPr>
              <a:endCxn id="67" idx="0"/>
            </p:cNvCxnSpPr>
            <p:nvPr/>
          </p:nvCxnSpPr>
          <p:spPr bwMode="auto">
            <a:xfrm>
              <a:off x="6305550" y="2871788"/>
              <a:ext cx="2721" cy="1143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flipV="1">
              <a:off x="6267449" y="2900764"/>
              <a:ext cx="76200" cy="368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6267449" y="2936136"/>
              <a:ext cx="76200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2" name="Group 71"/>
          <p:cNvGrpSpPr/>
          <p:nvPr/>
        </p:nvGrpSpPr>
        <p:grpSpPr>
          <a:xfrm>
            <a:off x="5859665" y="2484367"/>
            <a:ext cx="152126" cy="284566"/>
            <a:chOff x="6238875" y="2871788"/>
            <a:chExt cx="138792" cy="238125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73" name="Rectangle 72"/>
            <p:cNvSpPr/>
            <p:nvPr/>
          </p:nvSpPr>
          <p:spPr bwMode="auto">
            <a:xfrm>
              <a:off x="6238875" y="2986088"/>
              <a:ext cx="138792" cy="123825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8" charset="-128"/>
              </a:endParaRPr>
            </a:p>
          </p:txBody>
        </p:sp>
        <p:cxnSp>
          <p:nvCxnSpPr>
            <p:cNvPr id="74" name="Straight Connector 73"/>
            <p:cNvCxnSpPr>
              <a:endCxn id="73" idx="0"/>
            </p:cNvCxnSpPr>
            <p:nvPr/>
          </p:nvCxnSpPr>
          <p:spPr bwMode="auto">
            <a:xfrm>
              <a:off x="6305550" y="2871788"/>
              <a:ext cx="2721" cy="1143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6267449" y="2900764"/>
              <a:ext cx="76200" cy="368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6267449" y="2936136"/>
              <a:ext cx="76200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86" name="Straight Arrow Connector 85"/>
          <p:cNvCxnSpPr/>
          <p:nvPr/>
        </p:nvCxnSpPr>
        <p:spPr bwMode="auto">
          <a:xfrm>
            <a:off x="5490963" y="2792023"/>
            <a:ext cx="718321" cy="2313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4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Rot="1" noChangeArrowheads="1"/>
          </p:cNvSpPr>
          <p:nvPr/>
        </p:nvSpPr>
        <p:spPr bwMode="auto">
          <a:xfrm>
            <a:off x="760413" y="1419663"/>
            <a:ext cx="7621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311689" y="2310250"/>
            <a:ext cx="451903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dirty="0" smtClean="0">
                <a:latin typeface="+mj-lt"/>
              </a:rPr>
              <a:t>Fiber Optic Sensing </a:t>
            </a:r>
            <a:endParaRPr lang="en-US" sz="36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36313-D09D-426F-9168-BB9685A1F1F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31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A Way to Answer the Questions:  Fiber Optic 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9408"/>
            <a:ext cx="5376672" cy="4146756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Complete an infill </a:t>
            </a:r>
            <a:r>
              <a:rPr lang="en-US" sz="2800" dirty="0">
                <a:solidFill>
                  <a:schemeClr val="bg1"/>
                </a:solidFill>
              </a:rPr>
              <a:t>well with fiber optics sensing </a:t>
            </a:r>
            <a:r>
              <a:rPr lang="en-US" sz="2800" dirty="0" smtClean="0">
                <a:solidFill>
                  <a:schemeClr val="bg1"/>
                </a:solidFill>
              </a:rPr>
              <a:t>technology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Fiber </a:t>
            </a:r>
            <a:r>
              <a:rPr lang="en-US" sz="2800" dirty="0">
                <a:solidFill>
                  <a:schemeClr val="bg1"/>
                </a:solidFill>
              </a:rPr>
              <a:t>optic sensing </a:t>
            </a:r>
            <a:r>
              <a:rPr lang="en-US" sz="2800" dirty="0" smtClean="0">
                <a:solidFill>
                  <a:schemeClr val="bg1"/>
                </a:solidFill>
              </a:rPr>
              <a:t>technology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Distributed </a:t>
            </a:r>
            <a:r>
              <a:rPr lang="en-US" dirty="0">
                <a:solidFill>
                  <a:schemeClr val="bg1"/>
                </a:solidFill>
              </a:rPr>
              <a:t>Temperature Sensing (</a:t>
            </a:r>
            <a:r>
              <a:rPr lang="en-US" dirty="0" smtClean="0">
                <a:solidFill>
                  <a:schemeClr val="bg1"/>
                </a:solidFill>
              </a:rPr>
              <a:t>DTS)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Distributed </a:t>
            </a:r>
            <a:r>
              <a:rPr lang="en-US" dirty="0">
                <a:solidFill>
                  <a:schemeClr val="bg1"/>
                </a:solidFill>
              </a:rPr>
              <a:t>Acoustic Sensing (DAS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5073" r="5681" b="5632"/>
          <a:stretch/>
        </p:blipFill>
        <p:spPr bwMode="auto">
          <a:xfrm>
            <a:off x="6066432" y="2286000"/>
            <a:ext cx="2819383" cy="273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14782</TotalTime>
  <Words>866</Words>
  <Application>Microsoft Office PowerPoint</Application>
  <PresentationFormat>On-screen Show (4:3)</PresentationFormat>
  <Paragraphs>190</Paragraphs>
  <Slides>27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ＭＳ Ｐゴシック</vt:lpstr>
      <vt:lpstr>Arial</vt:lpstr>
      <vt:lpstr>Arial Narrow Bold</vt:lpstr>
      <vt:lpstr>Arial Rounded MT Bold</vt:lpstr>
      <vt:lpstr>Calibri</vt:lpstr>
      <vt:lpstr>Geneva</vt:lpstr>
      <vt:lpstr>Trebuchet MS</vt:lpstr>
      <vt:lpstr>ヒラギノ角ゴ Pro W3</vt:lpstr>
      <vt:lpstr>Blank Presentation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Way to Answer the Questions:  Fiber Optic Sensing</vt:lpstr>
      <vt:lpstr>What is Fiber Optic Sensing?</vt:lpstr>
      <vt:lpstr>PowerPoint Presentation</vt:lpstr>
      <vt:lpstr>Fiber Optic Monitoring Distributed Acoustic Sensing (DAS)</vt:lpstr>
      <vt:lpstr>PowerPoint Presentation</vt:lpstr>
      <vt:lpstr>Distributed Acoustic Sensing (DAS) Stage 5 </vt:lpstr>
      <vt:lpstr>Distributed Temperature Sensing (DTS) Stage 5</vt:lpstr>
      <vt:lpstr>Surface Microseismic Setup</vt:lpstr>
      <vt:lpstr>Surface Microseismic Data Stage 5</vt:lpstr>
      <vt:lpstr>RA Tracer Log Stage 5</vt:lpstr>
      <vt:lpstr>Production Log (PLT) Stage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Society of Petroleum Engineers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Erdal</dc:creator>
  <cp:lastModifiedBy>Amanda Garza</cp:lastModifiedBy>
  <cp:revision>446</cp:revision>
  <cp:lastPrinted>2014-03-27T14:24:58Z</cp:lastPrinted>
  <dcterms:created xsi:type="dcterms:W3CDTF">2009-08-19T19:08:28Z</dcterms:created>
  <dcterms:modified xsi:type="dcterms:W3CDTF">2016-08-16T20:34:53Z</dcterms:modified>
</cp:coreProperties>
</file>