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sldIdLst>
    <p:sldId id="257" r:id="rId2"/>
    <p:sldId id="307" r:id="rId3"/>
    <p:sldId id="258" r:id="rId4"/>
    <p:sldId id="259" r:id="rId5"/>
    <p:sldId id="260" r:id="rId6"/>
    <p:sldId id="261" r:id="rId7"/>
    <p:sldId id="262" r:id="rId8"/>
    <p:sldId id="263" r:id="rId9"/>
    <p:sldId id="264" r:id="rId10"/>
    <p:sldId id="308" r:id="rId11"/>
    <p:sldId id="266" r:id="rId12"/>
    <p:sldId id="270" r:id="rId13"/>
    <p:sldId id="272" r:id="rId14"/>
    <p:sldId id="273" r:id="rId15"/>
    <p:sldId id="274" r:id="rId16"/>
    <p:sldId id="275" r:id="rId17"/>
    <p:sldId id="276" r:id="rId18"/>
    <p:sldId id="309" r:id="rId19"/>
    <p:sldId id="310" r:id="rId20"/>
    <p:sldId id="283" r:id="rId21"/>
    <p:sldId id="284" r:id="rId22"/>
    <p:sldId id="286" r:id="rId23"/>
    <p:sldId id="285" r:id="rId24"/>
    <p:sldId id="287" r:id="rId25"/>
    <p:sldId id="288" r:id="rId26"/>
    <p:sldId id="289" r:id="rId27"/>
    <p:sldId id="290" r:id="rId28"/>
    <p:sldId id="291" r:id="rId29"/>
    <p:sldId id="292" r:id="rId30"/>
    <p:sldId id="311" r:id="rId31"/>
    <p:sldId id="294" r:id="rId32"/>
    <p:sldId id="295" r:id="rId33"/>
    <p:sldId id="297" r:id="rId34"/>
    <p:sldId id="298" r:id="rId35"/>
    <p:sldId id="313" r:id="rId36"/>
    <p:sldId id="314" r:id="rId37"/>
    <p:sldId id="299" r:id="rId38"/>
    <p:sldId id="300" r:id="rId39"/>
    <p:sldId id="312" r:id="rId40"/>
    <p:sldId id="301" r:id="rId41"/>
    <p:sldId id="302" r:id="rId42"/>
    <p:sldId id="303" r:id="rId43"/>
    <p:sldId id="304" r:id="rId44"/>
    <p:sldId id="305" r:id="rId45"/>
    <p:sldId id="315" r:id="rId46"/>
    <p:sldId id="306"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38" autoAdjust="0"/>
  </p:normalViewPr>
  <p:slideViewPr>
    <p:cSldViewPr snapToGrid="0">
      <p:cViewPr varScale="1">
        <p:scale>
          <a:sx n="110" d="100"/>
          <a:sy n="110" d="100"/>
        </p:scale>
        <p:origin x="1644" y="102"/>
      </p:cViewPr>
      <p:guideLst>
        <p:guide orient="horz" pos="2160"/>
        <p:guide pos="2880"/>
      </p:guideLst>
    </p:cSldViewPr>
  </p:slideViewPr>
  <p:notesTextViewPr>
    <p:cViewPr>
      <p:scale>
        <a:sx n="100" d="100"/>
        <a:sy n="100" d="100"/>
      </p:scale>
      <p:origin x="0" y="0"/>
    </p:cViewPr>
  </p:notesText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35DADD-2857-4B72-BEED-2EF4AFD6B1BE}" type="datetimeFigureOut">
              <a:rPr lang="en-US" smtClean="0"/>
              <a:pPr/>
              <a:t>8/16/2016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E55163-2D39-4B90-B913-26291088F9D6}" type="slidenum">
              <a:rPr lang="en-US" smtClean="0"/>
              <a:pPr/>
              <a:t>‹#›</a:t>
            </a:fld>
            <a:endParaRPr lang="en-US"/>
          </a:p>
        </p:txBody>
      </p:sp>
    </p:spTree>
    <p:extLst>
      <p:ext uri="{BB962C8B-B14F-4D97-AF65-F5344CB8AC3E}">
        <p14:creationId xmlns:p14="http://schemas.microsoft.com/office/powerpoint/2010/main" val="3587265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6DBE8EB-A93B-4227-AA39-CF0841DA2ED6}" type="slidenum">
              <a:rPr lang="en-US" smtClean="0"/>
              <a:pPr>
                <a:defRPr/>
              </a:pPr>
              <a:t>26</a:t>
            </a:fld>
            <a:endParaRPr lang="en-US"/>
          </a:p>
        </p:txBody>
      </p:sp>
    </p:spTree>
    <p:extLst>
      <p:ext uri="{BB962C8B-B14F-4D97-AF65-F5344CB8AC3E}">
        <p14:creationId xmlns:p14="http://schemas.microsoft.com/office/powerpoint/2010/main" val="935512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6DBE8EB-A93B-4227-AA39-CF0841DA2ED6}" type="slidenum">
              <a:rPr lang="en-US" smtClean="0"/>
              <a:pPr>
                <a:defRPr/>
              </a:pPr>
              <a:t>27</a:t>
            </a:fld>
            <a:endParaRPr lang="en-US"/>
          </a:p>
        </p:txBody>
      </p:sp>
    </p:spTree>
    <p:extLst>
      <p:ext uri="{BB962C8B-B14F-4D97-AF65-F5344CB8AC3E}">
        <p14:creationId xmlns:p14="http://schemas.microsoft.com/office/powerpoint/2010/main" val="1015465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9164AF-701B-0B49-8AEC-05E2F25FB4B4}" type="slidenum">
              <a:rPr lang="en-US" smtClean="0"/>
              <a:pPr/>
              <a:t>28</a:t>
            </a:fld>
            <a:endParaRPr lang="en-US" dirty="0"/>
          </a:p>
        </p:txBody>
      </p:sp>
    </p:spTree>
    <p:extLst>
      <p:ext uri="{BB962C8B-B14F-4D97-AF65-F5344CB8AC3E}">
        <p14:creationId xmlns:p14="http://schemas.microsoft.com/office/powerpoint/2010/main" val="670372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DBECFE-E0B4-4F78-B79A-847DE9DDBFAB}" type="slidenum">
              <a:rPr lang="en-US" smtClean="0"/>
              <a:pPr/>
              <a:t>31</a:t>
            </a:fld>
            <a:endParaRPr lang="en-US"/>
          </a:p>
        </p:txBody>
      </p:sp>
    </p:spTree>
    <p:extLst>
      <p:ext uri="{BB962C8B-B14F-4D97-AF65-F5344CB8AC3E}">
        <p14:creationId xmlns:p14="http://schemas.microsoft.com/office/powerpoint/2010/main" val="1052041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E55163-2D39-4B90-B913-26291088F9D6}" type="slidenum">
              <a:rPr lang="en-US" smtClean="0"/>
              <a:pPr/>
              <a:t>45</a:t>
            </a:fld>
            <a:endParaRPr lang="en-US"/>
          </a:p>
        </p:txBody>
      </p:sp>
    </p:spTree>
    <p:extLst>
      <p:ext uri="{BB962C8B-B14F-4D97-AF65-F5344CB8AC3E}">
        <p14:creationId xmlns:p14="http://schemas.microsoft.com/office/powerpoint/2010/main" val="3710702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E55163-2D39-4B90-B913-26291088F9D6}" type="slidenum">
              <a:rPr lang="en-US" smtClean="0"/>
              <a:pPr/>
              <a:t>46</a:t>
            </a:fld>
            <a:endParaRPr lang="en-US"/>
          </a:p>
        </p:txBody>
      </p:sp>
    </p:spTree>
    <p:extLst>
      <p:ext uri="{BB962C8B-B14F-4D97-AF65-F5344CB8AC3E}">
        <p14:creationId xmlns:p14="http://schemas.microsoft.com/office/powerpoint/2010/main" val="2036483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3237A1-A62D-42F5-B565-8C0AEFE60092}" type="datetime1">
              <a:rPr lang="en-US" smtClean="0"/>
              <a:pPr/>
              <a:t>8/16/2016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1B6AE6-3B27-44B1-BAEE-E127E34339E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51D32E-AF89-431E-A224-31D6B20B2F76}" type="datetime1">
              <a:rPr lang="en-US" smtClean="0"/>
              <a:pPr/>
              <a:t>8/16/2016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1B6AE6-3B27-44B1-BAEE-E127E34339E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7D4BA9-B0EA-42FE-B4AF-35D918BAB969}" type="datetime1">
              <a:rPr lang="en-US" smtClean="0"/>
              <a:pPr/>
              <a:t>8/16/2016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1B6AE6-3B27-44B1-BAEE-E127E34339E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01BD18-1B88-42B8-8897-9922C1CE0FC0}" type="datetime1">
              <a:rPr lang="en-US" smtClean="0"/>
              <a:pPr/>
              <a:t>8/16/2016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0" y="6492875"/>
            <a:ext cx="2133600" cy="365125"/>
          </a:xfrm>
        </p:spPr>
        <p:txBody>
          <a:bodyPr/>
          <a:lstStyle/>
          <a:p>
            <a:pPr algn="l"/>
            <a:fld id="{E11B6AE6-3B27-44B1-BAEE-E127E34339EC}" type="slidenum">
              <a:rPr lang="en-US" smtClean="0"/>
              <a:pPr algn="l"/>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8EE1EA-3402-455F-A6EF-2A045A33E682}" type="datetime1">
              <a:rPr lang="en-US" smtClean="0"/>
              <a:pPr/>
              <a:t>8/16/2016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1B6AE6-3B27-44B1-BAEE-E127E34339E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BBB1FC-B39C-4AD5-99C0-B4A5F7117C0F}" type="datetime1">
              <a:rPr lang="en-US" smtClean="0"/>
              <a:pPr/>
              <a:t>8/16/2016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1B6AE6-3B27-44B1-BAEE-E127E34339E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7CCBE1-7E56-4B88-B5F0-68CA3EFDD66D}" type="datetime1">
              <a:rPr lang="en-US" smtClean="0"/>
              <a:pPr/>
              <a:t>8/16/2016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1B6AE6-3B27-44B1-BAEE-E127E34339E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DEA74D-A1DC-45C4-8549-29DC8282449A}" type="datetime1">
              <a:rPr lang="en-US" smtClean="0"/>
              <a:pPr/>
              <a:t>8/16/2016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1B6AE6-3B27-44B1-BAEE-E127E34339E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203454-5F58-4C50-B06F-67BC297F1CA2}" type="datetime1">
              <a:rPr lang="en-US" smtClean="0"/>
              <a:pPr/>
              <a:t>8/16/2016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1B6AE6-3B27-44B1-BAEE-E127E34339E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42C4C1-35E6-46B6-8EC9-042E1270F0C2}" type="datetime1">
              <a:rPr lang="en-US" smtClean="0"/>
              <a:pPr/>
              <a:t>8/16/2016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1B6AE6-3B27-44B1-BAEE-E127E34339E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CAB1B9-5055-4A16-AA52-B97F3B870410}" type="datetime1">
              <a:rPr lang="en-US" smtClean="0"/>
              <a:pPr/>
              <a:t>8/16/2016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1B6AE6-3B27-44B1-BAEE-E127E34339E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C9B038-B55E-4E3E-AAFA-09F1F57BDB45}" type="datetime1">
              <a:rPr lang="en-US" smtClean="0"/>
              <a:pPr/>
              <a:t>8/16/2016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B6AE6-3B27-44B1-BAEE-E127E34339E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382000" cy="2514600"/>
          </a:xfrm>
        </p:spPr>
        <p:txBody>
          <a:bodyPr>
            <a:normAutofit fontScale="90000"/>
          </a:bodyPr>
          <a:lstStyle/>
          <a:p>
            <a:r>
              <a:rPr lang="en-US" sz="4000" b="1" dirty="0" smtClean="0">
                <a:solidFill>
                  <a:schemeClr val="bg1"/>
                </a:solidFill>
              </a:rPr>
              <a:t>Optimism in Reservoir Production Forecasting – Impact of Geology, Heterogeneity, Geostatistics, Reservoir Modeling, and Uncertainty</a:t>
            </a:r>
            <a:endParaRPr lang="en-US" sz="4000" dirty="0">
              <a:solidFill>
                <a:schemeClr val="bg1"/>
              </a:solidFill>
              <a:latin typeface="Times New Roman" pitchFamily="18" charset="0"/>
              <a:cs typeface="Times New Roman" pitchFamily="18" charset="0"/>
            </a:endParaRPr>
          </a:p>
        </p:txBody>
      </p:sp>
      <p:sp>
        <p:nvSpPr>
          <p:cNvPr id="3" name="Content Placeholder 2"/>
          <p:cNvSpPr>
            <a:spLocks noGrp="1"/>
          </p:cNvSpPr>
          <p:nvPr>
            <p:ph idx="1"/>
          </p:nvPr>
        </p:nvSpPr>
        <p:spPr>
          <a:xfrm>
            <a:off x="533400" y="3962400"/>
            <a:ext cx="8382000" cy="1219200"/>
          </a:xfrm>
        </p:spPr>
        <p:txBody>
          <a:bodyPr>
            <a:normAutofit fontScale="92500" lnSpcReduction="20000"/>
          </a:bodyPr>
          <a:lstStyle/>
          <a:p>
            <a:pPr marL="0" lvl="0" indent="0" algn="ctr">
              <a:buNone/>
            </a:pPr>
            <a:r>
              <a:rPr lang="en-US" sz="2800" dirty="0" smtClean="0">
                <a:solidFill>
                  <a:schemeClr val="bg1"/>
                </a:solidFill>
              </a:rPr>
              <a:t>Dr. W. Scott Meddaugh</a:t>
            </a:r>
          </a:p>
          <a:p>
            <a:pPr marL="0" lvl="0" indent="0" algn="ctr">
              <a:buNone/>
            </a:pPr>
            <a:r>
              <a:rPr lang="en-US" sz="2800" dirty="0" smtClean="0">
                <a:solidFill>
                  <a:schemeClr val="bg1"/>
                </a:solidFill>
              </a:rPr>
              <a:t>Midwestern State University</a:t>
            </a:r>
          </a:p>
          <a:p>
            <a:pPr marL="0" lvl="0" indent="0" algn="ctr">
              <a:buNone/>
            </a:pPr>
            <a:r>
              <a:rPr lang="en-US" sz="2800" dirty="0" smtClean="0"/>
              <a:t>Wichita Falls, Texas</a:t>
            </a:r>
            <a:endParaRPr lang="en-US" sz="2800" dirty="0" smtClean="0">
              <a:solidFill>
                <a:schemeClr val="bg1"/>
              </a:solidFill>
            </a:endParaRPr>
          </a:p>
          <a:p>
            <a:pPr algn="ctr">
              <a:buNone/>
            </a:pPr>
            <a:endParaRPr lang="en-US" sz="2800" dirty="0" smtClean="0">
              <a:solidFill>
                <a:schemeClr val="bg1"/>
              </a:solidFill>
              <a:latin typeface="Times New Roman" pitchFamily="18" charset="0"/>
              <a:cs typeface="Times New Roman" pitchFamily="18" charset="0"/>
            </a:endParaRPr>
          </a:p>
        </p:txBody>
      </p:sp>
      <p:sp>
        <p:nvSpPr>
          <p:cNvPr id="4" name="Slide Number Placeholder 3"/>
          <p:cNvSpPr>
            <a:spLocks noGrp="1"/>
          </p:cNvSpPr>
          <p:nvPr>
            <p:ph type="sldNum" sz="quarter" idx="4294967295"/>
          </p:nvPr>
        </p:nvSpPr>
        <p:spPr>
          <a:xfrm>
            <a:off x="6553200" y="6356350"/>
            <a:ext cx="2133600" cy="365125"/>
          </a:xfrm>
        </p:spPr>
        <p:txBody>
          <a:bodyPr/>
          <a:lstStyle/>
          <a:p>
            <a:fld id="{793180D2-C0D5-4932-8870-6B63D4BF9B54}" type="slidenum">
              <a:rPr lang="en-US" smtClean="0"/>
              <a:pPr/>
              <a:t>1</a:t>
            </a:fld>
            <a:endParaRPr lang="en-US"/>
          </a:p>
        </p:txBody>
      </p:sp>
    </p:spTree>
  </p:cSld>
  <p:clrMapOvr>
    <a:masterClrMapping/>
  </p:clrMapOvr>
  <p:transition advTm="7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ight Arrow 20"/>
          <p:cNvSpPr/>
          <p:nvPr/>
        </p:nvSpPr>
        <p:spPr>
          <a:xfrm rot="14120284">
            <a:off x="708896" y="3290789"/>
            <a:ext cx="3259920" cy="1267503"/>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Typical Subsurface Project Workflow</a:t>
            </a:r>
            <a:endParaRPr lang="en-US" dirty="0"/>
          </a:p>
        </p:txBody>
      </p:sp>
      <p:sp>
        <p:nvSpPr>
          <p:cNvPr id="4" name="Rectangle 3"/>
          <p:cNvSpPr/>
          <p:nvPr/>
        </p:nvSpPr>
        <p:spPr bwMode="auto">
          <a:xfrm>
            <a:off x="323849" y="1333500"/>
            <a:ext cx="1362075" cy="752475"/>
          </a:xfrm>
          <a:prstGeom prst="rect">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Data</a:t>
            </a:r>
          </a:p>
        </p:txBody>
      </p:sp>
      <p:sp>
        <p:nvSpPr>
          <p:cNvPr id="5" name="Rectangle 4"/>
          <p:cNvSpPr/>
          <p:nvPr/>
        </p:nvSpPr>
        <p:spPr bwMode="auto">
          <a:xfrm>
            <a:off x="2047875" y="1333500"/>
            <a:ext cx="1371599" cy="752475"/>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rgbClr val="080808"/>
                </a:solidFill>
                <a:latin typeface="Arial" charset="0"/>
              </a:rPr>
              <a:t>Static Model</a:t>
            </a:r>
            <a:endParaRPr kumimoji="0" lang="en-US" sz="1400" b="1" i="0" u="none" strike="noStrike" cap="none" normalizeH="0" baseline="0" dirty="0" smtClean="0">
              <a:ln>
                <a:noFill/>
              </a:ln>
              <a:solidFill>
                <a:srgbClr val="080808"/>
              </a:solidFill>
              <a:effectLst/>
              <a:latin typeface="Arial" charset="0"/>
            </a:endParaRPr>
          </a:p>
        </p:txBody>
      </p:sp>
      <p:cxnSp>
        <p:nvCxnSpPr>
          <p:cNvPr id="6" name="Straight Arrow Connector 5"/>
          <p:cNvCxnSpPr>
            <a:stCxn id="4" idx="3"/>
            <a:endCxn id="5" idx="1"/>
          </p:cNvCxnSpPr>
          <p:nvPr/>
        </p:nvCxnSpPr>
        <p:spPr bwMode="auto">
          <a:xfrm>
            <a:off x="1685924" y="1709738"/>
            <a:ext cx="361951" cy="1588"/>
          </a:xfrm>
          <a:prstGeom prst="straightConnector1">
            <a:avLst/>
          </a:prstGeom>
          <a:noFill/>
          <a:ln w="19050" cap="flat" cmpd="sng" algn="ctr">
            <a:solidFill>
              <a:schemeClr val="bg1"/>
            </a:solidFill>
            <a:prstDash val="solid"/>
            <a:round/>
            <a:headEnd type="none" w="med" len="med"/>
            <a:tailEnd type="arrow"/>
          </a:ln>
          <a:effectLst/>
        </p:spPr>
      </p:cxnSp>
      <p:sp>
        <p:nvSpPr>
          <p:cNvPr id="7" name="Rectangle 6"/>
          <p:cNvSpPr/>
          <p:nvPr/>
        </p:nvSpPr>
        <p:spPr bwMode="auto">
          <a:xfrm>
            <a:off x="5562599" y="3429000"/>
            <a:ext cx="1371599" cy="752475"/>
          </a:xfrm>
          <a:prstGeom prst="rect">
            <a:avLst/>
          </a:pr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Reservoir Management Decision</a:t>
            </a:r>
          </a:p>
        </p:txBody>
      </p:sp>
      <p:sp>
        <p:nvSpPr>
          <p:cNvPr id="8" name="Rectangle 7"/>
          <p:cNvSpPr/>
          <p:nvPr/>
        </p:nvSpPr>
        <p:spPr bwMode="auto">
          <a:xfrm>
            <a:off x="3809999" y="1335088"/>
            <a:ext cx="1371599" cy="752475"/>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Dynamic Model</a:t>
            </a:r>
          </a:p>
        </p:txBody>
      </p:sp>
      <p:sp>
        <p:nvSpPr>
          <p:cNvPr id="9" name="Rectangle 8"/>
          <p:cNvSpPr/>
          <p:nvPr/>
        </p:nvSpPr>
        <p:spPr bwMode="auto">
          <a:xfrm>
            <a:off x="3809999" y="2372519"/>
            <a:ext cx="1371599" cy="752475"/>
          </a:xfrm>
          <a:prstGeom prst="rect">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rgbClr val="080808"/>
                </a:solidFill>
                <a:latin typeface="Arial" charset="0"/>
              </a:rPr>
              <a:t>Dynamic </a:t>
            </a:r>
            <a:r>
              <a:rPr kumimoji="0" lang="en-US" sz="1400" b="1" i="0" u="none" strike="noStrike" cap="none" normalizeH="0" baseline="0" dirty="0" smtClean="0">
                <a:ln>
                  <a:noFill/>
                </a:ln>
                <a:solidFill>
                  <a:srgbClr val="080808"/>
                </a:solidFill>
                <a:effectLst/>
                <a:latin typeface="Arial" charset="0"/>
              </a:rPr>
              <a:t> Model Predictions</a:t>
            </a:r>
          </a:p>
        </p:txBody>
      </p:sp>
      <p:cxnSp>
        <p:nvCxnSpPr>
          <p:cNvPr id="10" name="Straight Arrow Connector 9"/>
          <p:cNvCxnSpPr>
            <a:stCxn id="8" idx="2"/>
            <a:endCxn id="9" idx="0"/>
          </p:cNvCxnSpPr>
          <p:nvPr/>
        </p:nvCxnSpPr>
        <p:spPr bwMode="auto">
          <a:xfrm rot="5400000">
            <a:off x="4353321" y="2230041"/>
            <a:ext cx="284956" cy="1588"/>
          </a:xfrm>
          <a:prstGeom prst="straightConnector1">
            <a:avLst/>
          </a:prstGeom>
          <a:noFill/>
          <a:ln w="19050" cap="flat" cmpd="sng" algn="ctr">
            <a:solidFill>
              <a:schemeClr val="bg1"/>
            </a:solidFill>
            <a:prstDash val="solid"/>
            <a:round/>
            <a:headEnd type="none" w="med" len="med"/>
            <a:tailEnd type="arrow"/>
          </a:ln>
          <a:effectLst/>
        </p:spPr>
      </p:cxnSp>
      <p:sp>
        <p:nvSpPr>
          <p:cNvPr id="11" name="Rectangle 10"/>
          <p:cNvSpPr/>
          <p:nvPr/>
        </p:nvSpPr>
        <p:spPr bwMode="auto">
          <a:xfrm>
            <a:off x="3809999" y="3429000"/>
            <a:ext cx="1371599" cy="752475"/>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Economic Model</a:t>
            </a:r>
          </a:p>
        </p:txBody>
      </p:sp>
      <p:cxnSp>
        <p:nvCxnSpPr>
          <p:cNvPr id="12" name="Straight Arrow Connector 11"/>
          <p:cNvCxnSpPr>
            <a:stCxn id="9" idx="2"/>
            <a:endCxn id="11" idx="0"/>
          </p:cNvCxnSpPr>
          <p:nvPr/>
        </p:nvCxnSpPr>
        <p:spPr bwMode="auto">
          <a:xfrm rot="5400000">
            <a:off x="4343796" y="3276997"/>
            <a:ext cx="304006" cy="1588"/>
          </a:xfrm>
          <a:prstGeom prst="straightConnector1">
            <a:avLst/>
          </a:prstGeom>
          <a:noFill/>
          <a:ln w="19050" cap="flat" cmpd="sng" algn="ctr">
            <a:solidFill>
              <a:schemeClr val="bg1"/>
            </a:solidFill>
            <a:prstDash val="solid"/>
            <a:round/>
            <a:headEnd type="none" w="med" len="med"/>
            <a:tailEnd type="arrow"/>
          </a:ln>
          <a:effectLst/>
        </p:spPr>
      </p:cxnSp>
      <p:cxnSp>
        <p:nvCxnSpPr>
          <p:cNvPr id="13" name="Straight Arrow Connector 12"/>
          <p:cNvCxnSpPr>
            <a:stCxn id="5" idx="3"/>
            <a:endCxn id="8" idx="1"/>
          </p:cNvCxnSpPr>
          <p:nvPr/>
        </p:nvCxnSpPr>
        <p:spPr bwMode="auto">
          <a:xfrm>
            <a:off x="3419474" y="1709738"/>
            <a:ext cx="390525" cy="1588"/>
          </a:xfrm>
          <a:prstGeom prst="straightConnector1">
            <a:avLst/>
          </a:prstGeom>
          <a:noFill/>
          <a:ln w="19050" cap="flat" cmpd="sng" algn="ctr">
            <a:solidFill>
              <a:schemeClr val="bg1"/>
            </a:solidFill>
            <a:prstDash val="solid"/>
            <a:round/>
            <a:headEnd type="none" w="med" len="med"/>
            <a:tailEnd type="arrow"/>
          </a:ln>
          <a:effectLst/>
        </p:spPr>
      </p:cxnSp>
      <p:cxnSp>
        <p:nvCxnSpPr>
          <p:cNvPr id="14" name="Straight Arrow Connector 13"/>
          <p:cNvCxnSpPr>
            <a:stCxn id="11" idx="3"/>
            <a:endCxn id="7" idx="1"/>
          </p:cNvCxnSpPr>
          <p:nvPr/>
        </p:nvCxnSpPr>
        <p:spPr bwMode="auto">
          <a:xfrm>
            <a:off x="5181598" y="3805238"/>
            <a:ext cx="381001" cy="1588"/>
          </a:xfrm>
          <a:prstGeom prst="straightConnector1">
            <a:avLst/>
          </a:prstGeom>
          <a:noFill/>
          <a:ln w="19050" cap="flat" cmpd="sng" algn="ctr">
            <a:solidFill>
              <a:schemeClr val="bg1"/>
            </a:solidFill>
            <a:prstDash val="solid"/>
            <a:round/>
            <a:headEnd type="none" w="med" len="med"/>
            <a:tailEnd type="arrow"/>
          </a:ln>
          <a:effectLst/>
        </p:spPr>
      </p:cxnSp>
      <p:sp>
        <p:nvSpPr>
          <p:cNvPr id="15" name="Rectangle 14"/>
          <p:cNvSpPr/>
          <p:nvPr/>
        </p:nvSpPr>
        <p:spPr bwMode="auto">
          <a:xfrm>
            <a:off x="5562600" y="4419600"/>
            <a:ext cx="1371599" cy="752475"/>
          </a:xfrm>
          <a:prstGeom prst="rect">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Field Performance</a:t>
            </a:r>
          </a:p>
        </p:txBody>
      </p:sp>
      <p:cxnSp>
        <p:nvCxnSpPr>
          <p:cNvPr id="16" name="Straight Arrow Connector 15"/>
          <p:cNvCxnSpPr>
            <a:stCxn id="7" idx="2"/>
            <a:endCxn id="15" idx="0"/>
          </p:cNvCxnSpPr>
          <p:nvPr/>
        </p:nvCxnSpPr>
        <p:spPr bwMode="auto">
          <a:xfrm>
            <a:off x="6248399" y="4181475"/>
            <a:ext cx="1" cy="238125"/>
          </a:xfrm>
          <a:prstGeom prst="straightConnector1">
            <a:avLst/>
          </a:prstGeom>
          <a:noFill/>
          <a:ln w="19050" cap="flat" cmpd="sng" algn="ctr">
            <a:solidFill>
              <a:schemeClr val="bg1"/>
            </a:solidFill>
            <a:prstDash val="solid"/>
            <a:round/>
            <a:headEnd type="none" w="med" len="med"/>
            <a:tailEnd type="arrow"/>
          </a:ln>
          <a:effectLst/>
        </p:spPr>
      </p:cxnSp>
      <p:sp>
        <p:nvSpPr>
          <p:cNvPr id="17" name="Rectangle 16"/>
          <p:cNvSpPr/>
          <p:nvPr/>
        </p:nvSpPr>
        <p:spPr bwMode="auto">
          <a:xfrm>
            <a:off x="3810000" y="5105400"/>
            <a:ext cx="1371599" cy="752475"/>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Field Performance</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rgbClr val="080808"/>
                </a:solidFill>
                <a:latin typeface="Arial" charset="0"/>
              </a:rPr>
              <a:t>Is “Poor”</a:t>
            </a:r>
            <a:endParaRPr kumimoji="0" lang="en-US" sz="1400" b="1" i="0" u="none" strike="noStrike" cap="none" normalizeH="0" baseline="0" dirty="0" smtClean="0">
              <a:ln>
                <a:noFill/>
              </a:ln>
              <a:solidFill>
                <a:srgbClr val="080808"/>
              </a:solidFill>
              <a:effectLst/>
              <a:latin typeface="Arial" charset="0"/>
            </a:endParaRPr>
          </a:p>
        </p:txBody>
      </p:sp>
      <p:cxnSp>
        <p:nvCxnSpPr>
          <p:cNvPr id="18" name="Straight Arrow Connector 17"/>
          <p:cNvCxnSpPr>
            <a:stCxn id="15" idx="1"/>
            <a:endCxn id="17" idx="0"/>
          </p:cNvCxnSpPr>
          <p:nvPr/>
        </p:nvCxnSpPr>
        <p:spPr bwMode="auto">
          <a:xfrm flipH="1">
            <a:off x="4495800" y="4795838"/>
            <a:ext cx="1066800" cy="309562"/>
          </a:xfrm>
          <a:prstGeom prst="straightConnector1">
            <a:avLst/>
          </a:prstGeom>
          <a:noFill/>
          <a:ln w="19050" cap="flat" cmpd="sng" algn="ctr">
            <a:solidFill>
              <a:schemeClr val="bg1"/>
            </a:solidFill>
            <a:prstDash val="solid"/>
            <a:round/>
            <a:headEnd type="none" w="med" len="med"/>
            <a:tailEnd type="arrow"/>
          </a:ln>
          <a:effectLst/>
        </p:spPr>
      </p:cxnSp>
      <p:pic>
        <p:nvPicPr>
          <p:cNvPr id="20" name="Picture 3"/>
          <p:cNvPicPr>
            <a:picLocks noChangeAspect="1" noChangeArrowheads="1"/>
          </p:cNvPicPr>
          <p:nvPr/>
        </p:nvPicPr>
        <p:blipFill>
          <a:blip r:embed="rId2" cstate="print"/>
          <a:srcRect/>
          <a:stretch>
            <a:fillRect/>
          </a:stretch>
        </p:blipFill>
        <p:spPr bwMode="auto">
          <a:xfrm>
            <a:off x="5562600" y="1447800"/>
            <a:ext cx="3133384" cy="1828800"/>
          </a:xfrm>
          <a:prstGeom prst="rect">
            <a:avLst/>
          </a:prstGeom>
          <a:solidFill>
            <a:schemeClr val="bg1"/>
          </a:solidFill>
          <a:ln w="9525">
            <a:noFill/>
            <a:miter lim="800000"/>
            <a:headEnd/>
            <a:tailEnd/>
          </a:ln>
          <a:effectLst/>
        </p:spPr>
      </p:pic>
      <p:sp>
        <p:nvSpPr>
          <p:cNvPr id="19" name="TextBox 18"/>
          <p:cNvSpPr txBox="1"/>
          <p:nvPr/>
        </p:nvSpPr>
        <p:spPr>
          <a:xfrm rot="3316338">
            <a:off x="968362" y="3770271"/>
            <a:ext cx="2990971" cy="584775"/>
          </a:xfrm>
          <a:prstGeom prst="rect">
            <a:avLst/>
          </a:prstGeom>
          <a:noFill/>
        </p:spPr>
        <p:txBody>
          <a:bodyPr wrap="square" rtlCol="0">
            <a:spAutoFit/>
          </a:bodyPr>
          <a:lstStyle/>
          <a:p>
            <a:r>
              <a:rPr lang="en-US" sz="3200" dirty="0" smtClean="0"/>
              <a:t>Recycle/Rework</a:t>
            </a:r>
            <a:endParaRPr lang="en-US" sz="3200" dirty="0"/>
          </a:p>
        </p:txBody>
      </p:sp>
      <p:sp>
        <p:nvSpPr>
          <p:cNvPr id="22" name="Slide Number Placeholder 21"/>
          <p:cNvSpPr>
            <a:spLocks noGrp="1"/>
          </p:cNvSpPr>
          <p:nvPr>
            <p:ph type="sldNum" sz="quarter" idx="12"/>
          </p:nvPr>
        </p:nvSpPr>
        <p:spPr/>
        <p:txBody>
          <a:bodyPr/>
          <a:lstStyle/>
          <a:p>
            <a:pPr algn="l"/>
            <a:fld id="{E11B6AE6-3B27-44B1-BAEE-E127E34339EC}" type="slidenum">
              <a:rPr lang="en-US" smtClean="0"/>
              <a:pPr algn="l"/>
              <a:t>10</a:t>
            </a:fld>
            <a:endParaRPr lang="en-US" dirty="0"/>
          </a:p>
        </p:txBody>
      </p:sp>
    </p:spTree>
  </p:cSld>
  <p:clrMapOvr>
    <a:masterClrMapping/>
  </p:clrMapOvr>
  <p:transition advTm="7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Are Forecasts Too Optimistic?</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Public, quantitative information is sparse</a:t>
            </a:r>
          </a:p>
          <a:p>
            <a:r>
              <a:rPr lang="en-US" dirty="0" smtClean="0">
                <a:solidFill>
                  <a:schemeClr val="bg1"/>
                </a:solidFill>
              </a:rPr>
              <a:t>Casual conversation and networking suggests that reservoir forecasts tend to be optimistic</a:t>
            </a:r>
          </a:p>
          <a:p>
            <a:pPr lvl="1"/>
            <a:r>
              <a:rPr lang="en-US" dirty="0" smtClean="0">
                <a:solidFill>
                  <a:schemeClr val="bg1"/>
                </a:solidFill>
              </a:rPr>
              <a:t>“Rumored” and no so rumored financial incidents</a:t>
            </a:r>
          </a:p>
          <a:p>
            <a:pPr lvl="1"/>
            <a:r>
              <a:rPr lang="en-US" dirty="0" smtClean="0">
                <a:solidFill>
                  <a:schemeClr val="bg1"/>
                </a:solidFill>
              </a:rPr>
              <a:t>“Rumored” frequency of model updates without significant new data because reservoir response is much lower than forecast</a:t>
            </a:r>
          </a:p>
          <a:p>
            <a:r>
              <a:rPr lang="en-US" dirty="0" smtClean="0">
                <a:solidFill>
                  <a:schemeClr val="bg1"/>
                </a:solidFill>
              </a:rPr>
              <a:t>Increased focus on “risk”, “uncertainty”, “forecasting”, and “complexity” in SPE papers and forums</a:t>
            </a:r>
          </a:p>
          <a:p>
            <a:r>
              <a:rPr lang="en-US" dirty="0" smtClean="0">
                <a:solidFill>
                  <a:schemeClr val="bg1"/>
                </a:solidFill>
              </a:rPr>
              <a:t>Reservoir models are generated using smaller grid sizes and/or larger numbers of cells to capture more reservoir detail and presumably lead to better forecasts </a:t>
            </a:r>
          </a:p>
          <a:p>
            <a:endParaRPr lang="en-US" dirty="0" smtClean="0"/>
          </a:p>
          <a:p>
            <a:pPr lvl="1">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pPr algn="l"/>
            <a:fld id="{E11B6AE6-3B27-44B1-BAEE-E127E34339EC}" type="slidenum">
              <a:rPr lang="en-US" smtClean="0"/>
              <a:pPr algn="l"/>
              <a:t>11</a:t>
            </a:fld>
            <a:endParaRPr lang="en-US"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Forecasts Too Optimistic?</a:t>
            </a:r>
            <a:endParaRPr lang="en-US" dirty="0"/>
          </a:p>
        </p:txBody>
      </p:sp>
      <p:pic>
        <p:nvPicPr>
          <p:cNvPr id="1026" name="Picture 2"/>
          <p:cNvPicPr>
            <a:picLocks noGrp="1" noChangeAspect="1" noChangeArrowheads="1"/>
          </p:cNvPicPr>
          <p:nvPr>
            <p:ph idx="1"/>
          </p:nvPr>
        </p:nvPicPr>
        <p:blipFill>
          <a:blip r:embed="rId2" cstate="print"/>
          <a:stretch>
            <a:fillRect/>
          </a:stretch>
        </p:blipFill>
        <p:spPr bwMode="auto">
          <a:xfrm>
            <a:off x="1209368" y="1295400"/>
            <a:ext cx="6695767" cy="5025253"/>
          </a:xfrm>
          <a:prstGeom prst="rect">
            <a:avLst/>
          </a:prstGeom>
          <a:noFill/>
          <a:ln w="9525">
            <a:noFill/>
            <a:miter lim="800000"/>
            <a:headEnd/>
            <a:tailEnd/>
          </a:ln>
          <a:effectLst/>
        </p:spPr>
      </p:pic>
      <p:sp>
        <p:nvSpPr>
          <p:cNvPr id="5" name="TextBox 4"/>
          <p:cNvSpPr txBox="1"/>
          <p:nvPr/>
        </p:nvSpPr>
        <p:spPr>
          <a:xfrm>
            <a:off x="3854245" y="6394188"/>
            <a:ext cx="1984710" cy="276999"/>
          </a:xfrm>
          <a:prstGeom prst="rect">
            <a:avLst/>
          </a:prstGeom>
          <a:noFill/>
        </p:spPr>
        <p:txBody>
          <a:bodyPr wrap="none" rtlCol="0">
            <a:spAutoFit/>
          </a:bodyPr>
          <a:lstStyle/>
          <a:p>
            <a:r>
              <a:rPr lang="en-US" sz="1200" dirty="0" smtClean="0">
                <a:solidFill>
                  <a:schemeClr val="bg1"/>
                </a:solidFill>
              </a:rPr>
              <a:t>(from Meddaugh et al, 2011)</a:t>
            </a:r>
            <a:endParaRPr lang="en-US" sz="1200" dirty="0">
              <a:solidFill>
                <a:schemeClr val="bg1"/>
              </a:solidFill>
            </a:endParaRPr>
          </a:p>
        </p:txBody>
      </p:sp>
      <p:sp>
        <p:nvSpPr>
          <p:cNvPr id="8" name="Slide Number Placeholder 7"/>
          <p:cNvSpPr>
            <a:spLocks noGrp="1"/>
          </p:cNvSpPr>
          <p:nvPr>
            <p:ph type="sldNum" sz="quarter" idx="12"/>
          </p:nvPr>
        </p:nvSpPr>
        <p:spPr/>
        <p:txBody>
          <a:bodyPr/>
          <a:lstStyle/>
          <a:p>
            <a:pPr algn="l"/>
            <a:fld id="{E11B6AE6-3B27-44B1-BAEE-E127E34339EC}" type="slidenum">
              <a:rPr lang="en-US" smtClean="0"/>
              <a:pPr algn="l"/>
              <a:t>12</a:t>
            </a:fld>
            <a:endParaRPr lang="en-US"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09367" y="1317522"/>
            <a:ext cx="6685935" cy="5004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Are Forecasts Too Optimistic?</a:t>
            </a:r>
            <a:endParaRPr lang="en-US" dirty="0"/>
          </a:p>
        </p:txBody>
      </p:sp>
      <p:cxnSp>
        <p:nvCxnSpPr>
          <p:cNvPr id="7" name="Straight Arrow Connector 6"/>
          <p:cNvCxnSpPr/>
          <p:nvPr/>
        </p:nvCxnSpPr>
        <p:spPr>
          <a:xfrm flipV="1">
            <a:off x="3685309" y="2036618"/>
            <a:ext cx="1454727" cy="127461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574473" y="4225636"/>
            <a:ext cx="1634836" cy="9559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p:cNvPicPr>
            <a:picLocks noGrp="1" noChangeAspect="1" noChangeArrowheads="1"/>
          </p:cNvPicPr>
          <p:nvPr>
            <p:ph idx="1"/>
          </p:nvPr>
        </p:nvPicPr>
        <p:blipFill>
          <a:blip r:embed="rId2" cstate="print"/>
          <a:srcRect l="1869" t="1741" r="1682" b="2095"/>
          <a:stretch>
            <a:fillRect/>
          </a:stretch>
        </p:blipFill>
        <p:spPr bwMode="auto">
          <a:xfrm>
            <a:off x="1933196" y="1347019"/>
            <a:ext cx="5234520" cy="4994787"/>
          </a:xfrm>
          <a:prstGeom prst="rect">
            <a:avLst/>
          </a:prstGeom>
          <a:noFill/>
          <a:ln w="9525">
            <a:noFill/>
            <a:miter lim="800000"/>
            <a:headEnd/>
            <a:tailEnd/>
          </a:ln>
          <a:effectLst/>
        </p:spPr>
      </p:pic>
      <p:sp>
        <p:nvSpPr>
          <p:cNvPr id="11" name="TextBox 10"/>
          <p:cNvSpPr txBox="1"/>
          <p:nvPr/>
        </p:nvSpPr>
        <p:spPr>
          <a:xfrm>
            <a:off x="3854245" y="6394188"/>
            <a:ext cx="1984710" cy="276999"/>
          </a:xfrm>
          <a:prstGeom prst="rect">
            <a:avLst/>
          </a:prstGeom>
          <a:noFill/>
        </p:spPr>
        <p:txBody>
          <a:bodyPr wrap="none" rtlCol="0">
            <a:spAutoFit/>
          </a:bodyPr>
          <a:lstStyle/>
          <a:p>
            <a:r>
              <a:rPr lang="en-US" sz="1200" dirty="0" smtClean="0">
                <a:solidFill>
                  <a:schemeClr val="bg1"/>
                </a:solidFill>
              </a:rPr>
              <a:t>(from Meddaugh et al, 2011)</a:t>
            </a:r>
            <a:endParaRPr lang="en-US" sz="1200" dirty="0">
              <a:solidFill>
                <a:schemeClr val="bg1"/>
              </a:solidFill>
            </a:endParaRPr>
          </a:p>
        </p:txBody>
      </p:sp>
      <p:cxnSp>
        <p:nvCxnSpPr>
          <p:cNvPr id="13" name="Straight Arrow Connector 12"/>
          <p:cNvCxnSpPr/>
          <p:nvPr/>
        </p:nvCxnSpPr>
        <p:spPr>
          <a:xfrm flipV="1">
            <a:off x="3647768" y="2290916"/>
            <a:ext cx="1337187" cy="112087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637935" y="4719484"/>
            <a:ext cx="1327355" cy="82591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Slide Number Placeholder 15"/>
          <p:cNvSpPr>
            <a:spLocks noGrp="1"/>
          </p:cNvSpPr>
          <p:nvPr>
            <p:ph type="sldNum" sz="quarter" idx="12"/>
          </p:nvPr>
        </p:nvSpPr>
        <p:spPr/>
        <p:txBody>
          <a:bodyPr/>
          <a:lstStyle/>
          <a:p>
            <a:pPr algn="l"/>
            <a:fld id="{E11B6AE6-3B27-44B1-BAEE-E127E34339EC}" type="slidenum">
              <a:rPr lang="en-US" smtClean="0"/>
              <a:pPr algn="l"/>
              <a:t>13</a:t>
            </a:fld>
            <a:endParaRPr lang="en-US" dirty="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Are Forecasts Too Optimistic?</a:t>
            </a:r>
            <a:endParaRPr lang="en-US" dirty="0"/>
          </a:p>
        </p:txBody>
      </p:sp>
      <p:sp>
        <p:nvSpPr>
          <p:cNvPr id="3" name="Content Placeholder 2"/>
          <p:cNvSpPr>
            <a:spLocks noGrp="1"/>
          </p:cNvSpPr>
          <p:nvPr>
            <p:ph idx="1"/>
          </p:nvPr>
        </p:nvSpPr>
        <p:spPr/>
        <p:txBody>
          <a:bodyPr>
            <a:normAutofit/>
          </a:bodyPr>
          <a:lstStyle/>
          <a:p>
            <a:r>
              <a:rPr lang="en-US" sz="2400" dirty="0" smtClean="0"/>
              <a:t>Some Recent Papers with General Industry Observations Highlighting Forecast Optimism</a:t>
            </a:r>
          </a:p>
          <a:p>
            <a:pPr lvl="1"/>
            <a:r>
              <a:rPr lang="en-US" sz="2000" dirty="0" smtClean="0"/>
              <a:t>Instilling Realism in Production Forecasting: Do’s and Don’ts (Rajvanshi et al., 2012, SPE Paper 155443)</a:t>
            </a:r>
          </a:p>
          <a:p>
            <a:pPr lvl="1"/>
            <a:r>
              <a:rPr lang="en-US" sz="2000" dirty="0" smtClean="0"/>
              <a:t>Reservoir Forecast Optimism - Impact of Geostatistics, Reservoir Modeling, Heterogeneity, and Uncertainty (Meddaugh, Champenoy, Osterloh, and Tang, 2011, SPE Paper 145721)</a:t>
            </a:r>
          </a:p>
          <a:p>
            <a:pPr lvl="1"/>
            <a:r>
              <a:rPr lang="en-US" sz="2000" dirty="0" smtClean="0"/>
              <a:t>Failure to Produce: An Investigation of Deficiencies in Production Attainment (Nandurdikar and Wallace, 2011, SPE 145437)</a:t>
            </a:r>
          </a:p>
          <a:p>
            <a:pPr lvl="1"/>
            <a:r>
              <a:rPr lang="en-US" sz="2000" dirty="0" smtClean="0"/>
              <a:t>Others including papers by S. H. Begg, Reidar Bratvold</a:t>
            </a:r>
          </a:p>
        </p:txBody>
      </p:sp>
      <p:sp>
        <p:nvSpPr>
          <p:cNvPr id="4" name="Slide Number Placeholder 3"/>
          <p:cNvSpPr>
            <a:spLocks noGrp="1"/>
          </p:cNvSpPr>
          <p:nvPr>
            <p:ph type="sldNum" sz="quarter" idx="12"/>
          </p:nvPr>
        </p:nvSpPr>
        <p:spPr/>
        <p:txBody>
          <a:bodyPr/>
          <a:lstStyle/>
          <a:p>
            <a:pPr algn="l"/>
            <a:fld id="{E11B6AE6-3B27-44B1-BAEE-E127E34339EC}" type="slidenum">
              <a:rPr lang="en-US" smtClean="0"/>
              <a:pPr algn="l"/>
              <a:t>14</a:t>
            </a:fld>
            <a:endParaRPr lang="en-US" dirty="0"/>
          </a:p>
        </p:txBody>
      </p:sp>
    </p:spTree>
  </p:cSld>
  <p:clrMapOvr>
    <a:masterClrMapping/>
  </p:clrMapOvr>
  <p:transition advTm="7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Are Forecasts Too Optimistic?</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IPA* reports that major capital projects today are delivering only 75% of planned production!</a:t>
            </a:r>
          </a:p>
          <a:p>
            <a:r>
              <a:rPr lang="en-US" dirty="0" smtClean="0"/>
              <a:t>Why?</a:t>
            </a:r>
          </a:p>
          <a:p>
            <a:pPr lvl="1"/>
            <a:r>
              <a:rPr lang="en-US" dirty="0" smtClean="0"/>
              <a:t>Optimistic subsurface assumptions</a:t>
            </a:r>
          </a:p>
          <a:p>
            <a:pPr lvl="1"/>
            <a:r>
              <a:rPr lang="en-US" dirty="0" smtClean="0"/>
              <a:t>Failure of internal assurance processes</a:t>
            </a:r>
          </a:p>
          <a:p>
            <a:pPr lvl="1"/>
            <a:r>
              <a:rPr lang="en-US" dirty="0" smtClean="0"/>
              <a:t>Lack of accountability for production volumes including lack of look-backs or root-cause analysis on 70% of the projects </a:t>
            </a:r>
          </a:p>
          <a:p>
            <a:r>
              <a:rPr lang="en-US" dirty="0" smtClean="0"/>
              <a:t>Study based on 145 oil and gas projects for which IPA had production forecasts at time of project sanction  and 12-60 months of actual production history after project start up </a:t>
            </a:r>
          </a:p>
        </p:txBody>
      </p:sp>
      <p:sp>
        <p:nvSpPr>
          <p:cNvPr id="9" name="Slide Number Placeholder 8"/>
          <p:cNvSpPr>
            <a:spLocks noGrp="1"/>
          </p:cNvSpPr>
          <p:nvPr>
            <p:ph type="sldNum" sz="quarter" idx="12"/>
          </p:nvPr>
        </p:nvSpPr>
        <p:spPr/>
        <p:txBody>
          <a:bodyPr/>
          <a:lstStyle/>
          <a:p>
            <a:fld id="{E11B6AE6-3B27-44B1-BAEE-E127E34339EC}" type="slidenum">
              <a:rPr lang="en-US" smtClean="0"/>
              <a:pPr/>
              <a:t>15</a:t>
            </a:fld>
            <a:endParaRPr lang="en-US" dirty="0"/>
          </a:p>
        </p:txBody>
      </p:sp>
      <p:sp>
        <p:nvSpPr>
          <p:cNvPr id="4" name="TextBox 3"/>
          <p:cNvSpPr txBox="1"/>
          <p:nvPr/>
        </p:nvSpPr>
        <p:spPr>
          <a:xfrm>
            <a:off x="0" y="6410632"/>
            <a:ext cx="9144000" cy="430887"/>
          </a:xfrm>
          <a:prstGeom prst="rect">
            <a:avLst/>
          </a:prstGeom>
          <a:noFill/>
        </p:spPr>
        <p:txBody>
          <a:bodyPr wrap="square" rtlCol="0">
            <a:spAutoFit/>
          </a:bodyPr>
          <a:lstStyle/>
          <a:p>
            <a:pPr marL="0" lvl="1" algn="r"/>
            <a:r>
              <a:rPr lang="en-US" sz="1100" i="1" dirty="0" smtClean="0">
                <a:solidFill>
                  <a:schemeClr val="bg1"/>
                </a:solidFill>
              </a:rPr>
              <a:t>*IPA – Independent Project Analysis, Inc.</a:t>
            </a:r>
          </a:p>
          <a:p>
            <a:pPr marL="0" lvl="1" algn="r"/>
            <a:r>
              <a:rPr lang="en-US" sz="1100" i="1" dirty="0" smtClean="0">
                <a:solidFill>
                  <a:schemeClr val="bg1"/>
                </a:solidFill>
              </a:rPr>
              <a:t>Failure to Produce: An Investigation of Deficiencies in Production Attainment (Nandurdikar and Wallace, 2011, SPE 145437)</a:t>
            </a:r>
            <a:endParaRPr lang="en-US" sz="1050" i="1" dirty="0">
              <a:solidFill>
                <a:schemeClr val="bg1"/>
              </a:solidFill>
            </a:endParaRPr>
          </a:p>
        </p:txBody>
      </p:sp>
    </p:spTree>
  </p:cSld>
  <p:clrMapOvr>
    <a:masterClrMapping/>
  </p:clrMapOvr>
  <p:transition advTm="7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Are Forecasts Too Optimistic?</a:t>
            </a:r>
            <a:endParaRPr lang="en-US" dirty="0"/>
          </a:p>
        </p:txBody>
      </p:sp>
      <p:sp>
        <p:nvSpPr>
          <p:cNvPr id="3" name="Content Placeholder 2"/>
          <p:cNvSpPr>
            <a:spLocks noGrp="1"/>
          </p:cNvSpPr>
          <p:nvPr>
            <p:ph idx="1"/>
          </p:nvPr>
        </p:nvSpPr>
        <p:spPr>
          <a:xfrm>
            <a:off x="275303" y="1600200"/>
            <a:ext cx="4129550" cy="4751439"/>
          </a:xfrm>
        </p:spPr>
        <p:txBody>
          <a:bodyPr>
            <a:normAutofit fontScale="77500" lnSpcReduction="20000"/>
          </a:bodyPr>
          <a:lstStyle/>
          <a:p>
            <a:r>
              <a:rPr lang="en-US" dirty="0" smtClean="0"/>
              <a:t>Also from the IPA* study</a:t>
            </a:r>
          </a:p>
          <a:p>
            <a:pPr lvl="1"/>
            <a:r>
              <a:rPr lang="en-US" dirty="0" smtClean="0"/>
              <a:t>Projects with production below forecast due to facility issues were able to eventually reach about 88% of forecast production</a:t>
            </a:r>
          </a:p>
          <a:p>
            <a:pPr lvl="1"/>
            <a:r>
              <a:rPr lang="en-US" dirty="0" smtClean="0"/>
              <a:t>Projects with production below forecast due to well construction issues were able to eventually reach about 75% of forecast production</a:t>
            </a:r>
          </a:p>
          <a:p>
            <a:pPr lvl="1"/>
            <a:r>
              <a:rPr lang="en-US" dirty="0" smtClean="0"/>
              <a:t>Projects with reservoir “issues” were only able to attain about 55% of forecast production </a:t>
            </a:r>
          </a:p>
        </p:txBody>
      </p:sp>
      <p:sp>
        <p:nvSpPr>
          <p:cNvPr id="9" name="TextBox 8"/>
          <p:cNvSpPr txBox="1"/>
          <p:nvPr/>
        </p:nvSpPr>
        <p:spPr>
          <a:xfrm>
            <a:off x="5759928" y="5185622"/>
            <a:ext cx="2313454" cy="261610"/>
          </a:xfrm>
          <a:prstGeom prst="rect">
            <a:avLst/>
          </a:prstGeom>
          <a:noFill/>
        </p:spPr>
        <p:txBody>
          <a:bodyPr wrap="none" rtlCol="0">
            <a:spAutoFit/>
          </a:bodyPr>
          <a:lstStyle/>
          <a:p>
            <a:r>
              <a:rPr lang="en-US" sz="1100" dirty="0" smtClean="0">
                <a:solidFill>
                  <a:schemeClr val="bg1"/>
                </a:solidFill>
              </a:rPr>
              <a:t>After Nandurdikar and Wallace, 2011</a:t>
            </a:r>
            <a:endParaRPr lang="en-US" sz="1100" dirty="0">
              <a:solidFill>
                <a:schemeClr val="bg1"/>
              </a:solidFill>
            </a:endParaRPr>
          </a:p>
        </p:txBody>
      </p:sp>
      <p:sp>
        <p:nvSpPr>
          <p:cNvPr id="11" name="TextBox 10"/>
          <p:cNvSpPr txBox="1"/>
          <p:nvPr/>
        </p:nvSpPr>
        <p:spPr>
          <a:xfrm>
            <a:off x="0" y="6410632"/>
            <a:ext cx="9144000" cy="430887"/>
          </a:xfrm>
          <a:prstGeom prst="rect">
            <a:avLst/>
          </a:prstGeom>
          <a:noFill/>
        </p:spPr>
        <p:txBody>
          <a:bodyPr wrap="square" rtlCol="0">
            <a:spAutoFit/>
          </a:bodyPr>
          <a:lstStyle/>
          <a:p>
            <a:pPr marL="0" lvl="1" algn="r"/>
            <a:r>
              <a:rPr lang="en-US" sz="1100" i="1" dirty="0" smtClean="0">
                <a:solidFill>
                  <a:schemeClr val="bg1"/>
                </a:solidFill>
              </a:rPr>
              <a:t>*IPA – Independent Project Analysis, Inc.</a:t>
            </a:r>
          </a:p>
          <a:p>
            <a:pPr marL="0" lvl="1" algn="r"/>
            <a:r>
              <a:rPr lang="en-US" sz="1100" i="1" dirty="0" smtClean="0">
                <a:solidFill>
                  <a:schemeClr val="bg1"/>
                </a:solidFill>
              </a:rPr>
              <a:t>Failure to Produce: An Investigation of Deficiencies in Production Attainment (Nandurdikar and Wallace, 2011, SPE 145437)</a:t>
            </a:r>
            <a:endParaRPr lang="en-US" sz="1050" i="1" dirty="0">
              <a:solidFill>
                <a:schemeClr val="bg1"/>
              </a:solidFill>
            </a:endParaRPr>
          </a:p>
        </p:txBody>
      </p:sp>
      <p:sp>
        <p:nvSpPr>
          <p:cNvPr id="12" name="Slide Number Placeholder 11"/>
          <p:cNvSpPr>
            <a:spLocks noGrp="1"/>
          </p:cNvSpPr>
          <p:nvPr>
            <p:ph type="sldNum" sz="quarter" idx="12"/>
          </p:nvPr>
        </p:nvSpPr>
        <p:spPr/>
        <p:txBody>
          <a:bodyPr/>
          <a:lstStyle/>
          <a:p>
            <a:pPr algn="l"/>
            <a:fld id="{E11B6AE6-3B27-44B1-BAEE-E127E34339EC}" type="slidenum">
              <a:rPr lang="en-US" smtClean="0"/>
              <a:pPr algn="l"/>
              <a:t>16</a:t>
            </a:fld>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4537894" y="1791212"/>
            <a:ext cx="4377264" cy="3351059"/>
          </a:xfrm>
          <a:prstGeom prst="rect">
            <a:avLst/>
          </a:prstGeom>
          <a:noFill/>
          <a:ln w="9525">
            <a:noFill/>
            <a:miter lim="800000"/>
            <a:headEnd/>
            <a:tailEnd/>
          </a:ln>
          <a:effectLst/>
        </p:spPr>
      </p:pic>
    </p:spTree>
  </p:cSld>
  <p:clrMapOvr>
    <a:masterClrMapping/>
  </p:clrMapOvr>
  <p:transition advTm="7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Why Are Forecasts Too Optimistic?</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solidFill>
                  <a:srgbClr val="FFFF00"/>
                </a:solidFill>
              </a:rPr>
              <a:t>Original or remaining hydrocarbon in place too high</a:t>
            </a:r>
          </a:p>
          <a:p>
            <a:pPr lvl="1"/>
            <a:r>
              <a:rPr lang="en-US" dirty="0" smtClean="0"/>
              <a:t>Sparse data</a:t>
            </a:r>
          </a:p>
          <a:p>
            <a:pPr lvl="1"/>
            <a:r>
              <a:rPr lang="en-US" dirty="0" smtClean="0"/>
              <a:t>Non-representative data; biased to better reservoir quality </a:t>
            </a:r>
          </a:p>
          <a:p>
            <a:pPr lvl="1"/>
            <a:r>
              <a:rPr lang="en-US" dirty="0" smtClean="0"/>
              <a:t>Inadequate or improperly used analogs </a:t>
            </a:r>
          </a:p>
          <a:p>
            <a:r>
              <a:rPr lang="en-US" dirty="0" smtClean="0">
                <a:solidFill>
                  <a:srgbClr val="FFFF00"/>
                </a:solidFill>
              </a:rPr>
              <a:t>Underlying geological (static) models are inadequate</a:t>
            </a:r>
          </a:p>
          <a:p>
            <a:pPr lvl="1"/>
            <a:r>
              <a:rPr lang="en-US" dirty="0" smtClean="0"/>
              <a:t>Data limitations – quantity, quality</a:t>
            </a:r>
          </a:p>
          <a:p>
            <a:pPr lvl="1"/>
            <a:r>
              <a:rPr lang="en-US" dirty="0" smtClean="0"/>
              <a:t>Failure to adequately model heterogeneity – grid size , modeling parameters</a:t>
            </a:r>
          </a:p>
          <a:p>
            <a:pPr lvl="2"/>
            <a:r>
              <a:rPr lang="en-US" dirty="0" smtClean="0"/>
              <a:t>Reservoir  vs. non-reservoir  (optimistic net/gross distribution)</a:t>
            </a:r>
          </a:p>
          <a:p>
            <a:pPr lvl="2"/>
            <a:r>
              <a:rPr lang="en-US" dirty="0" smtClean="0"/>
              <a:t>Permeability contrasts – Barriers/baffles, thief zones</a:t>
            </a:r>
          </a:p>
          <a:p>
            <a:r>
              <a:rPr lang="en-US" dirty="0" smtClean="0">
                <a:solidFill>
                  <a:srgbClr val="FFFF00"/>
                </a:solidFill>
              </a:rPr>
              <a:t>Underlying reservoir simulation (dynamic) models are inadequate</a:t>
            </a:r>
          </a:p>
          <a:p>
            <a:pPr lvl="1"/>
            <a:r>
              <a:rPr lang="en-US" dirty="0" smtClean="0"/>
              <a:t>Data limitations – quantity, quality</a:t>
            </a:r>
          </a:p>
          <a:p>
            <a:pPr lvl="1"/>
            <a:r>
              <a:rPr lang="en-US" dirty="0" smtClean="0"/>
              <a:t>Up-scaling from the generally finely gridded geological model to the coarser grids commonly used for history matching and forecasting – grid size</a:t>
            </a:r>
          </a:p>
          <a:p>
            <a:pPr lvl="1"/>
            <a:r>
              <a:rPr lang="en-US" dirty="0" smtClean="0"/>
              <a:t>Well location optimization</a:t>
            </a:r>
          </a:p>
          <a:p>
            <a:r>
              <a:rPr lang="en-US" dirty="0" smtClean="0">
                <a:solidFill>
                  <a:srgbClr val="FFFF00"/>
                </a:solidFill>
              </a:rPr>
              <a:t>Improper use of uncertainty assessment  tools and workflows</a:t>
            </a:r>
          </a:p>
          <a:p>
            <a:pPr lvl="1"/>
            <a:endParaRPr lang="en-US" dirty="0"/>
          </a:p>
        </p:txBody>
      </p:sp>
      <p:sp>
        <p:nvSpPr>
          <p:cNvPr id="6" name="Slide Number Placeholder 5"/>
          <p:cNvSpPr>
            <a:spLocks noGrp="1"/>
          </p:cNvSpPr>
          <p:nvPr>
            <p:ph type="sldNum" sz="quarter" idx="12"/>
          </p:nvPr>
        </p:nvSpPr>
        <p:spPr/>
        <p:txBody>
          <a:bodyPr/>
          <a:lstStyle/>
          <a:p>
            <a:pPr algn="l"/>
            <a:fld id="{E11B6AE6-3B27-44B1-BAEE-E127E34339EC}" type="slidenum">
              <a:rPr lang="en-US" smtClean="0"/>
              <a:pPr algn="l"/>
              <a:t>17</a:t>
            </a:fld>
            <a:endParaRPr lang="en-US"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Why Are Forecasts Too Optimistic?</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solidFill>
                  <a:srgbClr val="FFFF00"/>
                </a:solidFill>
              </a:rPr>
              <a:t>Original or remaining hydrocarbon in place too high</a:t>
            </a:r>
          </a:p>
          <a:p>
            <a:pPr lvl="1"/>
            <a:r>
              <a:rPr lang="en-US" dirty="0" smtClean="0"/>
              <a:t>Sparse data</a:t>
            </a:r>
          </a:p>
          <a:p>
            <a:pPr lvl="1"/>
            <a:r>
              <a:rPr lang="en-US" dirty="0" smtClean="0"/>
              <a:t>Non-representative data; biased to better reservoir quality </a:t>
            </a:r>
          </a:p>
          <a:p>
            <a:pPr lvl="1"/>
            <a:r>
              <a:rPr lang="en-US" dirty="0" smtClean="0"/>
              <a:t>Inadequate or improperly used analogs </a:t>
            </a:r>
          </a:p>
          <a:p>
            <a:r>
              <a:rPr lang="en-US" dirty="0" smtClean="0">
                <a:solidFill>
                  <a:srgbClr val="FFFF00"/>
                </a:solidFill>
              </a:rPr>
              <a:t>Underlying geological (static) models are inadequate</a:t>
            </a:r>
          </a:p>
          <a:p>
            <a:pPr lvl="1"/>
            <a:r>
              <a:rPr lang="en-US" dirty="0" smtClean="0"/>
              <a:t>Data limitations – quantity, quality</a:t>
            </a:r>
          </a:p>
          <a:p>
            <a:pPr lvl="1"/>
            <a:r>
              <a:rPr lang="en-US" dirty="0" smtClean="0">
                <a:solidFill>
                  <a:schemeClr val="tx1">
                    <a:lumMod val="75000"/>
                    <a:lumOff val="25000"/>
                  </a:schemeClr>
                </a:solidFill>
              </a:rPr>
              <a:t>Failure to adequately model heterogeneity – grid size , modeling parameters</a:t>
            </a:r>
          </a:p>
          <a:p>
            <a:pPr lvl="2"/>
            <a:r>
              <a:rPr lang="en-US" dirty="0" smtClean="0">
                <a:solidFill>
                  <a:schemeClr val="tx1">
                    <a:lumMod val="75000"/>
                    <a:lumOff val="25000"/>
                  </a:schemeClr>
                </a:solidFill>
              </a:rPr>
              <a:t>Reservoir  vs. non-reservoir  (optimistic net/gross distribution)</a:t>
            </a:r>
          </a:p>
          <a:p>
            <a:pPr lvl="2"/>
            <a:r>
              <a:rPr lang="en-US" dirty="0" smtClean="0">
                <a:solidFill>
                  <a:schemeClr val="tx1">
                    <a:lumMod val="75000"/>
                    <a:lumOff val="25000"/>
                  </a:schemeClr>
                </a:solidFill>
              </a:rPr>
              <a:t>Permeability contrasts – Barriers/baffles, thief zones</a:t>
            </a:r>
          </a:p>
          <a:p>
            <a:r>
              <a:rPr lang="en-US" dirty="0" smtClean="0">
                <a:solidFill>
                  <a:srgbClr val="FFFF00"/>
                </a:solidFill>
              </a:rPr>
              <a:t>Underlying reservoir simulation (dynamic) models are inadequate</a:t>
            </a:r>
          </a:p>
          <a:p>
            <a:pPr lvl="1"/>
            <a:r>
              <a:rPr lang="en-US" dirty="0" smtClean="0"/>
              <a:t>Data limitations – quantity, quality</a:t>
            </a:r>
          </a:p>
          <a:p>
            <a:pPr lvl="1"/>
            <a:r>
              <a:rPr lang="en-US" dirty="0" smtClean="0">
                <a:solidFill>
                  <a:schemeClr val="tx1">
                    <a:lumMod val="75000"/>
                    <a:lumOff val="25000"/>
                  </a:schemeClr>
                </a:solidFill>
              </a:rPr>
              <a:t>Up-scaling from the generally finely gridded geological model to the coarser grids commonly used for history matching and forecasting – grid size</a:t>
            </a:r>
          </a:p>
          <a:p>
            <a:pPr lvl="1"/>
            <a:r>
              <a:rPr lang="en-US" dirty="0" smtClean="0">
                <a:solidFill>
                  <a:schemeClr val="tx1">
                    <a:lumMod val="75000"/>
                    <a:lumOff val="25000"/>
                  </a:schemeClr>
                </a:solidFill>
              </a:rPr>
              <a:t>Well location optimization</a:t>
            </a:r>
          </a:p>
          <a:p>
            <a:r>
              <a:rPr lang="en-US" dirty="0" smtClean="0">
                <a:solidFill>
                  <a:srgbClr val="FFFF00"/>
                </a:solidFill>
              </a:rPr>
              <a:t>Improper use of Uncertainty Assessment  tools and workflows</a:t>
            </a:r>
          </a:p>
          <a:p>
            <a:pPr lvl="1"/>
            <a:endParaRPr lang="en-US" dirty="0"/>
          </a:p>
        </p:txBody>
      </p:sp>
      <p:sp>
        <p:nvSpPr>
          <p:cNvPr id="5" name="TextBox 4"/>
          <p:cNvSpPr txBox="1"/>
          <p:nvPr/>
        </p:nvSpPr>
        <p:spPr>
          <a:xfrm>
            <a:off x="762000" y="6019800"/>
            <a:ext cx="8077200" cy="646331"/>
          </a:xfrm>
          <a:prstGeom prst="rect">
            <a:avLst/>
          </a:prstGeom>
          <a:solidFill>
            <a:schemeClr val="bg1"/>
          </a:solidFill>
        </p:spPr>
        <p:txBody>
          <a:bodyPr wrap="square" rtlCol="0">
            <a:spAutoFit/>
          </a:bodyPr>
          <a:lstStyle/>
          <a:p>
            <a:pPr algn="ctr"/>
            <a:r>
              <a:rPr lang="en-US" b="1" dirty="0" smtClean="0">
                <a:latin typeface="Arial"/>
                <a:cs typeface="Arial"/>
              </a:rPr>
              <a:t>Better and more consistent use of statistical tools and workflows can address aspects of some issues (as highlighted in white)</a:t>
            </a:r>
            <a:endParaRPr lang="en-US" b="1" dirty="0">
              <a:latin typeface="Arial"/>
              <a:cs typeface="Arial"/>
            </a:endParaRPr>
          </a:p>
        </p:txBody>
      </p:sp>
      <p:sp>
        <p:nvSpPr>
          <p:cNvPr id="6" name="Slide Number Placeholder 5"/>
          <p:cNvSpPr>
            <a:spLocks noGrp="1"/>
          </p:cNvSpPr>
          <p:nvPr>
            <p:ph type="sldNum" sz="quarter" idx="12"/>
          </p:nvPr>
        </p:nvSpPr>
        <p:spPr/>
        <p:txBody>
          <a:bodyPr/>
          <a:lstStyle/>
          <a:p>
            <a:pPr algn="l"/>
            <a:fld id="{E11B6AE6-3B27-44B1-BAEE-E127E34339EC}" type="slidenum">
              <a:rPr lang="en-US" smtClean="0"/>
              <a:pPr algn="l"/>
              <a:t>18</a:t>
            </a:fld>
            <a:endParaRPr lang="en-US" dirty="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Why Are Forecasts Too Optimistic?</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solidFill>
                  <a:srgbClr val="FFFF00"/>
                </a:solidFill>
              </a:rPr>
              <a:t>Original or remaining hydrocarbon in place too high</a:t>
            </a:r>
          </a:p>
          <a:p>
            <a:pPr lvl="1"/>
            <a:r>
              <a:rPr lang="en-US" dirty="0" smtClean="0">
                <a:solidFill>
                  <a:schemeClr val="tx1">
                    <a:lumMod val="65000"/>
                    <a:lumOff val="35000"/>
                  </a:schemeClr>
                </a:solidFill>
              </a:rPr>
              <a:t>Sparse data</a:t>
            </a:r>
          </a:p>
          <a:p>
            <a:pPr lvl="1"/>
            <a:r>
              <a:rPr lang="en-US" dirty="0" smtClean="0">
                <a:solidFill>
                  <a:schemeClr val="tx1">
                    <a:lumMod val="65000"/>
                    <a:lumOff val="35000"/>
                  </a:schemeClr>
                </a:solidFill>
              </a:rPr>
              <a:t>Non-representative data; biased to better reservoir quality </a:t>
            </a:r>
          </a:p>
          <a:p>
            <a:pPr lvl="1"/>
            <a:r>
              <a:rPr lang="en-US" dirty="0" smtClean="0">
                <a:solidFill>
                  <a:schemeClr val="tx1">
                    <a:lumMod val="65000"/>
                    <a:lumOff val="35000"/>
                  </a:schemeClr>
                </a:solidFill>
              </a:rPr>
              <a:t>Inadequate or improperly used analogs </a:t>
            </a:r>
          </a:p>
          <a:p>
            <a:r>
              <a:rPr lang="en-US" dirty="0" smtClean="0">
                <a:solidFill>
                  <a:srgbClr val="FFFF00"/>
                </a:solidFill>
              </a:rPr>
              <a:t>Underlying geological (static) models are inadequate</a:t>
            </a:r>
          </a:p>
          <a:p>
            <a:pPr lvl="1"/>
            <a:r>
              <a:rPr lang="en-US" dirty="0" smtClean="0">
                <a:solidFill>
                  <a:schemeClr val="tx1">
                    <a:lumMod val="65000"/>
                    <a:lumOff val="35000"/>
                  </a:schemeClr>
                </a:solidFill>
              </a:rPr>
              <a:t>Data limitations – quantity, quality</a:t>
            </a:r>
          </a:p>
          <a:p>
            <a:pPr lvl="1"/>
            <a:r>
              <a:rPr lang="en-US" dirty="0" smtClean="0"/>
              <a:t>Failure to adequately model heterogeneity – grid size, modeling parameters</a:t>
            </a:r>
          </a:p>
          <a:p>
            <a:pPr lvl="2"/>
            <a:r>
              <a:rPr lang="en-US" dirty="0" smtClean="0"/>
              <a:t>Reservoir  vs. non-reservoir  (optimistic net/gross distribution)</a:t>
            </a:r>
          </a:p>
          <a:p>
            <a:pPr lvl="2"/>
            <a:r>
              <a:rPr lang="en-US" dirty="0" smtClean="0"/>
              <a:t>Permeability contrasts – Barriers/baffles, thief zones</a:t>
            </a:r>
          </a:p>
          <a:p>
            <a:r>
              <a:rPr lang="en-US" dirty="0" smtClean="0">
                <a:solidFill>
                  <a:srgbClr val="FFFF00"/>
                </a:solidFill>
              </a:rPr>
              <a:t>Underlying reservoir simulation (dynamic) models are inadequate</a:t>
            </a:r>
          </a:p>
          <a:p>
            <a:pPr lvl="1"/>
            <a:r>
              <a:rPr lang="en-US" dirty="0" smtClean="0">
                <a:solidFill>
                  <a:schemeClr val="tx1">
                    <a:lumMod val="75000"/>
                    <a:lumOff val="25000"/>
                  </a:schemeClr>
                </a:solidFill>
              </a:rPr>
              <a:t>Data limitations – quantity, quality</a:t>
            </a:r>
          </a:p>
          <a:p>
            <a:pPr lvl="1"/>
            <a:r>
              <a:rPr lang="en-US" dirty="0" smtClean="0"/>
              <a:t>Up-scaling from the generally finely gridded geological model to the coarser grids commonly used for history matching and forecasting – grid size</a:t>
            </a:r>
          </a:p>
          <a:p>
            <a:pPr lvl="1"/>
            <a:r>
              <a:rPr lang="en-US" dirty="0" smtClean="0"/>
              <a:t>Well location optimization</a:t>
            </a:r>
          </a:p>
          <a:p>
            <a:r>
              <a:rPr lang="en-US" dirty="0" smtClean="0">
                <a:solidFill>
                  <a:srgbClr val="FFFF00"/>
                </a:solidFill>
              </a:rPr>
              <a:t>Improper use of Uncertainty Assessment  tools and workflows</a:t>
            </a:r>
          </a:p>
          <a:p>
            <a:pPr lvl="1"/>
            <a:endParaRPr lang="en-US" dirty="0"/>
          </a:p>
        </p:txBody>
      </p:sp>
      <p:sp>
        <p:nvSpPr>
          <p:cNvPr id="5" name="TextBox 4"/>
          <p:cNvSpPr txBox="1"/>
          <p:nvPr/>
        </p:nvSpPr>
        <p:spPr>
          <a:xfrm>
            <a:off x="762000" y="6019800"/>
            <a:ext cx="8077200" cy="646331"/>
          </a:xfrm>
          <a:prstGeom prst="rect">
            <a:avLst/>
          </a:prstGeom>
          <a:solidFill>
            <a:schemeClr val="bg1"/>
          </a:solidFill>
        </p:spPr>
        <p:txBody>
          <a:bodyPr wrap="square" rtlCol="0">
            <a:spAutoFit/>
          </a:bodyPr>
          <a:lstStyle/>
          <a:p>
            <a:pPr algn="ctr"/>
            <a:r>
              <a:rPr lang="en-US" b="1" dirty="0" smtClean="0">
                <a:latin typeface="Arial"/>
                <a:cs typeface="Arial"/>
              </a:rPr>
              <a:t>Topics considered in this talk (as highlighted in white)</a:t>
            </a:r>
          </a:p>
          <a:p>
            <a:pPr algn="ctr"/>
            <a:endParaRPr lang="en-US" b="1" dirty="0">
              <a:solidFill>
                <a:schemeClr val="tx1">
                  <a:lumMod val="75000"/>
                  <a:lumOff val="25000"/>
                </a:schemeClr>
              </a:solidFill>
              <a:latin typeface="Arial"/>
              <a:cs typeface="Arial"/>
            </a:endParaRPr>
          </a:p>
        </p:txBody>
      </p:sp>
      <p:sp>
        <p:nvSpPr>
          <p:cNvPr id="6" name="Slide Number Placeholder 5"/>
          <p:cNvSpPr>
            <a:spLocks noGrp="1"/>
          </p:cNvSpPr>
          <p:nvPr>
            <p:ph type="sldNum" sz="quarter" idx="12"/>
          </p:nvPr>
        </p:nvSpPr>
        <p:spPr/>
        <p:txBody>
          <a:bodyPr/>
          <a:lstStyle/>
          <a:p>
            <a:pPr algn="l"/>
            <a:fld id="{E11B6AE6-3B27-44B1-BAEE-E127E34339EC}" type="slidenum">
              <a:rPr lang="en-US" smtClean="0"/>
              <a:pPr algn="l"/>
              <a:t>19</a:t>
            </a:fld>
            <a:endParaRPr lang="en-US" dirty="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Personal Background for Interest in Forecast Accuracy – Some Examples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In 1985, participated in a technical “post mortem” of a pilot project that experienced technical failure due to an unexpectedly rapid steam breakthrough at a producing well.  What was expected to take months occurred in less than three days.  </a:t>
            </a:r>
          </a:p>
          <a:p>
            <a:pPr lvl="1"/>
            <a:r>
              <a:rPr lang="en-US" dirty="0" smtClean="0"/>
              <a:t>End result: technical failure; catastrophic well failure.  </a:t>
            </a:r>
          </a:p>
          <a:p>
            <a:pPr lvl="1"/>
            <a:r>
              <a:rPr lang="en-US" dirty="0" smtClean="0"/>
              <a:t>Subsurface lesson learned: project team failed to incorporate high permeability core data in reservoir model. </a:t>
            </a:r>
          </a:p>
          <a:p>
            <a:r>
              <a:rPr lang="en-US" dirty="0" smtClean="0"/>
              <a:t>In 2002, participated in a technical post mortem of a major capital project that failed to produce oil anywhere near that of the P50 forecast generated by the project team.</a:t>
            </a:r>
          </a:p>
          <a:p>
            <a:pPr lvl="1"/>
            <a:r>
              <a:rPr lang="en-US" dirty="0" smtClean="0"/>
              <a:t>End result: financial “incident” with significant impact on corporate bottom line</a:t>
            </a:r>
          </a:p>
          <a:p>
            <a:pPr lvl="1"/>
            <a:r>
              <a:rPr lang="en-US" dirty="0" smtClean="0"/>
              <a:t>Subsurface lesson learned: oil in place volumes considerably lower than that modeled by project team; project team’s complex geological model obscured geological data limits</a:t>
            </a:r>
            <a:endParaRPr lang="en-US" dirty="0"/>
          </a:p>
        </p:txBody>
      </p:sp>
      <p:sp>
        <p:nvSpPr>
          <p:cNvPr id="4" name="Slide Number Placeholder 3"/>
          <p:cNvSpPr>
            <a:spLocks noGrp="1"/>
          </p:cNvSpPr>
          <p:nvPr>
            <p:ph type="sldNum" sz="quarter" idx="12"/>
          </p:nvPr>
        </p:nvSpPr>
        <p:spPr/>
        <p:txBody>
          <a:bodyPr/>
          <a:lstStyle/>
          <a:p>
            <a:pPr algn="l"/>
            <a:fld id="{E11B6AE6-3B27-44B1-BAEE-E127E34339EC}" type="slidenum">
              <a:rPr lang="en-US" smtClean="0"/>
              <a:pPr algn="l"/>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Impact of Grid Size</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Geological models typically now have tens or hundreds of million of cells.   Routine construction of multi-billion cell (</a:t>
            </a:r>
            <a:r>
              <a:rPr lang="en-US" sz="2400" dirty="0" err="1" smtClean="0"/>
              <a:t>giga</a:t>
            </a:r>
            <a:r>
              <a:rPr lang="en-US" sz="2400" dirty="0" smtClean="0"/>
              <a:t>-cell) models is now possible.</a:t>
            </a:r>
          </a:p>
          <a:p>
            <a:r>
              <a:rPr lang="en-US" sz="2400" dirty="0" smtClean="0"/>
              <a:t>Reservoir simulation models typically have hundreds of thousands to a few million cells at most due to real or “imagined” run-time limitations</a:t>
            </a:r>
          </a:p>
          <a:p>
            <a:r>
              <a:rPr lang="en-US" sz="2400" dirty="0" smtClean="0"/>
              <a:t>Geological models are generally up-scaled vertically and </a:t>
            </a:r>
            <a:r>
              <a:rPr lang="en-US" sz="2400" dirty="0" err="1" smtClean="0"/>
              <a:t>areally</a:t>
            </a:r>
            <a:r>
              <a:rPr lang="en-US" sz="2400" dirty="0" smtClean="0"/>
              <a:t> to reduce number of cells so that reservoir simulator run times are reasonable</a:t>
            </a:r>
          </a:p>
          <a:p>
            <a:r>
              <a:rPr lang="en-US" sz="2400" dirty="0" smtClean="0"/>
              <a:t>Possible impact of up-scaling is loss of “geology”, particularly the permeability contrasts (e.g. barriers/baffles, ultra-high permeability thief zones)</a:t>
            </a:r>
          </a:p>
          <a:p>
            <a:endParaRPr lang="en-US" sz="2400" dirty="0" smtClean="0"/>
          </a:p>
        </p:txBody>
      </p:sp>
      <p:sp>
        <p:nvSpPr>
          <p:cNvPr id="4" name="Slide Number Placeholder 3"/>
          <p:cNvSpPr>
            <a:spLocks noGrp="1"/>
          </p:cNvSpPr>
          <p:nvPr>
            <p:ph type="sldNum" sz="quarter" idx="12"/>
          </p:nvPr>
        </p:nvSpPr>
        <p:spPr/>
        <p:txBody>
          <a:bodyPr/>
          <a:lstStyle/>
          <a:p>
            <a:pPr algn="l"/>
            <a:fld id="{E11B6AE6-3B27-44B1-BAEE-E127E34339EC}" type="slidenum">
              <a:rPr lang="en-US" smtClean="0"/>
              <a:pPr algn="l"/>
              <a:t>20</a:t>
            </a:fld>
            <a:endParaRPr lang="en-US" dirty="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normAutofit fontScale="90000"/>
          </a:bodyPr>
          <a:lstStyle/>
          <a:p>
            <a:r>
              <a:rPr lang="en-US" dirty="0" smtClean="0"/>
              <a:t>Impact of Grid Size -Vertical Up-scaling Waterflood Example</a:t>
            </a:r>
            <a:endParaRPr lang="en-US" dirty="0"/>
          </a:p>
        </p:txBody>
      </p:sp>
      <p:sp>
        <p:nvSpPr>
          <p:cNvPr id="363523" name="Rectangle 3"/>
          <p:cNvSpPr>
            <a:spLocks noGrp="1" noChangeArrowheads="1"/>
          </p:cNvSpPr>
          <p:nvPr>
            <p:ph type="body" idx="1"/>
          </p:nvPr>
        </p:nvSpPr>
        <p:spPr>
          <a:xfrm>
            <a:off x="457200" y="1600200"/>
            <a:ext cx="4038600" cy="5257800"/>
          </a:xfrm>
        </p:spPr>
        <p:txBody>
          <a:bodyPr>
            <a:normAutofit fontScale="62500" lnSpcReduction="20000"/>
          </a:bodyPr>
          <a:lstStyle/>
          <a:p>
            <a:r>
              <a:rPr lang="en-US" dirty="0" smtClean="0"/>
              <a:t>Permian Basin carbonate reservoir</a:t>
            </a:r>
          </a:p>
          <a:p>
            <a:r>
              <a:rPr lang="en-US" dirty="0" smtClean="0"/>
              <a:t>Vertical up-scaling has little or no effect on fluid flow characteristics over the range studied: from 400 to nine layers, total up-scaling factor of 25% to 0.1%)</a:t>
            </a:r>
          </a:p>
          <a:p>
            <a:r>
              <a:rPr lang="en-US" dirty="0" smtClean="0"/>
              <a:t>The recovery factor (RF) for the various levels of vertical up-scaling are summarized in the table below. </a:t>
            </a:r>
          </a:p>
          <a:p>
            <a:r>
              <a:rPr lang="en-US" dirty="0" smtClean="0"/>
              <a:t>These results suggest that the critical “geological” issue in up-scaling is not the vertical dimension although clearly there must be a point at which vertical scale-up does create a “tank-like” reservoir with “average” rock properties.</a:t>
            </a:r>
            <a:endParaRPr lang="en-US" dirty="0"/>
          </a:p>
        </p:txBody>
      </p:sp>
      <p:pic>
        <p:nvPicPr>
          <p:cNvPr id="4099" name="Picture 3"/>
          <p:cNvPicPr>
            <a:picLocks noChangeAspect="1" noChangeArrowheads="1"/>
          </p:cNvPicPr>
          <p:nvPr/>
        </p:nvPicPr>
        <p:blipFill>
          <a:blip r:embed="rId2" cstate="print"/>
          <a:srcRect/>
          <a:stretch>
            <a:fillRect/>
          </a:stretch>
        </p:blipFill>
        <p:spPr bwMode="auto">
          <a:xfrm>
            <a:off x="4572000" y="1447800"/>
            <a:ext cx="4487430" cy="4806010"/>
          </a:xfrm>
          <a:prstGeom prst="rect">
            <a:avLst/>
          </a:prstGeom>
          <a:noFill/>
          <a:ln w="9525">
            <a:noFill/>
            <a:miter lim="800000"/>
            <a:headEnd/>
            <a:tailEnd/>
          </a:ln>
          <a:effectLst/>
        </p:spPr>
      </p:pic>
      <p:sp>
        <p:nvSpPr>
          <p:cNvPr id="7" name="TextBox 6"/>
          <p:cNvSpPr txBox="1"/>
          <p:nvPr/>
        </p:nvSpPr>
        <p:spPr>
          <a:xfrm>
            <a:off x="6766785" y="6248400"/>
            <a:ext cx="2266454" cy="369332"/>
          </a:xfrm>
          <a:prstGeom prst="rect">
            <a:avLst/>
          </a:prstGeom>
          <a:noFill/>
        </p:spPr>
        <p:txBody>
          <a:bodyPr wrap="none" rtlCol="0">
            <a:spAutoFit/>
          </a:bodyPr>
          <a:lstStyle/>
          <a:p>
            <a:r>
              <a:rPr lang="en-US" dirty="0" smtClean="0">
                <a:solidFill>
                  <a:schemeClr val="bg1"/>
                </a:solidFill>
              </a:rPr>
              <a:t>From Meddaugh 2006</a:t>
            </a:r>
            <a:endParaRPr lang="en-US" dirty="0">
              <a:solidFill>
                <a:schemeClr val="bg1"/>
              </a:solidFill>
            </a:endParaRPr>
          </a:p>
        </p:txBody>
      </p:sp>
      <p:sp>
        <p:nvSpPr>
          <p:cNvPr id="9" name="Slide Number Placeholder 8"/>
          <p:cNvSpPr>
            <a:spLocks noGrp="1"/>
          </p:cNvSpPr>
          <p:nvPr>
            <p:ph type="sldNum" sz="quarter" idx="12"/>
          </p:nvPr>
        </p:nvSpPr>
        <p:spPr/>
        <p:txBody>
          <a:bodyPr/>
          <a:lstStyle/>
          <a:p>
            <a:pPr algn="l"/>
            <a:fld id="{E11B6AE6-3B27-44B1-BAEE-E127E34339EC}" type="slidenum">
              <a:rPr lang="en-US" smtClean="0"/>
              <a:pPr algn="l"/>
              <a:t>21</a:t>
            </a:fld>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1999" y="1447800"/>
            <a:ext cx="4454013" cy="480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546" name="Rectangle 2"/>
          <p:cNvSpPr>
            <a:spLocks noGrp="1" noChangeArrowheads="1"/>
          </p:cNvSpPr>
          <p:nvPr>
            <p:ph type="title"/>
          </p:nvPr>
        </p:nvSpPr>
        <p:spPr/>
        <p:txBody>
          <a:bodyPr>
            <a:normAutofit fontScale="90000"/>
          </a:bodyPr>
          <a:lstStyle/>
          <a:p>
            <a:r>
              <a:rPr lang="en-US" dirty="0" smtClean="0"/>
              <a:t>Areal Up-Scaling Effects on Waterflood Forecasts</a:t>
            </a:r>
            <a:endParaRPr lang="en-US" dirty="0"/>
          </a:p>
        </p:txBody>
      </p:sp>
      <p:sp>
        <p:nvSpPr>
          <p:cNvPr id="364547" name="Rectangle 3"/>
          <p:cNvSpPr>
            <a:spLocks noGrp="1" noChangeArrowheads="1"/>
          </p:cNvSpPr>
          <p:nvPr>
            <p:ph type="body" idx="1"/>
          </p:nvPr>
        </p:nvSpPr>
        <p:spPr>
          <a:xfrm>
            <a:off x="457200" y="1600200"/>
            <a:ext cx="3996813" cy="5134897"/>
          </a:xfrm>
        </p:spPr>
        <p:txBody>
          <a:bodyPr>
            <a:normAutofit fontScale="55000" lnSpcReduction="20000"/>
          </a:bodyPr>
          <a:lstStyle/>
          <a:p>
            <a:r>
              <a:rPr lang="en-US" dirty="0" smtClean="0"/>
              <a:t>Areal scale-up may have significant effects on fluid flow characteristics. Figure at right shows same initial Permian Basin reservoir model up-scaled from 25’ areal cells to 150’ areal cells. </a:t>
            </a:r>
          </a:p>
          <a:p>
            <a:r>
              <a:rPr lang="en-US" dirty="0" smtClean="0"/>
              <a:t>As areal scale-up (cell size) increases reservoir flow characteristics become more optimistic (e.g. less water injection for same oil recovery). </a:t>
            </a:r>
          </a:p>
          <a:p>
            <a:r>
              <a:rPr lang="en-US" dirty="0" smtClean="0"/>
              <a:t>This may have a significant impact on the number of cells needed between wells in finite difference fluid flow simulation. </a:t>
            </a:r>
          </a:p>
          <a:p>
            <a:r>
              <a:rPr lang="en-US" dirty="0" smtClean="0"/>
              <a:t>This study suggests that 3-5 cells between wells may not be sufficient. (Typical  reservoir simulation areal grid size is ~300 ft.)  A likely minimum number of cells between wells is 10-15 or more for waterflood forecasts</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4648200" y="1563329"/>
            <a:ext cx="4299155" cy="4630994"/>
          </a:xfrm>
          <a:prstGeom prst="rect">
            <a:avLst/>
          </a:prstGeom>
          <a:noFill/>
          <a:ln w="9525">
            <a:noFill/>
            <a:miter lim="800000"/>
            <a:headEnd/>
            <a:tailEnd/>
          </a:ln>
          <a:effectLst/>
        </p:spPr>
      </p:pic>
      <p:sp>
        <p:nvSpPr>
          <p:cNvPr id="11" name="Slide Number Placeholder 10"/>
          <p:cNvSpPr>
            <a:spLocks noGrp="1"/>
          </p:cNvSpPr>
          <p:nvPr>
            <p:ph type="sldNum" sz="quarter" idx="12"/>
          </p:nvPr>
        </p:nvSpPr>
        <p:spPr/>
        <p:txBody>
          <a:bodyPr/>
          <a:lstStyle/>
          <a:p>
            <a:pPr algn="l"/>
            <a:fld id="{E11B6AE6-3B27-44B1-BAEE-E127E34339EC}" type="slidenum">
              <a:rPr lang="en-US" smtClean="0"/>
              <a:pPr algn="l"/>
              <a:t>22</a:t>
            </a:fld>
            <a:endParaRPr lang="en-US" dirty="0"/>
          </a:p>
        </p:txBody>
      </p:sp>
      <p:sp>
        <p:nvSpPr>
          <p:cNvPr id="8" name="TextBox 7"/>
          <p:cNvSpPr txBox="1"/>
          <p:nvPr/>
        </p:nvSpPr>
        <p:spPr>
          <a:xfrm>
            <a:off x="6766785" y="6248400"/>
            <a:ext cx="2266454" cy="369332"/>
          </a:xfrm>
          <a:prstGeom prst="rect">
            <a:avLst/>
          </a:prstGeom>
          <a:noFill/>
        </p:spPr>
        <p:txBody>
          <a:bodyPr wrap="none" rtlCol="0">
            <a:spAutoFit/>
          </a:bodyPr>
          <a:lstStyle/>
          <a:p>
            <a:r>
              <a:rPr lang="en-US" dirty="0" smtClean="0">
                <a:solidFill>
                  <a:schemeClr val="bg1"/>
                </a:solidFill>
              </a:rPr>
              <a:t>From Meddaugh 2006</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3400" y="1676400"/>
            <a:ext cx="8153400" cy="4876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Impact of Grid Size on Waterflood Recovery without Model Up-Scaling</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762000" y="1874837"/>
            <a:ext cx="7705725" cy="4518630"/>
          </a:xfrm>
          <a:prstGeom prst="rect">
            <a:avLst/>
          </a:prstGeom>
          <a:solidFill>
            <a:schemeClr val="bg1"/>
          </a:solidFill>
          <a:ln w="9525">
            <a:noFill/>
            <a:miter lim="800000"/>
            <a:headEnd/>
            <a:tailEnd/>
          </a:ln>
          <a:effectLst/>
        </p:spPr>
      </p:pic>
      <p:sp>
        <p:nvSpPr>
          <p:cNvPr id="7" name="Slide Number Placeholder 6"/>
          <p:cNvSpPr>
            <a:spLocks noGrp="1"/>
          </p:cNvSpPr>
          <p:nvPr>
            <p:ph type="sldNum" sz="quarter" idx="12"/>
          </p:nvPr>
        </p:nvSpPr>
        <p:spPr/>
        <p:txBody>
          <a:bodyPr/>
          <a:lstStyle/>
          <a:p>
            <a:pPr algn="l"/>
            <a:fld id="{E11B6AE6-3B27-44B1-BAEE-E127E34339EC}" type="slidenum">
              <a:rPr lang="en-US" smtClean="0"/>
              <a:pPr algn="l"/>
              <a:t>23</a:t>
            </a:fld>
            <a:endParaRPr lang="en-US" dirty="0"/>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2942" y="1809127"/>
            <a:ext cx="3913239" cy="46408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A Key Term – The Semivariogram</a:t>
            </a:r>
            <a:endParaRPr lang="en-US" dirty="0"/>
          </a:p>
        </p:txBody>
      </p:sp>
      <p:sp>
        <p:nvSpPr>
          <p:cNvPr id="3" name="Content Placeholder 2"/>
          <p:cNvSpPr>
            <a:spLocks noGrp="1"/>
          </p:cNvSpPr>
          <p:nvPr>
            <p:ph idx="1"/>
          </p:nvPr>
        </p:nvSpPr>
        <p:spPr>
          <a:xfrm>
            <a:off x="457200" y="1600200"/>
            <a:ext cx="4429432" cy="5125065"/>
          </a:xfrm>
        </p:spPr>
        <p:txBody>
          <a:bodyPr>
            <a:normAutofit fontScale="70000" lnSpcReduction="20000"/>
          </a:bodyPr>
          <a:lstStyle/>
          <a:p>
            <a:r>
              <a:rPr lang="en-US" dirty="0" smtClean="0"/>
              <a:t>Statistical parameter (</a:t>
            </a:r>
            <a:r>
              <a:rPr lang="en-US" dirty="0" smtClean="0">
                <a:sym typeface="Symbol"/>
              </a:rPr>
              <a:t></a:t>
            </a:r>
            <a:r>
              <a:rPr lang="en-US" dirty="0" smtClean="0"/>
              <a:t>) that is a measures spatial continuity</a:t>
            </a:r>
          </a:p>
          <a:p>
            <a:r>
              <a:rPr lang="en-US" dirty="0" smtClean="0"/>
              <a:t>Defined by </a:t>
            </a:r>
            <a:r>
              <a:rPr lang="en-US" dirty="0" err="1" smtClean="0"/>
              <a:t>Matheron</a:t>
            </a:r>
            <a:r>
              <a:rPr lang="en-US" dirty="0" smtClean="0"/>
              <a:t> in the 1960’s and is represented by the equation</a:t>
            </a:r>
          </a:p>
          <a:p>
            <a:endParaRPr lang="en-US" dirty="0" smtClean="0"/>
          </a:p>
          <a:p>
            <a:endParaRPr lang="en-US" dirty="0" smtClean="0"/>
          </a:p>
          <a:p>
            <a:endParaRPr lang="en-US" dirty="0" smtClean="0"/>
          </a:p>
          <a:p>
            <a:r>
              <a:rPr lang="en-US" dirty="0" smtClean="0"/>
              <a:t>Where z(x) represents the value of a property (z) at location (x) and z(x+h0) the value of (z) at a distance (h0) from (x) and n = number of data pairs at that separation distance (h0)</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5105400" y="1858288"/>
            <a:ext cx="3864955" cy="2546350"/>
          </a:xfrm>
          <a:prstGeom prst="rect">
            <a:avLst/>
          </a:prstGeom>
          <a:noFill/>
          <a:ln w="9525">
            <a:noFill/>
            <a:miter lim="800000"/>
            <a:headEnd/>
            <a:tailEnd/>
          </a:ln>
          <a:effectLst/>
        </p:spPr>
      </p:pic>
      <p:sp>
        <p:nvSpPr>
          <p:cNvPr id="80" name="TextBox 79"/>
          <p:cNvSpPr txBox="1"/>
          <p:nvPr/>
        </p:nvSpPr>
        <p:spPr>
          <a:xfrm>
            <a:off x="5410200" y="4449088"/>
            <a:ext cx="3581400" cy="1754326"/>
          </a:xfrm>
          <a:prstGeom prst="rect">
            <a:avLst/>
          </a:prstGeom>
          <a:solidFill>
            <a:schemeClr val="bg1"/>
          </a:solidFill>
        </p:spPr>
        <p:txBody>
          <a:bodyPr wrap="square" rtlCol="0">
            <a:spAutoFit/>
          </a:bodyPr>
          <a:lstStyle/>
          <a:p>
            <a:pPr algn="ctr"/>
            <a:r>
              <a:rPr lang="en-US" dirty="0" smtClean="0"/>
              <a:t>The range parameter is a function of the spatial continuity of the property of interest.  Small values for the range indicate more heterogeneity than large values for the range parameter</a:t>
            </a:r>
            <a:endParaRPr lang="en-US" dirty="0"/>
          </a:p>
        </p:txBody>
      </p:sp>
      <p:pic>
        <p:nvPicPr>
          <p:cNvPr id="8" name="Picture 7" descr="Picture1.png"/>
          <p:cNvPicPr>
            <a:picLocks noChangeAspect="1"/>
          </p:cNvPicPr>
          <p:nvPr/>
        </p:nvPicPr>
        <p:blipFill>
          <a:blip r:embed="rId3" cstate="print"/>
          <a:stretch>
            <a:fillRect/>
          </a:stretch>
        </p:blipFill>
        <p:spPr>
          <a:xfrm>
            <a:off x="673510" y="3197937"/>
            <a:ext cx="4126651" cy="749746"/>
          </a:xfrm>
          <a:prstGeom prst="rect">
            <a:avLst/>
          </a:prstGeom>
          <a:solidFill>
            <a:schemeClr val="bg1"/>
          </a:solidFill>
        </p:spPr>
      </p:pic>
      <p:sp>
        <p:nvSpPr>
          <p:cNvPr id="11" name="Slide Number Placeholder 10"/>
          <p:cNvSpPr>
            <a:spLocks noGrp="1"/>
          </p:cNvSpPr>
          <p:nvPr>
            <p:ph type="sldNum" sz="quarter" idx="12"/>
          </p:nvPr>
        </p:nvSpPr>
        <p:spPr/>
        <p:txBody>
          <a:bodyPr/>
          <a:lstStyle/>
          <a:p>
            <a:pPr algn="l"/>
            <a:fld id="{E11B6AE6-3B27-44B1-BAEE-E127E34339EC}" type="slidenum">
              <a:rPr lang="en-US" smtClean="0"/>
              <a:pPr algn="l"/>
              <a:t>24</a:t>
            </a:fld>
            <a:endParaRPr lang="en-US" dirty="0"/>
          </a:p>
        </p:txBody>
      </p:sp>
    </p:spTree>
  </p:cSld>
  <p:clrMapOvr>
    <a:masterClrMapping/>
  </p:clrMapOvr>
  <p:transition advTm="7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83" y="274638"/>
            <a:ext cx="8868697" cy="1143000"/>
          </a:xfrm>
        </p:spPr>
        <p:txBody>
          <a:bodyPr>
            <a:noAutofit/>
          </a:bodyPr>
          <a:lstStyle/>
          <a:p>
            <a:r>
              <a:rPr lang="en-US" sz="3600" dirty="0" smtClean="0"/>
              <a:t>Semivariogram Range Parameter for Porosity in Carbonate Reservoirs – What Value to Use?</a:t>
            </a:r>
            <a:endParaRPr lang="en-US" sz="3600" dirty="0"/>
          </a:p>
        </p:txBody>
      </p:sp>
      <p:pic>
        <p:nvPicPr>
          <p:cNvPr id="9218" name="Picture 2"/>
          <p:cNvPicPr>
            <a:picLocks noChangeAspect="1" noChangeArrowheads="1"/>
          </p:cNvPicPr>
          <p:nvPr/>
        </p:nvPicPr>
        <p:blipFill>
          <a:blip r:embed="rId2" cstate="print"/>
          <a:srcRect/>
          <a:stretch>
            <a:fillRect/>
          </a:stretch>
        </p:blipFill>
        <p:spPr bwMode="auto">
          <a:xfrm>
            <a:off x="526034" y="1900071"/>
            <a:ext cx="8287054" cy="4756367"/>
          </a:xfrm>
          <a:prstGeom prst="rect">
            <a:avLst/>
          </a:prstGeom>
          <a:solidFill>
            <a:schemeClr val="bg2">
              <a:lumMod val="75000"/>
            </a:schemeClr>
          </a:solidFill>
          <a:ln w="9525">
            <a:noFill/>
            <a:miter lim="800000"/>
            <a:headEnd/>
            <a:tailEnd/>
          </a:ln>
          <a:effectLst/>
        </p:spPr>
      </p:pic>
      <p:sp>
        <p:nvSpPr>
          <p:cNvPr id="5" name="Slide Number Placeholder 4"/>
          <p:cNvSpPr>
            <a:spLocks noGrp="1"/>
          </p:cNvSpPr>
          <p:nvPr>
            <p:ph type="sldNum" sz="quarter" idx="12"/>
          </p:nvPr>
        </p:nvSpPr>
        <p:spPr/>
        <p:txBody>
          <a:bodyPr/>
          <a:lstStyle/>
          <a:p>
            <a:pPr algn="l"/>
            <a:fld id="{E11B6AE6-3B27-44B1-BAEE-E127E34339EC}" type="slidenum">
              <a:rPr lang="en-US" smtClean="0"/>
              <a:pPr algn="l"/>
              <a:t>25</a:t>
            </a:fld>
            <a:endParaRPr lang="en-US" dirty="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1277" y="1887794"/>
            <a:ext cx="8278762" cy="4798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600" dirty="0" smtClean="0"/>
              <a:t>Impact of Semivariogram Range Parameter on Recovery - Waterflood</a:t>
            </a:r>
            <a:endParaRPr lang="en-US" sz="3600" dirty="0"/>
          </a:p>
        </p:txBody>
      </p:sp>
      <p:pic>
        <p:nvPicPr>
          <p:cNvPr id="10242" name="Picture 2"/>
          <p:cNvPicPr>
            <a:picLocks noChangeAspect="1" noChangeArrowheads="1"/>
          </p:cNvPicPr>
          <p:nvPr/>
        </p:nvPicPr>
        <p:blipFill>
          <a:blip r:embed="rId3" cstate="print"/>
          <a:srcRect/>
          <a:stretch>
            <a:fillRect/>
          </a:stretch>
        </p:blipFill>
        <p:spPr bwMode="auto">
          <a:xfrm>
            <a:off x="503023" y="1900072"/>
            <a:ext cx="8306680" cy="4805528"/>
          </a:xfrm>
          <a:prstGeom prst="rect">
            <a:avLst/>
          </a:prstGeom>
          <a:noFill/>
          <a:ln w="9525">
            <a:solidFill>
              <a:schemeClr val="tx1"/>
            </a:solidFill>
            <a:miter lim="800000"/>
            <a:headEnd/>
            <a:tailEnd/>
          </a:ln>
          <a:effectLst/>
        </p:spPr>
      </p:pic>
      <p:sp>
        <p:nvSpPr>
          <p:cNvPr id="5" name="Slide Number Placeholder 4"/>
          <p:cNvSpPr>
            <a:spLocks noGrp="1"/>
          </p:cNvSpPr>
          <p:nvPr>
            <p:ph type="sldNum" sz="quarter" idx="12"/>
          </p:nvPr>
        </p:nvSpPr>
        <p:spPr/>
        <p:txBody>
          <a:bodyPr/>
          <a:lstStyle/>
          <a:p>
            <a:pPr algn="l"/>
            <a:fld id="{E11B6AE6-3B27-44B1-BAEE-E127E34339EC}" type="slidenum">
              <a:rPr lang="en-US" smtClean="0"/>
              <a:pPr algn="l"/>
              <a:t>26</a:t>
            </a:fld>
            <a:endParaRPr lang="en-US" dirty="0"/>
          </a:p>
        </p:txBody>
      </p:sp>
      <p:sp>
        <p:nvSpPr>
          <p:cNvPr id="6" name="TextBox 5"/>
          <p:cNvSpPr txBox="1"/>
          <p:nvPr/>
        </p:nvSpPr>
        <p:spPr>
          <a:xfrm>
            <a:off x="2143433" y="6410632"/>
            <a:ext cx="2251586" cy="276999"/>
          </a:xfrm>
          <a:prstGeom prst="rect">
            <a:avLst/>
          </a:prstGeom>
          <a:solidFill>
            <a:schemeClr val="bg1"/>
          </a:solidFill>
        </p:spPr>
        <p:txBody>
          <a:bodyPr wrap="square" rtlCol="0">
            <a:spAutoFit/>
          </a:bodyPr>
          <a:lstStyle/>
          <a:p>
            <a:r>
              <a:rPr lang="en-US" sz="1200" dirty="0" smtClean="0"/>
              <a:t>After Meddaugh et al., 2011</a:t>
            </a:r>
            <a:endParaRPr lang="en-US" sz="1200" dirty="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939845"/>
            <a:ext cx="9144000" cy="3018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600" dirty="0" smtClean="0"/>
              <a:t>Impact of Semivariogram Range Parameter on Recovery - Steamflood</a:t>
            </a:r>
            <a:endParaRPr lang="en-US" sz="3600" dirty="0"/>
          </a:p>
        </p:txBody>
      </p:sp>
      <p:sp>
        <p:nvSpPr>
          <p:cNvPr id="5" name="Content Placeholder 4"/>
          <p:cNvSpPr>
            <a:spLocks noGrp="1"/>
          </p:cNvSpPr>
          <p:nvPr>
            <p:ph idx="1"/>
          </p:nvPr>
        </p:nvSpPr>
        <p:spPr/>
        <p:txBody>
          <a:bodyPr>
            <a:normAutofit/>
          </a:bodyPr>
          <a:lstStyle/>
          <a:p>
            <a:r>
              <a:rPr lang="en-US" sz="2400" dirty="0" smtClean="0"/>
              <a:t>For steamflood – no difference between models generated using SVM and LVM (after Meddaugh et al., 2012)</a:t>
            </a:r>
          </a:p>
          <a:p>
            <a:endParaRPr lang="en-US" sz="2400" dirty="0"/>
          </a:p>
        </p:txBody>
      </p:sp>
      <p:pic>
        <p:nvPicPr>
          <p:cNvPr id="4" name="Picture 2"/>
          <p:cNvPicPr>
            <a:picLocks noChangeAspect="1" noChangeArrowheads="1"/>
          </p:cNvPicPr>
          <p:nvPr/>
        </p:nvPicPr>
        <p:blipFill>
          <a:blip r:embed="rId3" cstate="print"/>
          <a:srcRect b="50014"/>
          <a:stretch>
            <a:fillRect/>
          </a:stretch>
        </p:blipFill>
        <p:spPr bwMode="auto">
          <a:xfrm>
            <a:off x="48244" y="3009362"/>
            <a:ext cx="9056427" cy="2476076"/>
          </a:xfrm>
          <a:prstGeom prst="rect">
            <a:avLst/>
          </a:prstGeom>
          <a:solidFill>
            <a:schemeClr val="bg1"/>
          </a:solidFill>
          <a:ln w="9525">
            <a:noFill/>
            <a:miter lim="800000"/>
            <a:headEnd/>
            <a:tailEnd/>
          </a:ln>
          <a:effectLst/>
        </p:spPr>
      </p:pic>
      <p:sp>
        <p:nvSpPr>
          <p:cNvPr id="6" name="Slide Number Placeholder 5"/>
          <p:cNvSpPr>
            <a:spLocks noGrp="1"/>
          </p:cNvSpPr>
          <p:nvPr>
            <p:ph type="sldNum" sz="quarter" idx="12"/>
          </p:nvPr>
        </p:nvSpPr>
        <p:spPr/>
        <p:txBody>
          <a:bodyPr/>
          <a:lstStyle/>
          <a:p>
            <a:pPr algn="l"/>
            <a:fld id="{E11B6AE6-3B27-44B1-BAEE-E127E34339EC}" type="slidenum">
              <a:rPr lang="en-US" smtClean="0"/>
              <a:pPr algn="l"/>
              <a:t>27</a:t>
            </a:fld>
            <a:endParaRPr lang="en-US" dirty="0"/>
          </a:p>
        </p:txBody>
      </p:sp>
      <p:sp>
        <p:nvSpPr>
          <p:cNvPr id="7" name="TextBox 6"/>
          <p:cNvSpPr txBox="1"/>
          <p:nvPr/>
        </p:nvSpPr>
        <p:spPr>
          <a:xfrm>
            <a:off x="1091379" y="5555226"/>
            <a:ext cx="7177549" cy="369332"/>
          </a:xfrm>
          <a:prstGeom prst="rect">
            <a:avLst/>
          </a:prstGeom>
          <a:noFill/>
        </p:spPr>
        <p:txBody>
          <a:bodyPr wrap="square" rtlCol="0">
            <a:spAutoFit/>
          </a:bodyPr>
          <a:lstStyle/>
          <a:p>
            <a:r>
              <a:rPr lang="en-US" dirty="0" smtClean="0"/>
              <a:t>2.5 acre  patterns				    5-acre patterns</a:t>
            </a:r>
            <a:endParaRPr lang="en-US" dirty="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08671" y="1406013"/>
            <a:ext cx="6007510" cy="5329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651" y="166483"/>
            <a:ext cx="8790039" cy="1143000"/>
          </a:xfrm>
        </p:spPr>
        <p:txBody>
          <a:bodyPr>
            <a:noAutofit/>
          </a:bodyPr>
          <a:lstStyle/>
          <a:p>
            <a:r>
              <a:rPr lang="en-US" sz="3600" dirty="0" smtClean="0"/>
              <a:t>Initial Observations from the </a:t>
            </a:r>
            <a:r>
              <a:rPr lang="en-US" sz="3600" dirty="0" err="1" smtClean="0"/>
              <a:t>Wafra</a:t>
            </a:r>
            <a:r>
              <a:rPr lang="en-US" sz="3600" dirty="0" smtClean="0"/>
              <a:t> First Eocene Large Scale Steamflood Pilot (LSP)</a:t>
            </a:r>
            <a:endParaRPr lang="en-US" sz="3600" dirty="0"/>
          </a:p>
        </p:txBody>
      </p:sp>
      <p:sp>
        <p:nvSpPr>
          <p:cNvPr id="3" name="Content Placeholder 2"/>
          <p:cNvSpPr>
            <a:spLocks noGrp="1"/>
          </p:cNvSpPr>
          <p:nvPr>
            <p:ph idx="1"/>
          </p:nvPr>
        </p:nvSpPr>
        <p:spPr>
          <a:xfrm>
            <a:off x="457200" y="1600200"/>
            <a:ext cx="2453148" cy="4525963"/>
          </a:xfrm>
        </p:spPr>
        <p:txBody>
          <a:bodyPr>
            <a:normAutofit fontScale="55000" lnSpcReduction="20000"/>
          </a:bodyPr>
          <a:lstStyle/>
          <a:p>
            <a:r>
              <a:rPr lang="en-US" dirty="0" smtClean="0"/>
              <a:t>Injection began in mid-2009</a:t>
            </a:r>
          </a:p>
          <a:p>
            <a:r>
              <a:rPr lang="en-US" dirty="0" smtClean="0"/>
              <a:t>Some TOW wells show 5-45° F temperature increase as of March 1, 2010</a:t>
            </a:r>
          </a:p>
          <a:p>
            <a:r>
              <a:rPr lang="en-US" dirty="0" smtClean="0"/>
              <a:t>Some producing wells have shown increased tubing temperatures (map at right) as well as increased fluid production within days of steam injection – suggest that some very high permeability paths exist in reservoir</a:t>
            </a:r>
            <a:endParaRPr lang="en-US" dirty="0"/>
          </a:p>
        </p:txBody>
      </p:sp>
      <p:sp>
        <p:nvSpPr>
          <p:cNvPr id="7" name="TextBox 6"/>
          <p:cNvSpPr txBox="1"/>
          <p:nvPr/>
        </p:nvSpPr>
        <p:spPr>
          <a:xfrm>
            <a:off x="6567948" y="1509625"/>
            <a:ext cx="2433674" cy="2462213"/>
          </a:xfrm>
          <a:prstGeom prst="rect">
            <a:avLst/>
          </a:prstGeom>
          <a:noFill/>
        </p:spPr>
        <p:txBody>
          <a:bodyPr wrap="square" rtlCol="0">
            <a:spAutoFit/>
          </a:bodyPr>
          <a:lstStyle/>
          <a:p>
            <a:r>
              <a:rPr lang="en-US" sz="1400" dirty="0" smtClean="0"/>
              <a:t>LSP map showing producing well and TOW temperatures. Map shows eight producing wells have responded to steam injection (probably hot water at the time this map was generated). Small circles are TOW locations.  Note different temperature scales; Delta TOW temperature </a:t>
            </a:r>
            <a:r>
              <a:rPr lang="en-US" sz="1200" dirty="0" smtClean="0"/>
              <a:t>is</a:t>
            </a:r>
            <a:r>
              <a:rPr lang="en-US" sz="1400" dirty="0" smtClean="0"/>
              <a:t> change from base line temperature . </a:t>
            </a:r>
            <a:endParaRPr lang="en-US" sz="1400" dirty="0"/>
          </a:p>
        </p:txBody>
      </p:sp>
      <p:pic>
        <p:nvPicPr>
          <p:cNvPr id="1106946" name="Picture 2"/>
          <p:cNvPicPr>
            <a:picLocks noChangeAspect="1" noChangeArrowheads="1"/>
          </p:cNvPicPr>
          <p:nvPr/>
        </p:nvPicPr>
        <p:blipFill>
          <a:blip r:embed="rId3" cstate="print"/>
          <a:srcRect l="-858" t="-1601" r="5255" b="2391"/>
          <a:stretch>
            <a:fillRect/>
          </a:stretch>
        </p:blipFill>
        <p:spPr bwMode="auto">
          <a:xfrm>
            <a:off x="3280847" y="1514168"/>
            <a:ext cx="3215849" cy="2369574"/>
          </a:xfrm>
          <a:prstGeom prst="rect">
            <a:avLst/>
          </a:prstGeom>
          <a:solidFill>
            <a:schemeClr val="bg1"/>
          </a:solid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3156186" y="4075472"/>
            <a:ext cx="4062133" cy="2295015"/>
          </a:xfrm>
          <a:prstGeom prst="rect">
            <a:avLst/>
          </a:prstGeom>
          <a:noFill/>
          <a:ln w="9525">
            <a:noFill/>
            <a:miter lim="800000"/>
            <a:headEnd/>
            <a:tailEnd/>
          </a:ln>
          <a:effectLst/>
        </p:spPr>
      </p:pic>
      <p:sp>
        <p:nvSpPr>
          <p:cNvPr id="11" name="TextBox 10"/>
          <p:cNvSpPr txBox="1"/>
          <p:nvPr/>
        </p:nvSpPr>
        <p:spPr>
          <a:xfrm>
            <a:off x="7259016" y="4472402"/>
            <a:ext cx="1540855" cy="1600438"/>
          </a:xfrm>
          <a:prstGeom prst="rect">
            <a:avLst/>
          </a:prstGeom>
          <a:noFill/>
        </p:spPr>
        <p:txBody>
          <a:bodyPr wrap="square" rtlCol="0">
            <a:spAutoFit/>
          </a:bodyPr>
          <a:lstStyle/>
          <a:p>
            <a:r>
              <a:rPr lang="en-US" sz="1400" dirty="0" smtClean="0"/>
              <a:t>Single well history showing response (tubing temperature increase) to steam injection with days!</a:t>
            </a:r>
          </a:p>
        </p:txBody>
      </p:sp>
      <p:sp>
        <p:nvSpPr>
          <p:cNvPr id="13" name="TextBox 12"/>
          <p:cNvSpPr txBox="1"/>
          <p:nvPr/>
        </p:nvSpPr>
        <p:spPr>
          <a:xfrm>
            <a:off x="4591618" y="6422923"/>
            <a:ext cx="1926938" cy="276999"/>
          </a:xfrm>
          <a:prstGeom prst="rect">
            <a:avLst/>
          </a:prstGeom>
          <a:noFill/>
        </p:spPr>
        <p:txBody>
          <a:bodyPr wrap="none" rtlCol="0">
            <a:spAutoFit/>
          </a:bodyPr>
          <a:lstStyle/>
          <a:p>
            <a:r>
              <a:rPr lang="en-US" sz="1200" dirty="0" smtClean="0"/>
              <a:t>After Meddaugh et al., 2012</a:t>
            </a:r>
            <a:endParaRPr lang="en-US" sz="1200" dirty="0"/>
          </a:p>
        </p:txBody>
      </p:sp>
      <p:sp>
        <p:nvSpPr>
          <p:cNvPr id="14" name="Slide Number Placeholder 13"/>
          <p:cNvSpPr>
            <a:spLocks noGrp="1"/>
          </p:cNvSpPr>
          <p:nvPr>
            <p:ph type="sldNum" sz="quarter" idx="12"/>
          </p:nvPr>
        </p:nvSpPr>
        <p:spPr/>
        <p:txBody>
          <a:bodyPr/>
          <a:lstStyle/>
          <a:p>
            <a:pPr algn="l"/>
            <a:fld id="{E11B6AE6-3B27-44B1-BAEE-E127E34339EC}" type="slidenum">
              <a:rPr lang="en-US" smtClean="0"/>
              <a:pPr algn="l"/>
              <a:t>28</a:t>
            </a:fld>
            <a:endParaRPr 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89006" y="1700974"/>
            <a:ext cx="6027175" cy="4866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600" dirty="0" smtClean="0"/>
              <a:t>Possible Reasons for Rapid Well Response to Steam Injection</a:t>
            </a:r>
            <a:endParaRPr lang="en-US" sz="3600" dirty="0"/>
          </a:p>
        </p:txBody>
      </p:sp>
      <p:sp>
        <p:nvSpPr>
          <p:cNvPr id="10" name="Content Placeholder 9"/>
          <p:cNvSpPr>
            <a:spLocks noGrp="1"/>
          </p:cNvSpPr>
          <p:nvPr>
            <p:ph idx="1"/>
          </p:nvPr>
        </p:nvSpPr>
        <p:spPr>
          <a:xfrm>
            <a:off x="457200" y="1600200"/>
            <a:ext cx="2472813" cy="4525963"/>
          </a:xfrm>
        </p:spPr>
        <p:txBody>
          <a:bodyPr>
            <a:normAutofit fontScale="70000" lnSpcReduction="20000"/>
          </a:bodyPr>
          <a:lstStyle/>
          <a:p>
            <a:pPr lvl="0">
              <a:defRPr/>
            </a:pPr>
            <a:r>
              <a:rPr lang="en-US" dirty="0"/>
              <a:t>High permeability pathways</a:t>
            </a:r>
          </a:p>
          <a:p>
            <a:pPr lvl="1">
              <a:defRPr/>
            </a:pPr>
            <a:r>
              <a:rPr lang="en-US" dirty="0"/>
              <a:t>Fractures</a:t>
            </a:r>
          </a:p>
          <a:p>
            <a:pPr lvl="1">
              <a:defRPr/>
            </a:pPr>
            <a:r>
              <a:rPr lang="en-US" dirty="0"/>
              <a:t>Karst zones</a:t>
            </a:r>
          </a:p>
          <a:p>
            <a:pPr lvl="1">
              <a:defRPr/>
            </a:pPr>
            <a:r>
              <a:rPr lang="en-US" dirty="0"/>
              <a:t>Stratigraphy or diagenesis-related (connected vugs)</a:t>
            </a:r>
          </a:p>
          <a:p>
            <a:pPr lvl="1">
              <a:defRPr/>
            </a:pPr>
            <a:r>
              <a:rPr lang="en-US" dirty="0"/>
              <a:t>Connected very high permeability not due to any of the above</a:t>
            </a:r>
          </a:p>
        </p:txBody>
      </p:sp>
      <p:sp>
        <p:nvSpPr>
          <p:cNvPr id="7" name="TextBox 6"/>
          <p:cNvSpPr txBox="1"/>
          <p:nvPr/>
        </p:nvSpPr>
        <p:spPr>
          <a:xfrm>
            <a:off x="3645725" y="5080011"/>
            <a:ext cx="1258785" cy="830997"/>
          </a:xfrm>
          <a:prstGeom prst="rect">
            <a:avLst/>
          </a:prstGeom>
          <a:noFill/>
        </p:spPr>
        <p:txBody>
          <a:bodyPr wrap="square" rtlCol="0">
            <a:spAutoFit/>
          </a:bodyPr>
          <a:lstStyle/>
          <a:p>
            <a:pPr algn="ctr"/>
            <a:r>
              <a:rPr lang="en-US" sz="1600" b="1" dirty="0" smtClean="0">
                <a:latin typeface="Arial"/>
                <a:cs typeface="Arial"/>
              </a:rPr>
              <a:t>Small Fractures in Core</a:t>
            </a:r>
            <a:endParaRPr lang="en-US" sz="1600" b="1" dirty="0">
              <a:latin typeface="Arial"/>
              <a:cs typeface="Arial"/>
            </a:endParaRPr>
          </a:p>
        </p:txBody>
      </p:sp>
      <p:sp>
        <p:nvSpPr>
          <p:cNvPr id="8" name="TextBox 7"/>
          <p:cNvSpPr txBox="1"/>
          <p:nvPr/>
        </p:nvSpPr>
        <p:spPr>
          <a:xfrm>
            <a:off x="5425044" y="5080011"/>
            <a:ext cx="1258785" cy="830997"/>
          </a:xfrm>
          <a:prstGeom prst="rect">
            <a:avLst/>
          </a:prstGeom>
          <a:noFill/>
        </p:spPr>
        <p:txBody>
          <a:bodyPr wrap="square" rtlCol="0">
            <a:spAutoFit/>
          </a:bodyPr>
          <a:lstStyle/>
          <a:p>
            <a:pPr algn="ctr"/>
            <a:r>
              <a:rPr lang="en-US" sz="1600" b="1" dirty="0" smtClean="0">
                <a:latin typeface="Arial"/>
                <a:cs typeface="Arial"/>
              </a:rPr>
              <a:t>Small Karst Zone in Core</a:t>
            </a:r>
            <a:endParaRPr lang="en-US" sz="1600" b="1" dirty="0">
              <a:latin typeface="Arial"/>
              <a:cs typeface="Arial"/>
            </a:endParaRPr>
          </a:p>
        </p:txBody>
      </p:sp>
      <p:sp>
        <p:nvSpPr>
          <p:cNvPr id="18" name="TextBox 17"/>
          <p:cNvSpPr txBox="1"/>
          <p:nvPr/>
        </p:nvSpPr>
        <p:spPr>
          <a:xfrm>
            <a:off x="7349233" y="5080011"/>
            <a:ext cx="1258785" cy="830997"/>
          </a:xfrm>
          <a:prstGeom prst="rect">
            <a:avLst/>
          </a:prstGeom>
          <a:noFill/>
        </p:spPr>
        <p:txBody>
          <a:bodyPr wrap="square" rtlCol="0">
            <a:spAutoFit/>
          </a:bodyPr>
          <a:lstStyle/>
          <a:p>
            <a:pPr algn="ctr"/>
            <a:r>
              <a:rPr lang="en-US" sz="1600" b="1" dirty="0" smtClean="0">
                <a:cs typeface="Arial"/>
              </a:rPr>
              <a:t>Open and Filled Vugs </a:t>
            </a:r>
            <a:r>
              <a:rPr lang="en-US" sz="1600" b="1" dirty="0" smtClean="0">
                <a:latin typeface="Arial"/>
                <a:cs typeface="Arial"/>
              </a:rPr>
              <a:t>in Core</a:t>
            </a:r>
            <a:endParaRPr lang="en-US" sz="1600" b="1" dirty="0">
              <a:latin typeface="Arial"/>
              <a:cs typeface="Arial"/>
            </a:endParaRPr>
          </a:p>
        </p:txBody>
      </p:sp>
      <p:sp>
        <p:nvSpPr>
          <p:cNvPr id="19" name="TextBox 18"/>
          <p:cNvSpPr txBox="1"/>
          <p:nvPr/>
        </p:nvSpPr>
        <p:spPr>
          <a:xfrm>
            <a:off x="5279877" y="6177106"/>
            <a:ext cx="1943865" cy="276999"/>
          </a:xfrm>
          <a:prstGeom prst="rect">
            <a:avLst/>
          </a:prstGeom>
          <a:noFill/>
        </p:spPr>
        <p:txBody>
          <a:bodyPr wrap="none" rtlCol="0">
            <a:spAutoFit/>
          </a:bodyPr>
          <a:lstStyle/>
          <a:p>
            <a:r>
              <a:rPr lang="en-US" sz="1200" dirty="0" smtClean="0"/>
              <a:t>After Meddaugh et al., 2012</a:t>
            </a:r>
            <a:endParaRPr lang="en-US" sz="1200" dirty="0"/>
          </a:p>
        </p:txBody>
      </p:sp>
      <p:sp>
        <p:nvSpPr>
          <p:cNvPr id="21" name="Content Placeholder 2"/>
          <p:cNvSpPr txBox="1">
            <a:spLocks/>
          </p:cNvSpPr>
          <p:nvPr/>
        </p:nvSpPr>
        <p:spPr>
          <a:xfrm>
            <a:off x="235527" y="1600201"/>
            <a:ext cx="2895599" cy="4190999"/>
          </a:xfrm>
          <a:prstGeom prst="rect">
            <a:avLst/>
          </a:prstGeom>
        </p:spPr>
        <p:txBody>
          <a:bodyPr vert="horz" lIns="91440" tIns="45720" rIns="91440" bIns="45720" rtlCol="0">
            <a:normAutofit/>
          </a:bodyPr>
          <a:lstStyle/>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7169" name="Picture 1"/>
          <p:cNvPicPr>
            <a:picLocks noChangeAspect="1" noChangeArrowheads="1"/>
          </p:cNvPicPr>
          <p:nvPr/>
        </p:nvPicPr>
        <p:blipFill>
          <a:blip r:embed="rId2" cstate="print"/>
          <a:srcRect/>
          <a:stretch>
            <a:fillRect/>
          </a:stretch>
        </p:blipFill>
        <p:spPr bwMode="auto">
          <a:xfrm>
            <a:off x="3165543" y="1969156"/>
            <a:ext cx="5673871" cy="3124156"/>
          </a:xfrm>
          <a:prstGeom prst="rect">
            <a:avLst/>
          </a:prstGeom>
          <a:noFill/>
          <a:ln w="9525">
            <a:noFill/>
            <a:miter lim="800000"/>
            <a:headEnd/>
            <a:tailEnd/>
          </a:ln>
          <a:effectLst/>
        </p:spPr>
      </p:pic>
      <p:sp>
        <p:nvSpPr>
          <p:cNvPr id="12" name="Rectangle 11"/>
          <p:cNvSpPr/>
          <p:nvPr/>
        </p:nvSpPr>
        <p:spPr>
          <a:xfrm>
            <a:off x="934065" y="4375355"/>
            <a:ext cx="1927122" cy="1347019"/>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pPr algn="l"/>
            <a:fld id="{E11B6AE6-3B27-44B1-BAEE-E127E34339EC}" type="slidenum">
              <a:rPr lang="en-US" smtClean="0"/>
              <a:pPr algn="l"/>
              <a:t>29</a:t>
            </a:fld>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0" y="1676400"/>
            <a:ext cx="4419600" cy="4953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Some Key Terms</a:t>
            </a:r>
            <a:endParaRPr lang="en-US" dirty="0"/>
          </a:p>
        </p:txBody>
      </p:sp>
      <p:sp>
        <p:nvSpPr>
          <p:cNvPr id="3" name="Content Placeholder 2"/>
          <p:cNvSpPr>
            <a:spLocks noGrp="1"/>
          </p:cNvSpPr>
          <p:nvPr>
            <p:ph idx="1"/>
          </p:nvPr>
        </p:nvSpPr>
        <p:spPr>
          <a:xfrm>
            <a:off x="457200" y="1600200"/>
            <a:ext cx="4026310" cy="4525963"/>
          </a:xfrm>
        </p:spPr>
        <p:txBody>
          <a:bodyPr>
            <a:normAutofit fontScale="70000" lnSpcReduction="20000"/>
          </a:bodyPr>
          <a:lstStyle/>
          <a:p>
            <a:r>
              <a:rPr lang="en-US" dirty="0" smtClean="0"/>
              <a:t>Forecast – Quantitative description of the oil, gas, and water production from a reservoir as a function of a defined development plan.</a:t>
            </a:r>
          </a:p>
          <a:p>
            <a:r>
              <a:rPr lang="en-US" dirty="0" smtClean="0"/>
              <a:t>Uncertainty – A state of having limited knowledge where it is impossible to exactly describe the existing state, a future outcome, or more than one possible outcome. The lack of certainty. </a:t>
            </a:r>
          </a:p>
          <a:p>
            <a:r>
              <a:rPr lang="en-US" dirty="0" smtClean="0"/>
              <a:t>Risk – A state of uncertainty where some possible outcomes have an undesired effect or significant loss. </a:t>
            </a:r>
          </a:p>
        </p:txBody>
      </p:sp>
      <p:pic>
        <p:nvPicPr>
          <p:cNvPr id="7" name="Picture 6" descr="paper2_figure4"/>
          <p:cNvPicPr/>
          <p:nvPr/>
        </p:nvPicPr>
        <p:blipFill>
          <a:blip r:embed="rId2" cstate="print"/>
          <a:srcRect l="28638" t="33179" r="1329" b="2385"/>
          <a:stretch>
            <a:fillRect/>
          </a:stretch>
        </p:blipFill>
        <p:spPr bwMode="auto">
          <a:xfrm>
            <a:off x="4800600" y="2362200"/>
            <a:ext cx="3962400" cy="2743200"/>
          </a:xfrm>
          <a:prstGeom prst="rect">
            <a:avLst/>
          </a:prstGeom>
          <a:noFill/>
          <a:ln w="9525" cmpd="sng">
            <a:solidFill>
              <a:srgbClr val="000000"/>
            </a:solidFill>
            <a:miter lim="800000"/>
            <a:headEnd/>
            <a:tailEnd/>
          </a:ln>
          <a:effectLst/>
        </p:spPr>
      </p:pic>
      <p:sp>
        <p:nvSpPr>
          <p:cNvPr id="5" name="TextBox 4"/>
          <p:cNvSpPr txBox="1"/>
          <p:nvPr/>
        </p:nvSpPr>
        <p:spPr>
          <a:xfrm>
            <a:off x="4572000" y="5105400"/>
            <a:ext cx="4419600" cy="1477328"/>
          </a:xfrm>
          <a:prstGeom prst="rect">
            <a:avLst/>
          </a:prstGeom>
          <a:noFill/>
        </p:spPr>
        <p:txBody>
          <a:bodyPr wrap="square" rtlCol="0">
            <a:spAutoFit/>
          </a:bodyPr>
          <a:lstStyle/>
          <a:p>
            <a:pPr algn="ctr"/>
            <a:r>
              <a:rPr lang="en-US" dirty="0" smtClean="0"/>
              <a:t>Comparison of porosity values obtained by three independent project teams using the same well log and core data and the same well log processing software (after Meddaugh et al., 2011).</a:t>
            </a:r>
            <a:endParaRPr lang="en-US" dirty="0"/>
          </a:p>
        </p:txBody>
      </p:sp>
      <p:sp>
        <p:nvSpPr>
          <p:cNvPr id="6" name="TextBox 5"/>
          <p:cNvSpPr txBox="1"/>
          <p:nvPr/>
        </p:nvSpPr>
        <p:spPr>
          <a:xfrm>
            <a:off x="4572000" y="1676400"/>
            <a:ext cx="4419600" cy="646331"/>
          </a:xfrm>
          <a:prstGeom prst="rect">
            <a:avLst/>
          </a:prstGeom>
          <a:noFill/>
        </p:spPr>
        <p:txBody>
          <a:bodyPr wrap="square" rtlCol="0">
            <a:spAutoFit/>
          </a:bodyPr>
          <a:lstStyle/>
          <a:p>
            <a:pPr algn="ctr"/>
            <a:r>
              <a:rPr lang="en-US" b="1" dirty="0" smtClean="0"/>
              <a:t>How well do we really know even some of the most basic reservoir parameters?</a:t>
            </a:r>
            <a:endParaRPr lang="en-US" b="1" dirty="0"/>
          </a:p>
        </p:txBody>
      </p:sp>
      <p:sp>
        <p:nvSpPr>
          <p:cNvPr id="11" name="Slide Number Placeholder 10"/>
          <p:cNvSpPr>
            <a:spLocks noGrp="1"/>
          </p:cNvSpPr>
          <p:nvPr>
            <p:ph type="sldNum" sz="quarter" idx="12"/>
          </p:nvPr>
        </p:nvSpPr>
        <p:spPr/>
        <p:txBody>
          <a:bodyPr/>
          <a:lstStyle/>
          <a:p>
            <a:pPr algn="l"/>
            <a:fld id="{E11B6AE6-3B27-44B1-BAEE-E127E34339EC}" type="slidenum">
              <a:rPr lang="en-US" smtClean="0"/>
              <a:pPr algn="l"/>
              <a:t>3</a:t>
            </a:fld>
            <a:endParaRPr lang="en-US" dirty="0"/>
          </a:p>
        </p:txBody>
      </p:sp>
    </p:spTree>
  </p:cSld>
  <p:clrMapOvr>
    <a:masterClrMapping/>
  </p:clrMapOvr>
  <p:transition advTm="7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89006" y="1700974"/>
            <a:ext cx="6027175" cy="4866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600" dirty="0" smtClean="0"/>
              <a:t>Possible Reasons for Rapid Well Response to Steam Injection</a:t>
            </a:r>
            <a:endParaRPr lang="en-US" sz="3600" dirty="0"/>
          </a:p>
        </p:txBody>
      </p:sp>
      <p:sp>
        <p:nvSpPr>
          <p:cNvPr id="10" name="Content Placeholder 9"/>
          <p:cNvSpPr>
            <a:spLocks noGrp="1"/>
          </p:cNvSpPr>
          <p:nvPr>
            <p:ph idx="1"/>
          </p:nvPr>
        </p:nvSpPr>
        <p:spPr>
          <a:xfrm>
            <a:off x="457200" y="1600200"/>
            <a:ext cx="2472813" cy="4525963"/>
          </a:xfrm>
        </p:spPr>
        <p:txBody>
          <a:bodyPr>
            <a:normAutofit fontScale="70000" lnSpcReduction="20000"/>
          </a:bodyPr>
          <a:lstStyle/>
          <a:p>
            <a:pPr lvl="0">
              <a:defRPr/>
            </a:pPr>
            <a:r>
              <a:rPr lang="en-US" dirty="0"/>
              <a:t>High permeability pathways</a:t>
            </a:r>
          </a:p>
          <a:p>
            <a:pPr lvl="1">
              <a:defRPr/>
            </a:pPr>
            <a:r>
              <a:rPr lang="en-US" dirty="0">
                <a:solidFill>
                  <a:schemeClr val="tx1">
                    <a:lumMod val="75000"/>
                    <a:lumOff val="25000"/>
                  </a:schemeClr>
                </a:solidFill>
              </a:rPr>
              <a:t>Fractures</a:t>
            </a:r>
          </a:p>
          <a:p>
            <a:pPr lvl="1">
              <a:defRPr/>
            </a:pPr>
            <a:r>
              <a:rPr lang="en-US" dirty="0">
                <a:solidFill>
                  <a:schemeClr val="tx1">
                    <a:lumMod val="75000"/>
                    <a:lumOff val="25000"/>
                  </a:schemeClr>
                </a:solidFill>
              </a:rPr>
              <a:t>Karst zones</a:t>
            </a:r>
          </a:p>
          <a:p>
            <a:pPr lvl="1">
              <a:defRPr/>
            </a:pPr>
            <a:r>
              <a:rPr lang="en-US" dirty="0">
                <a:solidFill>
                  <a:schemeClr val="tx1">
                    <a:lumMod val="75000"/>
                    <a:lumOff val="25000"/>
                  </a:schemeClr>
                </a:solidFill>
              </a:rPr>
              <a:t>Stratigraphy or diagenesis-related (connected vugs)</a:t>
            </a:r>
          </a:p>
          <a:p>
            <a:pPr lvl="1">
              <a:defRPr/>
            </a:pPr>
            <a:r>
              <a:rPr lang="en-US" dirty="0"/>
              <a:t>Connected very high permeability not due to any of the above</a:t>
            </a:r>
          </a:p>
        </p:txBody>
      </p:sp>
      <p:sp>
        <p:nvSpPr>
          <p:cNvPr id="7" name="TextBox 6"/>
          <p:cNvSpPr txBox="1"/>
          <p:nvPr/>
        </p:nvSpPr>
        <p:spPr>
          <a:xfrm>
            <a:off x="3645725" y="5080011"/>
            <a:ext cx="1258785" cy="830997"/>
          </a:xfrm>
          <a:prstGeom prst="rect">
            <a:avLst/>
          </a:prstGeom>
          <a:noFill/>
        </p:spPr>
        <p:txBody>
          <a:bodyPr wrap="square" rtlCol="0">
            <a:spAutoFit/>
          </a:bodyPr>
          <a:lstStyle/>
          <a:p>
            <a:pPr algn="ctr"/>
            <a:r>
              <a:rPr lang="en-US" sz="1600" b="1" dirty="0" smtClean="0">
                <a:latin typeface="Arial"/>
                <a:cs typeface="Arial"/>
              </a:rPr>
              <a:t>Small Fractures in Core</a:t>
            </a:r>
            <a:endParaRPr lang="en-US" sz="1600" b="1" dirty="0">
              <a:latin typeface="Arial"/>
              <a:cs typeface="Arial"/>
            </a:endParaRPr>
          </a:p>
        </p:txBody>
      </p:sp>
      <p:sp>
        <p:nvSpPr>
          <p:cNvPr id="8" name="TextBox 7"/>
          <p:cNvSpPr txBox="1"/>
          <p:nvPr/>
        </p:nvSpPr>
        <p:spPr>
          <a:xfrm>
            <a:off x="5425044" y="5080011"/>
            <a:ext cx="1258785" cy="830997"/>
          </a:xfrm>
          <a:prstGeom prst="rect">
            <a:avLst/>
          </a:prstGeom>
          <a:noFill/>
        </p:spPr>
        <p:txBody>
          <a:bodyPr wrap="square" rtlCol="0">
            <a:spAutoFit/>
          </a:bodyPr>
          <a:lstStyle/>
          <a:p>
            <a:pPr algn="ctr"/>
            <a:r>
              <a:rPr lang="en-US" sz="1600" b="1" dirty="0" smtClean="0">
                <a:latin typeface="Arial"/>
                <a:cs typeface="Arial"/>
              </a:rPr>
              <a:t>Small Karst Zone in Core</a:t>
            </a:r>
            <a:endParaRPr lang="en-US" sz="1600" b="1" dirty="0">
              <a:latin typeface="Arial"/>
              <a:cs typeface="Arial"/>
            </a:endParaRPr>
          </a:p>
        </p:txBody>
      </p:sp>
      <p:sp>
        <p:nvSpPr>
          <p:cNvPr id="18" name="TextBox 17"/>
          <p:cNvSpPr txBox="1"/>
          <p:nvPr/>
        </p:nvSpPr>
        <p:spPr>
          <a:xfrm>
            <a:off x="7349233" y="5080011"/>
            <a:ext cx="1258785" cy="830997"/>
          </a:xfrm>
          <a:prstGeom prst="rect">
            <a:avLst/>
          </a:prstGeom>
          <a:noFill/>
        </p:spPr>
        <p:txBody>
          <a:bodyPr wrap="square" rtlCol="0">
            <a:spAutoFit/>
          </a:bodyPr>
          <a:lstStyle/>
          <a:p>
            <a:pPr algn="ctr"/>
            <a:r>
              <a:rPr lang="en-US" sz="1600" b="1" dirty="0" smtClean="0">
                <a:cs typeface="Arial"/>
              </a:rPr>
              <a:t>Open and Filled Vugs </a:t>
            </a:r>
            <a:r>
              <a:rPr lang="en-US" sz="1600" b="1" dirty="0" smtClean="0">
                <a:latin typeface="Arial"/>
                <a:cs typeface="Arial"/>
              </a:rPr>
              <a:t>in Core</a:t>
            </a:r>
            <a:endParaRPr lang="en-US" sz="1600" b="1" dirty="0">
              <a:latin typeface="Arial"/>
              <a:cs typeface="Arial"/>
            </a:endParaRPr>
          </a:p>
        </p:txBody>
      </p:sp>
      <p:sp>
        <p:nvSpPr>
          <p:cNvPr id="19" name="TextBox 18"/>
          <p:cNvSpPr txBox="1"/>
          <p:nvPr/>
        </p:nvSpPr>
        <p:spPr>
          <a:xfrm>
            <a:off x="5279877" y="6177106"/>
            <a:ext cx="1943865" cy="276999"/>
          </a:xfrm>
          <a:prstGeom prst="rect">
            <a:avLst/>
          </a:prstGeom>
          <a:noFill/>
        </p:spPr>
        <p:txBody>
          <a:bodyPr wrap="none" rtlCol="0">
            <a:spAutoFit/>
          </a:bodyPr>
          <a:lstStyle/>
          <a:p>
            <a:r>
              <a:rPr lang="en-US" sz="1200" dirty="0" smtClean="0"/>
              <a:t>After Meddaugh et al., 2012</a:t>
            </a:r>
            <a:endParaRPr lang="en-US" sz="1200" dirty="0"/>
          </a:p>
        </p:txBody>
      </p:sp>
      <p:sp>
        <p:nvSpPr>
          <p:cNvPr id="21" name="Content Placeholder 2"/>
          <p:cNvSpPr txBox="1">
            <a:spLocks/>
          </p:cNvSpPr>
          <p:nvPr/>
        </p:nvSpPr>
        <p:spPr>
          <a:xfrm>
            <a:off x="235527" y="1600201"/>
            <a:ext cx="2895599" cy="4190999"/>
          </a:xfrm>
          <a:prstGeom prst="rect">
            <a:avLst/>
          </a:prstGeom>
        </p:spPr>
        <p:txBody>
          <a:bodyPr vert="horz" lIns="91440" tIns="45720" rIns="91440" bIns="45720" rtlCol="0">
            <a:normAutofit/>
          </a:bodyPr>
          <a:lstStyle/>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7169" name="Picture 1"/>
          <p:cNvPicPr>
            <a:picLocks noChangeAspect="1" noChangeArrowheads="1"/>
          </p:cNvPicPr>
          <p:nvPr/>
        </p:nvPicPr>
        <p:blipFill>
          <a:blip r:embed="rId2" cstate="print"/>
          <a:srcRect/>
          <a:stretch>
            <a:fillRect/>
          </a:stretch>
        </p:blipFill>
        <p:spPr bwMode="auto">
          <a:xfrm>
            <a:off x="3165543" y="1969156"/>
            <a:ext cx="5673871" cy="3124156"/>
          </a:xfrm>
          <a:prstGeom prst="rect">
            <a:avLst/>
          </a:prstGeom>
          <a:noFill/>
          <a:ln w="9525">
            <a:noFill/>
            <a:miter lim="800000"/>
            <a:headEnd/>
            <a:tailEnd/>
          </a:ln>
          <a:effectLst/>
        </p:spPr>
      </p:pic>
      <p:sp>
        <p:nvSpPr>
          <p:cNvPr id="13" name="Slide Number Placeholder 12"/>
          <p:cNvSpPr>
            <a:spLocks noGrp="1"/>
          </p:cNvSpPr>
          <p:nvPr>
            <p:ph type="sldNum" sz="quarter" idx="12"/>
          </p:nvPr>
        </p:nvSpPr>
        <p:spPr/>
        <p:txBody>
          <a:bodyPr/>
          <a:lstStyle/>
          <a:p>
            <a:pPr algn="l"/>
            <a:fld id="{E11B6AE6-3B27-44B1-BAEE-E127E34339EC}" type="slidenum">
              <a:rPr lang="en-US" smtClean="0"/>
              <a:pPr algn="l"/>
              <a:t>30</a:t>
            </a:fld>
            <a:endParaRPr lang="en-US"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97858" y="1769806"/>
            <a:ext cx="7148052" cy="4807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200" dirty="0" smtClean="0"/>
              <a:t>Micro-CT Images and Calculated Porosity and Permeability from Pore Network</a:t>
            </a:r>
            <a:endParaRPr lang="en-US" sz="3200" dirty="0"/>
          </a:p>
        </p:txBody>
      </p:sp>
      <p:pic>
        <p:nvPicPr>
          <p:cNvPr id="8194" name="Picture 2"/>
          <p:cNvPicPr>
            <a:picLocks noChangeAspect="1" noChangeArrowheads="1"/>
          </p:cNvPicPr>
          <p:nvPr/>
        </p:nvPicPr>
        <p:blipFill>
          <a:blip r:embed="rId3" cstate="print"/>
          <a:srcRect l="1184" t="1374" r="2834" b="2694"/>
          <a:stretch>
            <a:fillRect/>
          </a:stretch>
        </p:blipFill>
        <p:spPr bwMode="auto">
          <a:xfrm>
            <a:off x="1455174" y="1917290"/>
            <a:ext cx="6774426" cy="4119716"/>
          </a:xfrm>
          <a:prstGeom prst="rect">
            <a:avLst/>
          </a:prstGeom>
          <a:noFill/>
          <a:ln w="9525">
            <a:noFill/>
            <a:miter lim="800000"/>
            <a:headEnd/>
            <a:tailEnd/>
          </a:ln>
          <a:effectLst/>
        </p:spPr>
      </p:pic>
      <p:sp>
        <p:nvSpPr>
          <p:cNvPr id="26" name="TextBox 25"/>
          <p:cNvSpPr txBox="1"/>
          <p:nvPr/>
        </p:nvSpPr>
        <p:spPr>
          <a:xfrm>
            <a:off x="4247489" y="6177116"/>
            <a:ext cx="1943865" cy="276999"/>
          </a:xfrm>
          <a:prstGeom prst="rect">
            <a:avLst/>
          </a:prstGeom>
          <a:noFill/>
        </p:spPr>
        <p:txBody>
          <a:bodyPr wrap="none" rtlCol="0">
            <a:spAutoFit/>
          </a:bodyPr>
          <a:lstStyle/>
          <a:p>
            <a:r>
              <a:rPr lang="en-US" sz="1200" dirty="0" smtClean="0"/>
              <a:t>After Meddaugh et al., 2012</a:t>
            </a:r>
            <a:endParaRPr lang="en-US" sz="1200" dirty="0"/>
          </a:p>
        </p:txBody>
      </p:sp>
      <p:sp>
        <p:nvSpPr>
          <p:cNvPr id="6" name="Slide Number Placeholder 5"/>
          <p:cNvSpPr>
            <a:spLocks noGrp="1"/>
          </p:cNvSpPr>
          <p:nvPr>
            <p:ph type="sldNum" sz="quarter" idx="12"/>
          </p:nvPr>
        </p:nvSpPr>
        <p:spPr/>
        <p:txBody>
          <a:bodyPr/>
          <a:lstStyle/>
          <a:p>
            <a:pPr algn="l"/>
            <a:fld id="{E11B6AE6-3B27-44B1-BAEE-E127E34339EC}" type="slidenum">
              <a:rPr lang="en-US" smtClean="0"/>
              <a:pPr algn="l"/>
              <a:t>31</a:t>
            </a:fld>
            <a:endParaRPr lang="en-US" dirty="0"/>
          </a:p>
        </p:txBody>
      </p:sp>
      <p:sp>
        <p:nvSpPr>
          <p:cNvPr id="7" name="Rectangle 6"/>
          <p:cNvSpPr/>
          <p:nvPr/>
        </p:nvSpPr>
        <p:spPr>
          <a:xfrm>
            <a:off x="2989006" y="5761703"/>
            <a:ext cx="1150375" cy="235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05484" y="5796116"/>
            <a:ext cx="1150375" cy="235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4297" y="3283967"/>
            <a:ext cx="8593393" cy="3411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600" dirty="0" smtClean="0"/>
              <a:t>Impact of Grid Size on Forecast Steamflood Breakthrough Time</a:t>
            </a:r>
            <a:endParaRPr lang="en-US" sz="3600" dirty="0"/>
          </a:p>
        </p:txBody>
      </p:sp>
      <p:sp>
        <p:nvSpPr>
          <p:cNvPr id="3" name="Content Placeholder 2"/>
          <p:cNvSpPr>
            <a:spLocks noGrp="1"/>
          </p:cNvSpPr>
          <p:nvPr>
            <p:ph idx="1"/>
          </p:nvPr>
        </p:nvSpPr>
        <p:spPr/>
        <p:txBody>
          <a:bodyPr>
            <a:normAutofit/>
          </a:bodyPr>
          <a:lstStyle/>
          <a:p>
            <a:r>
              <a:rPr lang="en-US" sz="2000" dirty="0" smtClean="0"/>
              <a:t>Plots below shows mean steam breakthrough time for a 40 acre, 16 pattern continuous steam injection pilot project in the First Eocene dolomite reservoir </a:t>
            </a:r>
            <a:r>
              <a:rPr lang="en-US" sz="2000" dirty="0" err="1" smtClean="0"/>
              <a:t>Wafra</a:t>
            </a:r>
            <a:r>
              <a:rPr lang="en-US" sz="2000" dirty="0" smtClean="0"/>
              <a:t> Field, Partitioned Zone, Saudi Arabia and Kuwait. </a:t>
            </a:r>
          </a:p>
          <a:p>
            <a:r>
              <a:rPr lang="en-US" sz="2000" dirty="0" smtClean="0"/>
              <a:t>Smaller cells = more rapid breakthrough.  </a:t>
            </a:r>
            <a:endParaRPr lang="en-US" sz="2000" dirty="0"/>
          </a:p>
        </p:txBody>
      </p:sp>
      <p:pic>
        <p:nvPicPr>
          <p:cNvPr id="7170" name="Picture 2"/>
          <p:cNvPicPr>
            <a:picLocks noChangeAspect="1" noChangeArrowheads="1"/>
          </p:cNvPicPr>
          <p:nvPr/>
        </p:nvPicPr>
        <p:blipFill>
          <a:blip r:embed="rId2" cstate="print"/>
          <a:srcRect/>
          <a:stretch>
            <a:fillRect/>
          </a:stretch>
        </p:blipFill>
        <p:spPr bwMode="auto">
          <a:xfrm>
            <a:off x="609600" y="3416702"/>
            <a:ext cx="8020050" cy="2839717"/>
          </a:xfrm>
          <a:prstGeom prst="rect">
            <a:avLst/>
          </a:prstGeom>
          <a:noFill/>
          <a:ln w="9525">
            <a:noFill/>
            <a:miter lim="800000"/>
            <a:headEnd/>
            <a:tailEnd/>
          </a:ln>
          <a:effectLst/>
        </p:spPr>
      </p:pic>
      <p:sp>
        <p:nvSpPr>
          <p:cNvPr id="11" name="TextBox 10"/>
          <p:cNvSpPr txBox="1"/>
          <p:nvPr/>
        </p:nvSpPr>
        <p:spPr>
          <a:xfrm>
            <a:off x="3795205" y="6265599"/>
            <a:ext cx="1943865" cy="276999"/>
          </a:xfrm>
          <a:prstGeom prst="rect">
            <a:avLst/>
          </a:prstGeom>
          <a:noFill/>
        </p:spPr>
        <p:txBody>
          <a:bodyPr wrap="none" rtlCol="0">
            <a:spAutoFit/>
          </a:bodyPr>
          <a:lstStyle/>
          <a:p>
            <a:r>
              <a:rPr lang="en-US" sz="1200" dirty="0" smtClean="0"/>
              <a:t>After Meddaugh et al., 2012</a:t>
            </a:r>
            <a:endParaRPr lang="en-US" sz="1200" dirty="0"/>
          </a:p>
        </p:txBody>
      </p:sp>
      <p:sp>
        <p:nvSpPr>
          <p:cNvPr id="7" name="Slide Number Placeholder 6"/>
          <p:cNvSpPr>
            <a:spLocks noGrp="1"/>
          </p:cNvSpPr>
          <p:nvPr>
            <p:ph type="sldNum" sz="quarter" idx="12"/>
          </p:nvPr>
        </p:nvSpPr>
        <p:spPr/>
        <p:txBody>
          <a:bodyPr/>
          <a:lstStyle/>
          <a:p>
            <a:pPr algn="l"/>
            <a:fld id="{E11B6AE6-3B27-44B1-BAEE-E127E34339EC}" type="slidenum">
              <a:rPr lang="en-US" smtClean="0"/>
              <a:pPr algn="l"/>
              <a:t>32</a:t>
            </a:fld>
            <a:endParaRPr lang="en-US" dirty="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Impact of Well Optimization</a:t>
            </a:r>
            <a:endParaRPr lang="en-US" dirty="0"/>
          </a:p>
        </p:txBody>
      </p:sp>
      <p:sp>
        <p:nvSpPr>
          <p:cNvPr id="3" name="Content Placeholder 2"/>
          <p:cNvSpPr>
            <a:spLocks noGrp="1"/>
          </p:cNvSpPr>
          <p:nvPr>
            <p:ph idx="1"/>
          </p:nvPr>
        </p:nvSpPr>
        <p:spPr>
          <a:xfrm>
            <a:off x="457200" y="1600200"/>
            <a:ext cx="8229600" cy="2637503"/>
          </a:xfrm>
        </p:spPr>
        <p:txBody>
          <a:bodyPr>
            <a:normAutofit fontScale="77500" lnSpcReduction="20000"/>
          </a:bodyPr>
          <a:lstStyle/>
          <a:p>
            <a:r>
              <a:rPr lang="en-US" dirty="0" smtClean="0"/>
              <a:t>Well Optimization Workflows</a:t>
            </a:r>
          </a:p>
          <a:p>
            <a:pPr lvl="1"/>
            <a:r>
              <a:rPr lang="en-US" dirty="0" smtClean="0"/>
              <a:t>Automated process used to refine well locations to maximize recovery for a given recovery process (e.g. waterflooding)</a:t>
            </a:r>
          </a:p>
          <a:p>
            <a:pPr lvl="1"/>
            <a:r>
              <a:rPr lang="en-US" dirty="0" smtClean="0"/>
              <a:t>May be based on a particular dynamic model, usually the P50 probabilistic model but occasionally also the P10 and P90 models</a:t>
            </a:r>
          </a:p>
          <a:p>
            <a:pPr lvl="1"/>
            <a:r>
              <a:rPr lang="en-US" dirty="0" smtClean="0"/>
              <a:t>Newer well optimization workflows consider multiple uncertainties simultaneously</a:t>
            </a:r>
          </a:p>
        </p:txBody>
      </p:sp>
      <p:sp>
        <p:nvSpPr>
          <p:cNvPr id="6" name="Slide Number Placeholder 5"/>
          <p:cNvSpPr>
            <a:spLocks noGrp="1"/>
          </p:cNvSpPr>
          <p:nvPr>
            <p:ph type="sldNum" sz="quarter" idx="12"/>
          </p:nvPr>
        </p:nvSpPr>
        <p:spPr/>
        <p:txBody>
          <a:bodyPr/>
          <a:lstStyle/>
          <a:p>
            <a:pPr algn="l"/>
            <a:fld id="{E11B6AE6-3B27-44B1-BAEE-E127E34339EC}" type="slidenum">
              <a:rPr lang="en-US" smtClean="0"/>
              <a:pPr algn="l"/>
              <a:t>33</a:t>
            </a:fld>
            <a:endParaRPr lang="en-US" dirty="0"/>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Impact of Well Optimization</a:t>
            </a:r>
            <a:endParaRPr lang="en-US" dirty="0"/>
          </a:p>
        </p:txBody>
      </p:sp>
      <p:sp>
        <p:nvSpPr>
          <p:cNvPr id="3" name="Content Placeholder 2"/>
          <p:cNvSpPr>
            <a:spLocks noGrp="1"/>
          </p:cNvSpPr>
          <p:nvPr>
            <p:ph idx="1"/>
          </p:nvPr>
        </p:nvSpPr>
        <p:spPr/>
        <p:txBody>
          <a:bodyPr>
            <a:normAutofit fontScale="70000" lnSpcReduction="20000"/>
          </a:bodyPr>
          <a:lstStyle/>
          <a:p>
            <a:r>
              <a:rPr lang="en-US" sz="3100" dirty="0" smtClean="0"/>
              <a:t>Although the evaluation of well optimization impact is still in progress, well optimization generally yields optimistic forecasts.</a:t>
            </a:r>
          </a:p>
          <a:p>
            <a:r>
              <a:rPr lang="en-US" dirty="0" smtClean="0"/>
              <a:t>Why?  The P50 model used to optimize wells is but one “possible” P50 model.  There are an infinite number of P50 realizations that honor the data values and statistics!  </a:t>
            </a:r>
          </a:p>
          <a:p>
            <a:r>
              <a:rPr lang="en-US" dirty="0" smtClean="0"/>
              <a:t>Thus, it is very likely that the reservoir response obtained from a particular set of “optimal” well locations for a given P50 reservoir model will be optimistic compared to the response obtained from other P50 realizations given the same “optimized” well locations.  </a:t>
            </a:r>
          </a:p>
          <a:p>
            <a:r>
              <a:rPr lang="en-US" dirty="0" smtClean="0"/>
              <a:t>Furthermore, although not yet proven, the amount of forecast optimism will increase as reservoir heterogeneity increases due to permeability contrasts, for example.</a:t>
            </a:r>
          </a:p>
        </p:txBody>
      </p:sp>
      <p:sp>
        <p:nvSpPr>
          <p:cNvPr id="8" name="Slide Number Placeholder 7"/>
          <p:cNvSpPr>
            <a:spLocks noGrp="1"/>
          </p:cNvSpPr>
          <p:nvPr>
            <p:ph type="sldNum" sz="quarter" idx="12"/>
          </p:nvPr>
        </p:nvSpPr>
        <p:spPr/>
        <p:txBody>
          <a:bodyPr/>
          <a:lstStyle/>
          <a:p>
            <a:pPr algn="l"/>
            <a:fld id="{E11B6AE6-3B27-44B1-BAEE-E127E34339EC}" type="slidenum">
              <a:rPr lang="en-US" smtClean="0"/>
              <a:pPr algn="l"/>
              <a:t>34</a:t>
            </a:fld>
            <a:endParaRPr lang="en-US" dirty="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Key Term</a:t>
            </a:r>
            <a:endParaRPr lang="en-US" dirty="0"/>
          </a:p>
        </p:txBody>
      </p:sp>
      <p:sp>
        <p:nvSpPr>
          <p:cNvPr id="3" name="Content Placeholder 2"/>
          <p:cNvSpPr>
            <a:spLocks noGrp="1"/>
          </p:cNvSpPr>
          <p:nvPr>
            <p:ph idx="1"/>
          </p:nvPr>
        </p:nvSpPr>
        <p:spPr/>
        <p:txBody>
          <a:bodyPr/>
          <a:lstStyle/>
          <a:p>
            <a:r>
              <a:rPr lang="en-US" b="1" dirty="0" smtClean="0"/>
              <a:t>Realization</a:t>
            </a:r>
            <a:r>
              <a:rPr lang="en-US" dirty="0" smtClean="0"/>
              <a:t> – Stochastic techniques such as Gaussian Sequential Simulation (GSS) may be used to generate an infinite number of realizations that honor:</a:t>
            </a:r>
          </a:p>
          <a:p>
            <a:pPr lvl="1"/>
            <a:r>
              <a:rPr lang="en-US" dirty="0" smtClean="0"/>
              <a:t>The constraining data (typically at wells) </a:t>
            </a:r>
          </a:p>
          <a:p>
            <a:pPr lvl="1"/>
            <a:r>
              <a:rPr lang="en-US" dirty="0" smtClean="0"/>
              <a:t>The statistics of the data (mean, standard deviation, semivariogram)</a:t>
            </a:r>
            <a:endParaRPr lang="en-US" dirty="0"/>
          </a:p>
        </p:txBody>
      </p:sp>
      <p:sp>
        <p:nvSpPr>
          <p:cNvPr id="4" name="Slide Number Placeholder 3"/>
          <p:cNvSpPr>
            <a:spLocks noGrp="1"/>
          </p:cNvSpPr>
          <p:nvPr>
            <p:ph type="sldNum" sz="quarter" idx="12"/>
          </p:nvPr>
        </p:nvSpPr>
        <p:spPr/>
        <p:txBody>
          <a:bodyPr/>
          <a:lstStyle/>
          <a:p>
            <a:pPr algn="l"/>
            <a:fld id="{E11B6AE6-3B27-44B1-BAEE-E127E34339EC}" type="slidenum">
              <a:rPr lang="en-US" smtClean="0"/>
              <a:pPr algn="l"/>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412955" y="1317523"/>
            <a:ext cx="5112774" cy="5319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Some Porosity Realizations</a:t>
            </a:r>
            <a:endParaRPr lang="en-US" dirty="0"/>
          </a:p>
        </p:txBody>
      </p:sp>
      <p:sp>
        <p:nvSpPr>
          <p:cNvPr id="32" name="TextBox 31"/>
          <p:cNvSpPr txBox="1"/>
          <p:nvPr/>
        </p:nvSpPr>
        <p:spPr>
          <a:xfrm>
            <a:off x="5683045" y="2632587"/>
            <a:ext cx="2989007" cy="3416320"/>
          </a:xfrm>
          <a:prstGeom prst="rect">
            <a:avLst/>
          </a:prstGeom>
          <a:noFill/>
        </p:spPr>
        <p:txBody>
          <a:bodyPr wrap="square" rtlCol="0">
            <a:spAutoFit/>
          </a:bodyPr>
          <a:lstStyle/>
          <a:p>
            <a:r>
              <a:rPr lang="en-US" sz="2400" dirty="0" smtClean="0">
                <a:solidFill>
                  <a:schemeClr val="bg1"/>
                </a:solidFill>
              </a:rPr>
              <a:t>20 Equally Probable Porosity Realizations that Honor the Same Well Data (255 Wells, 500m spacing) and Statistics.  </a:t>
            </a:r>
          </a:p>
          <a:p>
            <a:endParaRPr lang="en-US" sz="2400" dirty="0" smtClean="0">
              <a:solidFill>
                <a:schemeClr val="bg1"/>
              </a:solidFill>
            </a:endParaRPr>
          </a:p>
          <a:p>
            <a:r>
              <a:rPr lang="en-US" sz="2400" dirty="0" smtClean="0">
                <a:solidFill>
                  <a:schemeClr val="bg1"/>
                </a:solidFill>
              </a:rPr>
              <a:t>Red = high porosity</a:t>
            </a:r>
          </a:p>
          <a:p>
            <a:r>
              <a:rPr lang="en-US" sz="2400" dirty="0" smtClean="0">
                <a:solidFill>
                  <a:schemeClr val="bg1"/>
                </a:solidFill>
              </a:rPr>
              <a:t>Blue = low porosity </a:t>
            </a:r>
            <a:endParaRPr lang="en-US" sz="2400" dirty="0">
              <a:solidFill>
                <a:schemeClr val="bg1"/>
              </a:solidFill>
            </a:endParaRPr>
          </a:p>
        </p:txBody>
      </p:sp>
      <p:pic>
        <p:nvPicPr>
          <p:cNvPr id="1026" name="Picture 2"/>
          <p:cNvPicPr>
            <a:picLocks noChangeAspect="1" noChangeArrowheads="1"/>
          </p:cNvPicPr>
          <p:nvPr/>
        </p:nvPicPr>
        <p:blipFill>
          <a:blip r:embed="rId2" cstate="print"/>
          <a:srcRect/>
          <a:stretch>
            <a:fillRect/>
          </a:stretch>
        </p:blipFill>
        <p:spPr bwMode="auto">
          <a:xfrm>
            <a:off x="560439" y="1409196"/>
            <a:ext cx="4881421" cy="5099759"/>
          </a:xfrm>
          <a:prstGeom prst="rect">
            <a:avLst/>
          </a:prstGeom>
          <a:noFill/>
          <a:ln w="9525">
            <a:noFill/>
            <a:miter lim="800000"/>
            <a:headEnd/>
            <a:tailEnd/>
          </a:ln>
          <a:effectLst/>
        </p:spPr>
      </p:pic>
    </p:spTree>
  </p:cSld>
  <p:clrMapOvr>
    <a:masterClrMapping/>
  </p:clrMapOvr>
  <p:transition advTm="7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04800" y="3795252"/>
            <a:ext cx="8610600" cy="294474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Well Optimization Impact</a:t>
            </a:r>
            <a:endParaRPr lang="en-US" dirty="0"/>
          </a:p>
        </p:txBody>
      </p:sp>
      <p:sp>
        <p:nvSpPr>
          <p:cNvPr id="3" name="Content Placeholder 2"/>
          <p:cNvSpPr>
            <a:spLocks noGrp="1"/>
          </p:cNvSpPr>
          <p:nvPr>
            <p:ph idx="1"/>
          </p:nvPr>
        </p:nvSpPr>
        <p:spPr>
          <a:xfrm>
            <a:off x="457200" y="1600200"/>
            <a:ext cx="8229600" cy="2303205"/>
          </a:xfrm>
        </p:spPr>
        <p:txBody>
          <a:bodyPr>
            <a:normAutofit fontScale="85000" lnSpcReduction="20000"/>
          </a:bodyPr>
          <a:lstStyle/>
          <a:p>
            <a:r>
              <a:rPr lang="en-US" dirty="0" smtClean="0"/>
              <a:t>Evaluation workflow</a:t>
            </a:r>
          </a:p>
          <a:p>
            <a:pPr lvl="1"/>
            <a:r>
              <a:rPr lang="en-US" dirty="0" smtClean="0"/>
              <a:t>Build multiple realizations (e.g. 25) of static model</a:t>
            </a:r>
          </a:p>
          <a:p>
            <a:pPr lvl="1"/>
            <a:r>
              <a:rPr lang="en-US" dirty="0" smtClean="0"/>
              <a:t>Randomly choose one of the 25 realizations to optimize development well locations – producers and injectors</a:t>
            </a:r>
          </a:p>
          <a:p>
            <a:pPr lvl="1"/>
            <a:r>
              <a:rPr lang="en-US" dirty="0" smtClean="0"/>
              <a:t>Evaluate forecasts for all 25 realizations using the same optimized well locations</a:t>
            </a:r>
            <a:endParaRPr lang="en-US" dirty="0"/>
          </a:p>
        </p:txBody>
      </p:sp>
      <p:pic>
        <p:nvPicPr>
          <p:cNvPr id="5" name="Picture 4"/>
          <p:cNvPicPr/>
          <p:nvPr/>
        </p:nvPicPr>
        <p:blipFill>
          <a:blip r:embed="rId2" cstate="print"/>
          <a:srcRect/>
          <a:stretch>
            <a:fillRect/>
          </a:stretch>
        </p:blipFill>
        <p:spPr bwMode="auto">
          <a:xfrm>
            <a:off x="417872" y="4102488"/>
            <a:ext cx="4842344" cy="2536466"/>
          </a:xfrm>
          <a:prstGeom prst="rect">
            <a:avLst/>
          </a:prstGeom>
          <a:noFill/>
          <a:ln w="9525">
            <a:noFill/>
            <a:miter lim="800000"/>
            <a:headEnd/>
            <a:tailEnd/>
          </a:ln>
        </p:spPr>
      </p:pic>
      <p:sp>
        <p:nvSpPr>
          <p:cNvPr id="6" name="TextBox 5"/>
          <p:cNvSpPr txBox="1"/>
          <p:nvPr/>
        </p:nvSpPr>
        <p:spPr>
          <a:xfrm>
            <a:off x="5538019" y="3825103"/>
            <a:ext cx="3391232" cy="2708434"/>
          </a:xfrm>
          <a:prstGeom prst="rect">
            <a:avLst/>
          </a:prstGeom>
          <a:noFill/>
        </p:spPr>
        <p:txBody>
          <a:bodyPr wrap="square" rtlCol="0">
            <a:spAutoFit/>
          </a:bodyPr>
          <a:lstStyle/>
          <a:p>
            <a:r>
              <a:rPr lang="en-US" sz="1700" dirty="0" smtClean="0"/>
              <a:t>Average porosity maps for two of the 25 realizations generated for the hypothetical reservoir used for the well optimization study.  Note the significant difference in the porosity distribution in the two realizations.  Hypothetical well locations with data used to build models shown by black circles (after Meddaugh et al., 2011).</a:t>
            </a:r>
            <a:endParaRPr lang="en-US" sz="1700" dirty="0">
              <a:latin typeface="Arial"/>
              <a:cs typeface="Arial"/>
            </a:endParaRPr>
          </a:p>
        </p:txBody>
      </p:sp>
      <p:sp>
        <p:nvSpPr>
          <p:cNvPr id="9" name="Slide Number Placeholder 8"/>
          <p:cNvSpPr>
            <a:spLocks noGrp="1"/>
          </p:cNvSpPr>
          <p:nvPr>
            <p:ph type="sldNum" sz="quarter" idx="12"/>
          </p:nvPr>
        </p:nvSpPr>
        <p:spPr/>
        <p:txBody>
          <a:bodyPr/>
          <a:lstStyle/>
          <a:p>
            <a:pPr algn="l"/>
            <a:fld id="{E11B6AE6-3B27-44B1-BAEE-E127E34339EC}" type="slidenum">
              <a:rPr lang="en-US" smtClean="0"/>
              <a:pPr algn="l"/>
              <a:t>37</a:t>
            </a:fld>
            <a:endParaRPr lang="en-US" dirty="0"/>
          </a:p>
        </p:txBody>
      </p:sp>
      <p:sp>
        <p:nvSpPr>
          <p:cNvPr id="8" name="TextBox 7"/>
          <p:cNvSpPr txBox="1"/>
          <p:nvPr/>
        </p:nvSpPr>
        <p:spPr>
          <a:xfrm>
            <a:off x="324464" y="6400801"/>
            <a:ext cx="5288243" cy="307777"/>
          </a:xfrm>
          <a:prstGeom prst="rect">
            <a:avLst/>
          </a:prstGeom>
          <a:noFill/>
        </p:spPr>
        <p:txBody>
          <a:bodyPr wrap="none" rtlCol="0">
            <a:spAutoFit/>
          </a:bodyPr>
          <a:lstStyle/>
          <a:p>
            <a:r>
              <a:rPr lang="en-US" sz="1400" b="1" dirty="0" smtClean="0"/>
              <a:t>Realization #3                                                                        Realization #17</a:t>
            </a:r>
            <a:endParaRPr lang="en-US" sz="1400" b="1" dirty="0"/>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04800" y="3805084"/>
            <a:ext cx="8610600" cy="290541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Well Optimization Impact</a:t>
            </a:r>
            <a:endParaRPr lang="en-US" dirty="0"/>
          </a:p>
        </p:txBody>
      </p:sp>
      <p:sp>
        <p:nvSpPr>
          <p:cNvPr id="3" name="Content Placeholder 2"/>
          <p:cNvSpPr>
            <a:spLocks noGrp="1"/>
          </p:cNvSpPr>
          <p:nvPr>
            <p:ph idx="1"/>
          </p:nvPr>
        </p:nvSpPr>
        <p:spPr>
          <a:xfrm>
            <a:off x="457200" y="1600200"/>
            <a:ext cx="8229600" cy="2254045"/>
          </a:xfrm>
        </p:spPr>
        <p:txBody>
          <a:bodyPr>
            <a:normAutofit fontScale="85000" lnSpcReduction="20000"/>
          </a:bodyPr>
          <a:lstStyle/>
          <a:p>
            <a:r>
              <a:rPr lang="en-US" dirty="0" smtClean="0"/>
              <a:t>Evaluation workflow</a:t>
            </a:r>
          </a:p>
          <a:p>
            <a:pPr lvl="1"/>
            <a:r>
              <a:rPr lang="en-US" dirty="0" smtClean="0"/>
              <a:t>Build multiple realizations (e.g. 25) of static model</a:t>
            </a:r>
          </a:p>
          <a:p>
            <a:pPr lvl="1"/>
            <a:r>
              <a:rPr lang="en-US" dirty="0" smtClean="0"/>
              <a:t>Randomly choose one of the 25 realizations to optimize development well locations – producers and injectors</a:t>
            </a:r>
          </a:p>
          <a:p>
            <a:pPr lvl="1"/>
            <a:r>
              <a:rPr lang="en-US" dirty="0" smtClean="0"/>
              <a:t>Evaluate forecasts for all 25 realizations using the same optimized well locations</a:t>
            </a:r>
            <a:endParaRPr lang="en-US" dirty="0"/>
          </a:p>
        </p:txBody>
      </p:sp>
      <p:sp>
        <p:nvSpPr>
          <p:cNvPr id="6" name="TextBox 5"/>
          <p:cNvSpPr txBox="1"/>
          <p:nvPr/>
        </p:nvSpPr>
        <p:spPr>
          <a:xfrm>
            <a:off x="6567948" y="3832102"/>
            <a:ext cx="2359742" cy="2970044"/>
          </a:xfrm>
          <a:prstGeom prst="rect">
            <a:avLst/>
          </a:prstGeom>
          <a:noFill/>
        </p:spPr>
        <p:txBody>
          <a:bodyPr wrap="square" rtlCol="0">
            <a:spAutoFit/>
          </a:bodyPr>
          <a:lstStyle/>
          <a:p>
            <a:r>
              <a:rPr lang="en-US" sz="1700" dirty="0" smtClean="0"/>
              <a:t>Initial and final locations of well optimization methodology. Black circle = active producer, red diamond = active injector, white square= shut in producer/injector based on cumulative oil/EUR (after Meddaugh et al., 2011).</a:t>
            </a:r>
            <a:endParaRPr lang="en-US" sz="1700" dirty="0">
              <a:latin typeface="Arial"/>
              <a:cs typeface="Arial"/>
            </a:endParaRPr>
          </a:p>
        </p:txBody>
      </p:sp>
      <p:pic>
        <p:nvPicPr>
          <p:cNvPr id="12" name="Picture 11"/>
          <p:cNvPicPr/>
          <p:nvPr/>
        </p:nvPicPr>
        <p:blipFill>
          <a:blip r:embed="rId2" cstate="print"/>
          <a:srcRect/>
          <a:stretch>
            <a:fillRect/>
          </a:stretch>
        </p:blipFill>
        <p:spPr bwMode="auto">
          <a:xfrm>
            <a:off x="309716" y="4193438"/>
            <a:ext cx="6248400" cy="222885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lgn="l"/>
            <a:fld id="{E11B6AE6-3B27-44B1-BAEE-E127E34339EC}" type="slidenum">
              <a:rPr lang="en-US" smtClean="0"/>
              <a:pPr algn="l"/>
              <a:t>38</a:t>
            </a:fld>
            <a:endParaRPr lang="en-US" dirty="0"/>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 Optimization Detail</a:t>
            </a:r>
            <a:endParaRPr lang="en-US" dirty="0"/>
          </a:p>
        </p:txBody>
      </p:sp>
      <p:sp>
        <p:nvSpPr>
          <p:cNvPr id="4" name="Slide Number Placeholder 3"/>
          <p:cNvSpPr>
            <a:spLocks noGrp="1"/>
          </p:cNvSpPr>
          <p:nvPr>
            <p:ph type="sldNum" sz="quarter" idx="12"/>
          </p:nvPr>
        </p:nvSpPr>
        <p:spPr/>
        <p:txBody>
          <a:bodyPr/>
          <a:lstStyle/>
          <a:p>
            <a:pPr algn="l"/>
            <a:fld id="{E11B6AE6-3B27-44B1-BAEE-E127E34339EC}" type="slidenum">
              <a:rPr lang="en-US" smtClean="0"/>
              <a:pPr algn="l"/>
              <a:t>39</a:t>
            </a:fld>
            <a:endParaRPr lang="en-US" dirty="0"/>
          </a:p>
        </p:txBody>
      </p:sp>
      <p:pic>
        <p:nvPicPr>
          <p:cNvPr id="5" name="Picture 4"/>
          <p:cNvPicPr/>
          <p:nvPr/>
        </p:nvPicPr>
        <p:blipFill>
          <a:blip r:embed="rId2" cstate="print"/>
          <a:srcRect/>
          <a:stretch>
            <a:fillRect/>
          </a:stretch>
        </p:blipFill>
        <p:spPr bwMode="auto">
          <a:xfrm>
            <a:off x="147484" y="1661664"/>
            <a:ext cx="8858864" cy="3795252"/>
          </a:xfrm>
          <a:prstGeom prst="rect">
            <a:avLst/>
          </a:prstGeom>
          <a:noFill/>
          <a:ln w="9525">
            <a:noFill/>
            <a:miter lim="800000"/>
            <a:headEnd/>
            <a:tailEnd/>
          </a:ln>
        </p:spPr>
      </p:pic>
      <p:sp>
        <p:nvSpPr>
          <p:cNvPr id="6" name="TextBox 5"/>
          <p:cNvSpPr txBox="1"/>
          <p:nvPr/>
        </p:nvSpPr>
        <p:spPr>
          <a:xfrm>
            <a:off x="1465006" y="5496244"/>
            <a:ext cx="6613869" cy="1015663"/>
          </a:xfrm>
          <a:prstGeom prst="rect">
            <a:avLst/>
          </a:prstGeom>
          <a:noFill/>
        </p:spPr>
        <p:txBody>
          <a:bodyPr wrap="square" rtlCol="0">
            <a:spAutoFit/>
          </a:bodyPr>
          <a:lstStyle/>
          <a:p>
            <a:r>
              <a:rPr lang="en-US" sz="2000" dirty="0" smtClean="0">
                <a:solidFill>
                  <a:schemeClr val="bg1"/>
                </a:solidFill>
              </a:rPr>
              <a:t>Initial Wells                                                     After Optimization</a:t>
            </a:r>
          </a:p>
          <a:p>
            <a:endParaRPr lang="en-US" sz="2000" dirty="0">
              <a:solidFill>
                <a:schemeClr val="bg1"/>
              </a:solidFill>
            </a:endParaRPr>
          </a:p>
          <a:p>
            <a:pPr algn="ctr"/>
            <a:r>
              <a:rPr lang="en-US" sz="2000" dirty="0" smtClean="0">
                <a:solidFill>
                  <a:schemeClr val="bg1"/>
                </a:solidFill>
              </a:rPr>
              <a:t>Black circle = active producer, Red diamond = active injector </a:t>
            </a:r>
            <a:endParaRPr lang="en-US" sz="20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Typical Subsurface Project Workflow</a:t>
            </a:r>
            <a:endParaRPr lang="en-US" dirty="0"/>
          </a:p>
        </p:txBody>
      </p:sp>
      <p:sp>
        <p:nvSpPr>
          <p:cNvPr id="4" name="Rectangle 3"/>
          <p:cNvSpPr/>
          <p:nvPr/>
        </p:nvSpPr>
        <p:spPr bwMode="auto">
          <a:xfrm>
            <a:off x="323849" y="1333500"/>
            <a:ext cx="1362075" cy="752475"/>
          </a:xfrm>
          <a:prstGeom prst="rect">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Data</a:t>
            </a:r>
          </a:p>
        </p:txBody>
      </p:sp>
      <p:sp>
        <p:nvSpPr>
          <p:cNvPr id="5" name="Rectangle 4"/>
          <p:cNvSpPr/>
          <p:nvPr/>
        </p:nvSpPr>
        <p:spPr bwMode="auto">
          <a:xfrm>
            <a:off x="2047875" y="1333500"/>
            <a:ext cx="1371599" cy="752475"/>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rgbClr val="080808"/>
                </a:solidFill>
                <a:latin typeface="Arial" charset="0"/>
              </a:rPr>
              <a:t>Static Model*</a:t>
            </a:r>
            <a:endParaRPr kumimoji="0" lang="en-US" sz="1400" b="1" i="0" u="none" strike="noStrike" cap="none" normalizeH="0" baseline="0" dirty="0" smtClean="0">
              <a:ln>
                <a:noFill/>
              </a:ln>
              <a:solidFill>
                <a:srgbClr val="080808"/>
              </a:solidFill>
              <a:effectLst/>
              <a:latin typeface="Arial" charset="0"/>
            </a:endParaRPr>
          </a:p>
        </p:txBody>
      </p:sp>
      <p:cxnSp>
        <p:nvCxnSpPr>
          <p:cNvPr id="6" name="Straight Arrow Connector 5"/>
          <p:cNvCxnSpPr>
            <a:stCxn id="4" idx="3"/>
            <a:endCxn id="5" idx="1"/>
          </p:cNvCxnSpPr>
          <p:nvPr/>
        </p:nvCxnSpPr>
        <p:spPr bwMode="auto">
          <a:xfrm>
            <a:off x="1685924" y="1709738"/>
            <a:ext cx="361951" cy="1588"/>
          </a:xfrm>
          <a:prstGeom prst="straightConnector1">
            <a:avLst/>
          </a:prstGeom>
          <a:noFill/>
          <a:ln w="19050" cap="flat" cmpd="sng" algn="ctr">
            <a:solidFill>
              <a:schemeClr val="bg1"/>
            </a:solidFill>
            <a:prstDash val="solid"/>
            <a:round/>
            <a:headEnd type="none" w="med" len="med"/>
            <a:tailEnd type="arrow"/>
          </a:ln>
          <a:effectLst/>
        </p:spPr>
      </p:cxnSp>
      <p:pic>
        <p:nvPicPr>
          <p:cNvPr id="53256" name="Picture 8" descr="http://www.pennenergy.com/content/dam/Pennenergy/online-articles/2013/June/Paradigm%20reservoir%20modeling.JPG"/>
          <p:cNvPicPr>
            <a:picLocks noChangeAspect="1" noChangeArrowheads="1"/>
          </p:cNvPicPr>
          <p:nvPr/>
        </p:nvPicPr>
        <p:blipFill>
          <a:blip r:embed="rId2" cstate="print"/>
          <a:srcRect l="52665" b="41994"/>
          <a:stretch>
            <a:fillRect/>
          </a:stretch>
        </p:blipFill>
        <p:spPr bwMode="auto">
          <a:xfrm>
            <a:off x="457200" y="2362200"/>
            <a:ext cx="2876550" cy="1828800"/>
          </a:xfrm>
          <a:prstGeom prst="rect">
            <a:avLst/>
          </a:prstGeom>
          <a:noFill/>
        </p:spPr>
      </p:pic>
      <p:sp>
        <p:nvSpPr>
          <p:cNvPr id="12" name="TextBox 11"/>
          <p:cNvSpPr txBox="1"/>
          <p:nvPr/>
        </p:nvSpPr>
        <p:spPr>
          <a:xfrm>
            <a:off x="533400" y="4191000"/>
            <a:ext cx="2786340" cy="153888"/>
          </a:xfrm>
          <a:prstGeom prst="rect">
            <a:avLst/>
          </a:prstGeom>
          <a:noFill/>
        </p:spPr>
        <p:txBody>
          <a:bodyPr wrap="none" rtlCol="0">
            <a:spAutoFit/>
          </a:bodyPr>
          <a:lstStyle/>
          <a:p>
            <a:r>
              <a:rPr lang="en-US" sz="400" dirty="0" smtClean="0">
                <a:solidFill>
                  <a:schemeClr val="bg1">
                    <a:lumMod val="65000"/>
                  </a:schemeClr>
                </a:solidFill>
              </a:rPr>
              <a:t>http://www.pennenergy.com/content/dam/Pennenergy/online-articles/2013/June/Paradigm%20reservoir%20modeling.JPG</a:t>
            </a:r>
            <a:endParaRPr lang="en-US" sz="400" dirty="0">
              <a:solidFill>
                <a:schemeClr val="bg1">
                  <a:lumMod val="65000"/>
                </a:schemeClr>
              </a:solidFill>
            </a:endParaRPr>
          </a:p>
        </p:txBody>
      </p:sp>
      <p:sp>
        <p:nvSpPr>
          <p:cNvPr id="10" name="Slide Number Placeholder 9"/>
          <p:cNvSpPr>
            <a:spLocks noGrp="1"/>
          </p:cNvSpPr>
          <p:nvPr>
            <p:ph type="sldNum" sz="quarter" idx="12"/>
          </p:nvPr>
        </p:nvSpPr>
        <p:spPr/>
        <p:txBody>
          <a:bodyPr/>
          <a:lstStyle/>
          <a:p>
            <a:pPr algn="l"/>
            <a:fld id="{E11B6AE6-3B27-44B1-BAEE-E127E34339EC}" type="slidenum">
              <a:rPr lang="en-US" smtClean="0"/>
              <a:pPr algn="l"/>
              <a:t>4</a:t>
            </a:fld>
            <a:endParaRPr lang="en-US" dirty="0"/>
          </a:p>
        </p:txBody>
      </p:sp>
      <p:sp>
        <p:nvSpPr>
          <p:cNvPr id="11" name="TextBox 10"/>
          <p:cNvSpPr txBox="1"/>
          <p:nvPr/>
        </p:nvSpPr>
        <p:spPr>
          <a:xfrm>
            <a:off x="0" y="5934670"/>
            <a:ext cx="9144000" cy="1015663"/>
          </a:xfrm>
          <a:prstGeom prst="rect">
            <a:avLst/>
          </a:prstGeom>
          <a:noFill/>
        </p:spPr>
        <p:txBody>
          <a:bodyPr wrap="square" rtlCol="0">
            <a:spAutoFit/>
          </a:bodyPr>
          <a:lstStyle/>
          <a:p>
            <a:pPr algn="ctr"/>
            <a:r>
              <a:rPr lang="en-US" sz="2000" dirty="0" smtClean="0">
                <a:solidFill>
                  <a:schemeClr val="bg1"/>
                </a:solidFill>
              </a:rPr>
              <a:t>*Many projects employ probabilistic workflows to assess/manage uncertainty in the static, dynamic, and/or economic models</a:t>
            </a:r>
          </a:p>
          <a:p>
            <a:pPr algn="ctr"/>
            <a:endParaRPr lang="en-US" sz="2000" dirty="0">
              <a:solidFill>
                <a:schemeClr val="bg1"/>
              </a:solidFill>
            </a:endParaRPr>
          </a:p>
        </p:txBody>
      </p:sp>
    </p:spTree>
  </p:cSld>
  <p:clrMapOvr>
    <a:masterClrMapping/>
  </p:clrMapOvr>
  <p:transition advTm="7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Well Optimization Impact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Evaluation workflow</a:t>
            </a:r>
          </a:p>
          <a:p>
            <a:pPr lvl="1"/>
            <a:r>
              <a:rPr lang="en-US" dirty="0" smtClean="0"/>
              <a:t>Build multiple realizations (e.g. 25) of static model</a:t>
            </a:r>
          </a:p>
          <a:p>
            <a:pPr lvl="1"/>
            <a:r>
              <a:rPr lang="en-US" dirty="0" smtClean="0"/>
              <a:t>Randomly choose one of the realizations to optimize development well locations – producers and injectors</a:t>
            </a:r>
          </a:p>
          <a:p>
            <a:pPr lvl="1"/>
            <a:r>
              <a:rPr lang="en-US" dirty="0" smtClean="0"/>
              <a:t>Evaluate forecasts for all 25 realizations using the same optimized well locations</a:t>
            </a:r>
          </a:p>
          <a:p>
            <a:r>
              <a:rPr lang="en-US" dirty="0" smtClean="0"/>
              <a:t>If well optimization </a:t>
            </a:r>
            <a:r>
              <a:rPr lang="en-US" u="sng" dirty="0" smtClean="0"/>
              <a:t>does not </a:t>
            </a:r>
            <a:r>
              <a:rPr lang="en-US" dirty="0" smtClean="0"/>
              <a:t>result in forecast optimism, the forecast from the model should be close to midpoint of the forecast distribution obtained from the 25 realizations</a:t>
            </a:r>
            <a:endParaRPr lang="en-US" dirty="0"/>
          </a:p>
        </p:txBody>
      </p:sp>
      <p:sp>
        <p:nvSpPr>
          <p:cNvPr id="6" name="Slide Number Placeholder 5"/>
          <p:cNvSpPr>
            <a:spLocks noGrp="1"/>
          </p:cNvSpPr>
          <p:nvPr>
            <p:ph type="sldNum" sz="quarter" idx="12"/>
          </p:nvPr>
        </p:nvSpPr>
        <p:spPr/>
        <p:txBody>
          <a:bodyPr/>
          <a:lstStyle/>
          <a:p>
            <a:pPr algn="l"/>
            <a:fld id="{E11B6AE6-3B27-44B1-BAEE-E127E34339EC}" type="slidenum">
              <a:rPr lang="en-US" smtClean="0"/>
              <a:pPr algn="l"/>
              <a:t>40</a:t>
            </a:fld>
            <a:endParaRPr lang="en-US" dirty="0"/>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 Optimization Impact - Oil</a:t>
            </a:r>
            <a:endParaRPr lang="en-US" dirty="0"/>
          </a:p>
        </p:txBody>
      </p:sp>
      <p:pic>
        <p:nvPicPr>
          <p:cNvPr id="5" name="Content Placeholder 4"/>
          <p:cNvPicPr>
            <a:picLocks noGrp="1"/>
          </p:cNvPicPr>
          <p:nvPr>
            <p:ph idx="1"/>
          </p:nvPr>
        </p:nvPicPr>
        <p:blipFill>
          <a:blip r:embed="rId2" cstate="print"/>
          <a:srcRect/>
          <a:stretch>
            <a:fillRect/>
          </a:stretch>
        </p:blipFill>
        <p:spPr bwMode="auto">
          <a:xfrm>
            <a:off x="1741010" y="1371600"/>
            <a:ext cx="5407538" cy="3261331"/>
          </a:xfrm>
          <a:prstGeom prst="rect">
            <a:avLst/>
          </a:prstGeom>
          <a:noFill/>
          <a:ln w="38100">
            <a:solidFill>
              <a:schemeClr val="bg1"/>
            </a:solidFill>
            <a:miter lim="800000"/>
            <a:headEnd/>
            <a:tailEnd/>
          </a:ln>
        </p:spPr>
      </p:pic>
      <p:sp>
        <p:nvSpPr>
          <p:cNvPr id="6" name="TextBox 5"/>
          <p:cNvSpPr txBox="1"/>
          <p:nvPr/>
        </p:nvSpPr>
        <p:spPr>
          <a:xfrm>
            <a:off x="152400" y="4648200"/>
            <a:ext cx="8839200" cy="1631216"/>
          </a:xfrm>
          <a:prstGeom prst="rect">
            <a:avLst/>
          </a:prstGeom>
          <a:noFill/>
        </p:spPr>
        <p:txBody>
          <a:bodyPr wrap="square" rtlCol="0">
            <a:spAutoFit/>
          </a:bodyPr>
          <a:lstStyle/>
          <a:p>
            <a:r>
              <a:rPr lang="en-US" sz="2000" dirty="0" smtClean="0"/>
              <a:t>Delta cumulative produced oil compared to Case 1 (reference case; highlighted by arrow).  Note that most of the forecasts (19 of the 25 realizations) give less oil using the same “optimized” well locations as Case 1 (after Meddaugh et al., 2011).  Thus, suggesting that well location optimization “forces” an optimistic recovery estimate.</a:t>
            </a:r>
            <a:endParaRPr lang="en-US" sz="2000" b="1" dirty="0" smtClean="0"/>
          </a:p>
          <a:p>
            <a:endParaRPr lang="en-US" sz="2000" dirty="0">
              <a:latin typeface="Arial"/>
              <a:cs typeface="Arial"/>
            </a:endParaRPr>
          </a:p>
        </p:txBody>
      </p:sp>
      <p:sp>
        <p:nvSpPr>
          <p:cNvPr id="8" name="TextBox 7"/>
          <p:cNvSpPr txBox="1"/>
          <p:nvPr/>
        </p:nvSpPr>
        <p:spPr>
          <a:xfrm>
            <a:off x="3786996" y="2372262"/>
            <a:ext cx="1345719" cy="338554"/>
          </a:xfrm>
          <a:prstGeom prst="rect">
            <a:avLst/>
          </a:prstGeom>
          <a:noFill/>
        </p:spPr>
        <p:txBody>
          <a:bodyPr wrap="square" rtlCol="0">
            <a:spAutoFit/>
          </a:bodyPr>
          <a:lstStyle/>
          <a:p>
            <a:r>
              <a:rPr lang="en-US" sz="1600" b="1" dirty="0" smtClean="0">
                <a:solidFill>
                  <a:srgbClr val="FF0000"/>
                </a:solidFill>
              </a:rPr>
              <a:t>Expectation</a:t>
            </a:r>
            <a:endParaRPr lang="en-US" sz="1600" b="1" dirty="0">
              <a:solidFill>
                <a:srgbClr val="FF0000"/>
              </a:solidFill>
            </a:endParaRPr>
          </a:p>
        </p:txBody>
      </p:sp>
      <p:sp>
        <p:nvSpPr>
          <p:cNvPr id="9" name="TextBox 8"/>
          <p:cNvSpPr txBox="1"/>
          <p:nvPr/>
        </p:nvSpPr>
        <p:spPr>
          <a:xfrm>
            <a:off x="5233363" y="3689228"/>
            <a:ext cx="856890" cy="338554"/>
          </a:xfrm>
          <a:prstGeom prst="rect">
            <a:avLst/>
          </a:prstGeom>
          <a:noFill/>
        </p:spPr>
        <p:txBody>
          <a:bodyPr wrap="square" rtlCol="0">
            <a:spAutoFit/>
          </a:bodyPr>
          <a:lstStyle/>
          <a:p>
            <a:r>
              <a:rPr lang="en-US" sz="1600" b="1" dirty="0" smtClean="0"/>
              <a:t>Actual</a:t>
            </a:r>
            <a:endParaRPr lang="en-US" sz="1600" b="1" dirty="0"/>
          </a:p>
        </p:txBody>
      </p:sp>
      <p:sp>
        <p:nvSpPr>
          <p:cNvPr id="10" name="Rectangle 9"/>
          <p:cNvSpPr/>
          <p:nvPr/>
        </p:nvSpPr>
        <p:spPr>
          <a:xfrm>
            <a:off x="5296619" y="3114135"/>
            <a:ext cx="966159" cy="940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1155" y="4718649"/>
            <a:ext cx="8738558" cy="1181819"/>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1" name="Down Arrow 10"/>
          <p:cNvSpPr/>
          <p:nvPr/>
        </p:nvSpPr>
        <p:spPr>
          <a:xfrm>
            <a:off x="4304766" y="2703686"/>
            <a:ext cx="94891" cy="52621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pPr algn="l"/>
            <a:fld id="{E11B6AE6-3B27-44B1-BAEE-E127E34339EC}" type="slidenum">
              <a:rPr lang="en-US" smtClean="0"/>
              <a:pPr algn="l"/>
              <a:t>41</a:t>
            </a:fld>
            <a:endParaRPr lang="en-US" dirty="0"/>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 Optimization Impact - Oil</a:t>
            </a:r>
            <a:endParaRPr lang="en-US" dirty="0"/>
          </a:p>
        </p:txBody>
      </p:sp>
      <p:pic>
        <p:nvPicPr>
          <p:cNvPr id="5" name="Content Placeholder 4"/>
          <p:cNvPicPr>
            <a:picLocks noGrp="1"/>
          </p:cNvPicPr>
          <p:nvPr>
            <p:ph idx="1"/>
          </p:nvPr>
        </p:nvPicPr>
        <p:blipFill>
          <a:blip r:embed="rId2" cstate="print"/>
          <a:srcRect/>
          <a:stretch>
            <a:fillRect/>
          </a:stretch>
        </p:blipFill>
        <p:spPr bwMode="auto">
          <a:xfrm>
            <a:off x="1741010" y="1371600"/>
            <a:ext cx="5407538" cy="3261331"/>
          </a:xfrm>
          <a:prstGeom prst="rect">
            <a:avLst/>
          </a:prstGeom>
          <a:noFill/>
          <a:ln w="38100">
            <a:noFill/>
            <a:miter lim="800000"/>
            <a:headEnd/>
            <a:tailEnd/>
          </a:ln>
        </p:spPr>
      </p:pic>
      <p:sp>
        <p:nvSpPr>
          <p:cNvPr id="6" name="TextBox 5"/>
          <p:cNvSpPr txBox="1"/>
          <p:nvPr/>
        </p:nvSpPr>
        <p:spPr>
          <a:xfrm>
            <a:off x="152400" y="4648200"/>
            <a:ext cx="8839200" cy="1631216"/>
          </a:xfrm>
          <a:prstGeom prst="rect">
            <a:avLst/>
          </a:prstGeom>
          <a:noFill/>
        </p:spPr>
        <p:txBody>
          <a:bodyPr wrap="square" rtlCol="0">
            <a:spAutoFit/>
          </a:bodyPr>
          <a:lstStyle/>
          <a:p>
            <a:r>
              <a:rPr lang="en-US" sz="2000" dirty="0" smtClean="0">
                <a:solidFill>
                  <a:schemeClr val="bg1"/>
                </a:solidFill>
              </a:rPr>
              <a:t>Delta cumulative produced oil compared to Case 1 (highlighted by black arrow).  Note that most of the forecasts (19 of the 25 realizations) give less oil using the same “optimized” well locations as Case 1 (after Meddaugh et al., 2011).  Thus, suggesting that well location optimization “forces” an optimistic recovery estimate.</a:t>
            </a:r>
            <a:endParaRPr lang="en-US" sz="2000" b="1" dirty="0" smtClean="0">
              <a:solidFill>
                <a:schemeClr val="bg1"/>
              </a:solidFill>
            </a:endParaRPr>
          </a:p>
          <a:p>
            <a:endParaRPr lang="en-US" sz="2000" dirty="0">
              <a:solidFill>
                <a:schemeClr val="bg1"/>
              </a:solidFill>
              <a:latin typeface="Arial"/>
              <a:cs typeface="Arial"/>
            </a:endParaRPr>
          </a:p>
        </p:txBody>
      </p:sp>
      <p:sp>
        <p:nvSpPr>
          <p:cNvPr id="7" name="Down Arrow 6"/>
          <p:cNvSpPr/>
          <p:nvPr/>
        </p:nvSpPr>
        <p:spPr>
          <a:xfrm>
            <a:off x="4304766" y="2703686"/>
            <a:ext cx="94891" cy="52621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786996" y="2372262"/>
            <a:ext cx="1345719" cy="338554"/>
          </a:xfrm>
          <a:prstGeom prst="rect">
            <a:avLst/>
          </a:prstGeom>
          <a:noFill/>
        </p:spPr>
        <p:txBody>
          <a:bodyPr wrap="square" rtlCol="0">
            <a:spAutoFit/>
          </a:bodyPr>
          <a:lstStyle/>
          <a:p>
            <a:r>
              <a:rPr lang="en-US" sz="1600" b="1" dirty="0" smtClean="0">
                <a:solidFill>
                  <a:srgbClr val="FF0000"/>
                </a:solidFill>
              </a:rPr>
              <a:t>Expectation</a:t>
            </a:r>
            <a:endParaRPr lang="en-US" sz="1600" b="1" dirty="0">
              <a:solidFill>
                <a:srgbClr val="FF0000"/>
              </a:solidFill>
            </a:endParaRPr>
          </a:p>
        </p:txBody>
      </p:sp>
      <p:sp>
        <p:nvSpPr>
          <p:cNvPr id="9" name="TextBox 8"/>
          <p:cNvSpPr txBox="1"/>
          <p:nvPr/>
        </p:nvSpPr>
        <p:spPr>
          <a:xfrm>
            <a:off x="5233363" y="3689228"/>
            <a:ext cx="856890" cy="338554"/>
          </a:xfrm>
          <a:prstGeom prst="rect">
            <a:avLst/>
          </a:prstGeom>
          <a:noFill/>
        </p:spPr>
        <p:txBody>
          <a:bodyPr wrap="square" rtlCol="0">
            <a:spAutoFit/>
          </a:bodyPr>
          <a:lstStyle/>
          <a:p>
            <a:r>
              <a:rPr lang="en-US" sz="1600" b="1" dirty="0" smtClean="0"/>
              <a:t>Actual</a:t>
            </a:r>
            <a:endParaRPr lang="en-US" sz="1600" b="1" dirty="0"/>
          </a:p>
        </p:txBody>
      </p:sp>
      <p:sp>
        <p:nvSpPr>
          <p:cNvPr id="11" name="Slide Number Placeholder 10"/>
          <p:cNvSpPr>
            <a:spLocks noGrp="1"/>
          </p:cNvSpPr>
          <p:nvPr>
            <p:ph type="sldNum" sz="quarter" idx="12"/>
          </p:nvPr>
        </p:nvSpPr>
        <p:spPr/>
        <p:txBody>
          <a:bodyPr/>
          <a:lstStyle/>
          <a:p>
            <a:pPr algn="l"/>
            <a:fld id="{E11B6AE6-3B27-44B1-BAEE-E127E34339EC}" type="slidenum">
              <a:rPr lang="en-US" smtClean="0"/>
              <a:pPr algn="l"/>
              <a:t>42</a:t>
            </a:fld>
            <a:endParaRPr lang="en-US" dirty="0"/>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752600" y="1366684"/>
            <a:ext cx="5407538" cy="3173239"/>
          </a:xfrm>
          <a:prstGeom prst="rect">
            <a:avLst/>
          </a:prstGeom>
          <a:noFill/>
          <a:ln w="38100">
            <a:noFill/>
            <a:miter lim="800000"/>
            <a:headEnd/>
            <a:tailEnd/>
          </a:ln>
        </p:spPr>
      </p:pic>
      <p:sp>
        <p:nvSpPr>
          <p:cNvPr id="2" name="Title 1"/>
          <p:cNvSpPr>
            <a:spLocks noGrp="1"/>
          </p:cNvSpPr>
          <p:nvPr>
            <p:ph type="title"/>
          </p:nvPr>
        </p:nvSpPr>
        <p:spPr/>
        <p:txBody>
          <a:bodyPr/>
          <a:lstStyle/>
          <a:p>
            <a:r>
              <a:rPr lang="en-US" dirty="0" smtClean="0"/>
              <a:t>Well Optimization Impact - Gas</a:t>
            </a:r>
            <a:endParaRPr lang="en-US" dirty="0"/>
          </a:p>
        </p:txBody>
      </p:sp>
      <p:sp>
        <p:nvSpPr>
          <p:cNvPr id="6" name="TextBox 5"/>
          <p:cNvSpPr txBox="1"/>
          <p:nvPr/>
        </p:nvSpPr>
        <p:spPr>
          <a:xfrm>
            <a:off x="381000" y="4648200"/>
            <a:ext cx="8534400" cy="1323439"/>
          </a:xfrm>
          <a:prstGeom prst="rect">
            <a:avLst/>
          </a:prstGeom>
          <a:noFill/>
        </p:spPr>
        <p:txBody>
          <a:bodyPr wrap="square" rtlCol="0">
            <a:spAutoFit/>
          </a:bodyPr>
          <a:lstStyle/>
          <a:p>
            <a:r>
              <a:rPr lang="en-US" sz="2000" dirty="0" smtClean="0">
                <a:solidFill>
                  <a:schemeClr val="bg1"/>
                </a:solidFill>
              </a:rPr>
              <a:t>Delta cumulative produced gas compared to Case 1 (highlighted by black arrow).  Note that the forecasts for 23 of the 25 realizations give less gas using the same “optimized” well locations as Case 1 (after Meddaugh et al., 2011). Again, well location optimization may “force” an optimistic recovery estimates.</a:t>
            </a:r>
            <a:endParaRPr lang="en-US" sz="2000" dirty="0">
              <a:solidFill>
                <a:schemeClr val="bg1"/>
              </a:solidFill>
              <a:latin typeface="Arial"/>
              <a:cs typeface="Arial"/>
            </a:endParaRPr>
          </a:p>
        </p:txBody>
      </p:sp>
      <p:sp>
        <p:nvSpPr>
          <p:cNvPr id="7" name="Down Arrow 6"/>
          <p:cNvSpPr/>
          <p:nvPr/>
        </p:nvSpPr>
        <p:spPr>
          <a:xfrm>
            <a:off x="4321646" y="2898475"/>
            <a:ext cx="94891" cy="52621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666226" y="2596548"/>
            <a:ext cx="1345719" cy="338554"/>
          </a:xfrm>
          <a:prstGeom prst="rect">
            <a:avLst/>
          </a:prstGeom>
          <a:noFill/>
        </p:spPr>
        <p:txBody>
          <a:bodyPr wrap="square" rtlCol="0">
            <a:spAutoFit/>
          </a:bodyPr>
          <a:lstStyle/>
          <a:p>
            <a:r>
              <a:rPr lang="en-US" sz="1600" b="1" dirty="0" smtClean="0">
                <a:solidFill>
                  <a:srgbClr val="FF0000"/>
                </a:solidFill>
              </a:rPr>
              <a:t>Expectation</a:t>
            </a:r>
            <a:endParaRPr lang="en-US" sz="1600" b="1" dirty="0">
              <a:solidFill>
                <a:srgbClr val="FF0000"/>
              </a:solidFill>
            </a:endParaRPr>
          </a:p>
        </p:txBody>
      </p:sp>
      <p:sp>
        <p:nvSpPr>
          <p:cNvPr id="9" name="TextBox 8"/>
          <p:cNvSpPr txBox="1"/>
          <p:nvPr/>
        </p:nvSpPr>
        <p:spPr>
          <a:xfrm>
            <a:off x="5759574" y="3559832"/>
            <a:ext cx="856890" cy="338554"/>
          </a:xfrm>
          <a:prstGeom prst="rect">
            <a:avLst/>
          </a:prstGeom>
          <a:noFill/>
        </p:spPr>
        <p:txBody>
          <a:bodyPr wrap="square" rtlCol="0">
            <a:spAutoFit/>
          </a:bodyPr>
          <a:lstStyle/>
          <a:p>
            <a:r>
              <a:rPr lang="en-US" sz="1600" b="1" dirty="0" smtClean="0"/>
              <a:t>Actual</a:t>
            </a:r>
            <a:endParaRPr lang="en-US" sz="1600" b="1" dirty="0"/>
          </a:p>
        </p:txBody>
      </p:sp>
      <p:sp>
        <p:nvSpPr>
          <p:cNvPr id="12" name="Slide Number Placeholder 11"/>
          <p:cNvSpPr>
            <a:spLocks noGrp="1"/>
          </p:cNvSpPr>
          <p:nvPr>
            <p:ph type="sldNum" sz="quarter" idx="12"/>
          </p:nvPr>
        </p:nvSpPr>
        <p:spPr/>
        <p:txBody>
          <a:bodyPr/>
          <a:lstStyle/>
          <a:p>
            <a:pPr algn="l"/>
            <a:fld id="{E11B6AE6-3B27-44B1-BAEE-E127E34339EC}" type="slidenum">
              <a:rPr lang="en-US" smtClean="0"/>
              <a:pPr algn="l"/>
              <a:t>43</a:t>
            </a:fld>
            <a:endParaRPr lang="en-US" dirty="0"/>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199" y="1600200"/>
            <a:ext cx="8686801" cy="5095568"/>
          </a:xfrm>
        </p:spPr>
        <p:txBody>
          <a:bodyPr>
            <a:noAutofit/>
          </a:bodyPr>
          <a:lstStyle/>
          <a:p>
            <a:r>
              <a:rPr lang="en-US" sz="2300" dirty="0" smtClean="0"/>
              <a:t>Static and dynamic modeling parameter choices such as grid size or semivariogram model may add 1-3 recovery factors units (RFUs) to forecasts</a:t>
            </a:r>
          </a:p>
          <a:p>
            <a:r>
              <a:rPr lang="en-US" sz="2300" dirty="0" smtClean="0"/>
              <a:t>Well optimization may add an additional 1-3 RFUs to forecasts</a:t>
            </a:r>
          </a:p>
          <a:p>
            <a:r>
              <a:rPr lang="en-US" sz="2300" dirty="0" smtClean="0"/>
              <a:t>Although not discussed in this talk, human factors such as the common “pressure” to provide a technical justification to move a project forward in the approval process also increases the likelihood of an optimistic forecast.  Use of analogs should reduce human factors but study and experience has shown that typical optimistic “filtering” of analogs may increase forecast optimism by 2-4 RFUs or more.</a:t>
            </a:r>
          </a:p>
          <a:p>
            <a:r>
              <a:rPr lang="en-US" sz="2300" dirty="0" smtClean="0"/>
              <a:t>Although much more work is needed, common workflow procedures may result </a:t>
            </a:r>
            <a:r>
              <a:rPr lang="en-US" sz="2300" smtClean="0"/>
              <a:t>in 5-10 </a:t>
            </a:r>
            <a:r>
              <a:rPr lang="en-US" sz="2300" dirty="0" smtClean="0"/>
              <a:t>RFUs or more of optimism to forecasts. </a:t>
            </a:r>
            <a:endParaRPr lang="en-US" sz="2300" dirty="0"/>
          </a:p>
        </p:txBody>
      </p:sp>
      <p:sp>
        <p:nvSpPr>
          <p:cNvPr id="6" name="Slide Number Placeholder 5"/>
          <p:cNvSpPr>
            <a:spLocks noGrp="1"/>
          </p:cNvSpPr>
          <p:nvPr>
            <p:ph type="sldNum" sz="quarter" idx="12"/>
          </p:nvPr>
        </p:nvSpPr>
        <p:spPr/>
        <p:txBody>
          <a:bodyPr/>
          <a:lstStyle/>
          <a:p>
            <a:pPr algn="l"/>
            <a:fld id="{E11B6AE6-3B27-44B1-BAEE-E127E34339EC}" type="slidenum">
              <a:rPr lang="en-US" smtClean="0"/>
              <a:pPr algn="l"/>
              <a:t>44</a:t>
            </a:fld>
            <a:endParaRPr lang="en-US" dirty="0"/>
          </a:p>
        </p:txBody>
      </p:sp>
    </p:spTree>
  </p:cSld>
  <p:clrMapOvr>
    <a:masterClrMapping/>
  </p:clrMapOvr>
  <p:transition advTm="7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Take Home Message</a:t>
            </a:r>
            <a:endParaRPr lang="en-US" dirty="0"/>
          </a:p>
        </p:txBody>
      </p:sp>
      <p:sp>
        <p:nvSpPr>
          <p:cNvPr id="3" name="Content Placeholder 2"/>
          <p:cNvSpPr>
            <a:spLocks noGrp="1"/>
          </p:cNvSpPr>
          <p:nvPr>
            <p:ph idx="1"/>
          </p:nvPr>
        </p:nvSpPr>
        <p:spPr/>
        <p:txBody>
          <a:bodyPr>
            <a:normAutofit fontScale="92500"/>
          </a:bodyPr>
          <a:lstStyle/>
          <a:p>
            <a:r>
              <a:rPr lang="en-US" dirty="0" smtClean="0"/>
              <a:t>Human, workflow, and software choices appear to drive forecasts towards optimism</a:t>
            </a:r>
          </a:p>
          <a:p>
            <a:r>
              <a:rPr lang="en-US" dirty="0" smtClean="0"/>
              <a:t>Although additional studies are needed, many of the optimism “sources” may be mitigated by:</a:t>
            </a:r>
          </a:p>
          <a:p>
            <a:pPr lvl="1"/>
            <a:r>
              <a:rPr lang="en-US" dirty="0" smtClean="0"/>
              <a:t>Better use of statistics</a:t>
            </a:r>
          </a:p>
          <a:p>
            <a:pPr lvl="1"/>
            <a:r>
              <a:rPr lang="en-US" dirty="0" smtClean="0"/>
              <a:t>Wider knowledge of the impact of modeling parameters on output forecasts</a:t>
            </a:r>
          </a:p>
          <a:p>
            <a:pPr lvl="1"/>
            <a:r>
              <a:rPr lang="en-US" dirty="0" smtClean="0"/>
              <a:t>Enhanced use of peer teams and assurance processes to reduce “human” induced optimism in forecasts </a:t>
            </a:r>
            <a:endParaRPr lang="en-US" dirty="0"/>
          </a:p>
        </p:txBody>
      </p:sp>
      <p:sp>
        <p:nvSpPr>
          <p:cNvPr id="4" name="Slide Number Placeholder 3"/>
          <p:cNvSpPr>
            <a:spLocks noGrp="1"/>
          </p:cNvSpPr>
          <p:nvPr>
            <p:ph type="sldNum" sz="quarter" idx="12"/>
          </p:nvPr>
        </p:nvSpPr>
        <p:spPr/>
        <p:txBody>
          <a:bodyPr/>
          <a:lstStyle/>
          <a:p>
            <a:pPr algn="l"/>
            <a:fld id="{E11B6AE6-3B27-44B1-BAEE-E127E34339EC}" type="slidenum">
              <a:rPr lang="en-US" smtClean="0"/>
              <a:pPr algn="l"/>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Not So Final, “Final” Reminder</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The oil and gas industry continues to move away from an “honor the data” paradigm of the 1980s to an “honor the data and respect uncertainty” paradigm.</a:t>
            </a:r>
          </a:p>
          <a:p>
            <a:r>
              <a:rPr lang="en-US" dirty="0" smtClean="0"/>
              <a:t>Improved tools and assurance processes (e.g. independent project reviews) are needed to reduce the “inherent bias” in workflows and produce more accurate forecasts.</a:t>
            </a:r>
          </a:p>
          <a:p>
            <a:r>
              <a:rPr lang="en-US" dirty="0" smtClean="0"/>
              <a:t>Bottom line (literally!)</a:t>
            </a:r>
          </a:p>
          <a:p>
            <a:pPr lvl="1"/>
            <a:r>
              <a:rPr lang="en-US" dirty="0" smtClean="0"/>
              <a:t>Better forecasts = Better use of capital</a:t>
            </a:r>
          </a:p>
          <a:p>
            <a:pPr lvl="1"/>
            <a:r>
              <a:rPr lang="en-US" dirty="0" smtClean="0"/>
              <a:t>Better use of capital = Improved company financial performance</a:t>
            </a:r>
          </a:p>
          <a:p>
            <a:endParaRPr lang="en-US" dirty="0"/>
          </a:p>
        </p:txBody>
      </p:sp>
      <p:sp>
        <p:nvSpPr>
          <p:cNvPr id="4" name="Slide Number Placeholder 3"/>
          <p:cNvSpPr>
            <a:spLocks noGrp="1"/>
          </p:cNvSpPr>
          <p:nvPr>
            <p:ph type="sldNum" sz="quarter" idx="12"/>
          </p:nvPr>
        </p:nvSpPr>
        <p:spPr/>
        <p:txBody>
          <a:bodyPr/>
          <a:lstStyle/>
          <a:p>
            <a:pPr algn="l"/>
            <a:fld id="{B4DB0E65-EF00-7F4C-860A-46B7C286D3E3}" type="slidenum">
              <a:rPr lang="en-US" smtClean="0"/>
              <a:pPr algn="l"/>
              <a:t>46</a:t>
            </a:fld>
            <a:endParaRPr lang="en-US"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Typical Subsurface Project Workflow</a:t>
            </a:r>
            <a:endParaRPr lang="en-US" dirty="0"/>
          </a:p>
        </p:txBody>
      </p:sp>
      <p:sp>
        <p:nvSpPr>
          <p:cNvPr id="19" name="Content Placeholder 18"/>
          <p:cNvSpPr>
            <a:spLocks noGrp="1"/>
          </p:cNvSpPr>
          <p:nvPr>
            <p:ph idx="1"/>
          </p:nvPr>
        </p:nvSpPr>
        <p:spPr/>
        <p:txBody>
          <a:bodyPr/>
          <a:lstStyle/>
          <a:p>
            <a:endParaRPr lang="en-US"/>
          </a:p>
        </p:txBody>
      </p:sp>
      <p:sp>
        <p:nvSpPr>
          <p:cNvPr id="4" name="Rectangle 3"/>
          <p:cNvSpPr/>
          <p:nvPr/>
        </p:nvSpPr>
        <p:spPr bwMode="auto">
          <a:xfrm>
            <a:off x="323849" y="1333500"/>
            <a:ext cx="1362075" cy="752475"/>
          </a:xfrm>
          <a:prstGeom prst="rect">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Data</a:t>
            </a:r>
          </a:p>
        </p:txBody>
      </p:sp>
      <p:sp>
        <p:nvSpPr>
          <p:cNvPr id="5" name="Rectangle 4"/>
          <p:cNvSpPr/>
          <p:nvPr/>
        </p:nvSpPr>
        <p:spPr bwMode="auto">
          <a:xfrm>
            <a:off x="2047875" y="1333500"/>
            <a:ext cx="1371599" cy="752475"/>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rgbClr val="080808"/>
                </a:solidFill>
                <a:latin typeface="Arial" charset="0"/>
              </a:rPr>
              <a:t>Static Model*</a:t>
            </a:r>
            <a:endParaRPr kumimoji="0" lang="en-US" sz="1400" b="1" i="0" u="none" strike="noStrike" cap="none" normalizeH="0" baseline="0" dirty="0" smtClean="0">
              <a:ln>
                <a:noFill/>
              </a:ln>
              <a:solidFill>
                <a:srgbClr val="080808"/>
              </a:solidFill>
              <a:effectLst/>
              <a:latin typeface="Arial" charset="0"/>
            </a:endParaRPr>
          </a:p>
        </p:txBody>
      </p:sp>
      <p:cxnSp>
        <p:nvCxnSpPr>
          <p:cNvPr id="6" name="Straight Arrow Connector 5"/>
          <p:cNvCxnSpPr>
            <a:stCxn id="4" idx="3"/>
            <a:endCxn id="5" idx="1"/>
          </p:cNvCxnSpPr>
          <p:nvPr/>
        </p:nvCxnSpPr>
        <p:spPr bwMode="auto">
          <a:xfrm>
            <a:off x="1685924" y="1709738"/>
            <a:ext cx="361951" cy="1588"/>
          </a:xfrm>
          <a:prstGeom prst="straightConnector1">
            <a:avLst/>
          </a:prstGeom>
          <a:noFill/>
          <a:ln w="19050" cap="flat" cmpd="sng" algn="ctr">
            <a:solidFill>
              <a:schemeClr val="bg1"/>
            </a:solidFill>
            <a:prstDash val="solid"/>
            <a:round/>
            <a:headEnd type="none" w="med" len="med"/>
            <a:tailEnd type="arrow"/>
          </a:ln>
          <a:effectLst/>
        </p:spPr>
      </p:cxnSp>
      <p:sp>
        <p:nvSpPr>
          <p:cNvPr id="8" name="Rectangle 7"/>
          <p:cNvSpPr/>
          <p:nvPr/>
        </p:nvSpPr>
        <p:spPr bwMode="auto">
          <a:xfrm>
            <a:off x="3809999" y="1335088"/>
            <a:ext cx="1371599" cy="752475"/>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Dynamic Model*</a:t>
            </a:r>
          </a:p>
        </p:txBody>
      </p:sp>
      <p:sp>
        <p:nvSpPr>
          <p:cNvPr id="9" name="Rectangle 8"/>
          <p:cNvSpPr/>
          <p:nvPr/>
        </p:nvSpPr>
        <p:spPr bwMode="auto">
          <a:xfrm>
            <a:off x="3809999" y="2372519"/>
            <a:ext cx="1371599" cy="752475"/>
          </a:xfrm>
          <a:prstGeom prst="rect">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rgbClr val="080808"/>
                </a:solidFill>
                <a:latin typeface="Arial" charset="0"/>
              </a:rPr>
              <a:t>Dynamic </a:t>
            </a:r>
            <a:r>
              <a:rPr kumimoji="0" lang="en-US" sz="1400" b="1" i="0" u="none" strike="noStrike" cap="none" normalizeH="0" baseline="0" dirty="0" smtClean="0">
                <a:ln>
                  <a:noFill/>
                </a:ln>
                <a:solidFill>
                  <a:srgbClr val="080808"/>
                </a:solidFill>
                <a:effectLst/>
                <a:latin typeface="Arial" charset="0"/>
              </a:rPr>
              <a:t> Model Predictions</a:t>
            </a:r>
          </a:p>
        </p:txBody>
      </p:sp>
      <p:cxnSp>
        <p:nvCxnSpPr>
          <p:cNvPr id="10" name="Straight Arrow Connector 9"/>
          <p:cNvCxnSpPr>
            <a:stCxn id="8" idx="2"/>
            <a:endCxn id="9" idx="0"/>
          </p:cNvCxnSpPr>
          <p:nvPr/>
        </p:nvCxnSpPr>
        <p:spPr bwMode="auto">
          <a:xfrm rot="5400000">
            <a:off x="4353321" y="2230041"/>
            <a:ext cx="284956" cy="1588"/>
          </a:xfrm>
          <a:prstGeom prst="straightConnector1">
            <a:avLst/>
          </a:prstGeom>
          <a:noFill/>
          <a:ln w="19050" cap="flat" cmpd="sng" algn="ctr">
            <a:solidFill>
              <a:schemeClr val="bg1"/>
            </a:solidFill>
            <a:prstDash val="solid"/>
            <a:round/>
            <a:headEnd type="none" w="med" len="med"/>
            <a:tailEnd type="arrow"/>
          </a:ln>
          <a:effectLst/>
        </p:spPr>
      </p:cxnSp>
      <p:cxnSp>
        <p:nvCxnSpPr>
          <p:cNvPr id="13" name="Straight Arrow Connector 12"/>
          <p:cNvCxnSpPr>
            <a:stCxn id="5" idx="3"/>
            <a:endCxn id="8" idx="1"/>
          </p:cNvCxnSpPr>
          <p:nvPr/>
        </p:nvCxnSpPr>
        <p:spPr bwMode="auto">
          <a:xfrm>
            <a:off x="3419474" y="1709738"/>
            <a:ext cx="390525" cy="1588"/>
          </a:xfrm>
          <a:prstGeom prst="straightConnector1">
            <a:avLst/>
          </a:prstGeom>
          <a:noFill/>
          <a:ln w="19050" cap="flat" cmpd="sng" algn="ctr">
            <a:solidFill>
              <a:schemeClr val="bg1"/>
            </a:solidFill>
            <a:prstDash val="solid"/>
            <a:round/>
            <a:headEnd type="none" w="med" len="med"/>
            <a:tailEnd type="arrow"/>
          </a:ln>
          <a:effectLst/>
        </p:spPr>
      </p:cxnSp>
      <p:pic>
        <p:nvPicPr>
          <p:cNvPr id="52226" name="Picture 2" descr="http://www.pennenergy.com/content/dam/Pennenergy/online-articles/2013/June/Paradigm%20reservoir%20modeling.JPG"/>
          <p:cNvPicPr>
            <a:picLocks noChangeAspect="1" noChangeArrowheads="1"/>
          </p:cNvPicPr>
          <p:nvPr/>
        </p:nvPicPr>
        <p:blipFill>
          <a:blip r:embed="rId2" cstate="print"/>
          <a:srcRect r="49843" b="39577"/>
          <a:stretch>
            <a:fillRect/>
          </a:stretch>
        </p:blipFill>
        <p:spPr bwMode="auto">
          <a:xfrm>
            <a:off x="5638800" y="1295400"/>
            <a:ext cx="3048000" cy="1905000"/>
          </a:xfrm>
          <a:prstGeom prst="rect">
            <a:avLst/>
          </a:prstGeom>
          <a:noFill/>
        </p:spPr>
      </p:pic>
      <p:pic>
        <p:nvPicPr>
          <p:cNvPr id="14" name="Picture 8" descr="http://www.pennenergy.com/content/dam/Pennenergy/online-articles/2013/June/Paradigm%20reservoir%20modeling.JPG"/>
          <p:cNvPicPr>
            <a:picLocks noChangeAspect="1" noChangeArrowheads="1"/>
          </p:cNvPicPr>
          <p:nvPr/>
        </p:nvPicPr>
        <p:blipFill>
          <a:blip r:embed="rId2" cstate="print"/>
          <a:srcRect l="52665" b="41994"/>
          <a:stretch>
            <a:fillRect/>
          </a:stretch>
        </p:blipFill>
        <p:spPr bwMode="auto">
          <a:xfrm>
            <a:off x="457200" y="2362200"/>
            <a:ext cx="2876550" cy="1828800"/>
          </a:xfrm>
          <a:prstGeom prst="rect">
            <a:avLst/>
          </a:prstGeom>
          <a:noFill/>
        </p:spPr>
      </p:pic>
      <p:sp>
        <p:nvSpPr>
          <p:cNvPr id="15" name="TextBox 14"/>
          <p:cNvSpPr txBox="1"/>
          <p:nvPr/>
        </p:nvSpPr>
        <p:spPr>
          <a:xfrm>
            <a:off x="533400" y="4191000"/>
            <a:ext cx="2786340" cy="153888"/>
          </a:xfrm>
          <a:prstGeom prst="rect">
            <a:avLst/>
          </a:prstGeom>
          <a:noFill/>
        </p:spPr>
        <p:txBody>
          <a:bodyPr wrap="none" rtlCol="0">
            <a:spAutoFit/>
          </a:bodyPr>
          <a:lstStyle/>
          <a:p>
            <a:r>
              <a:rPr lang="en-US" sz="400" dirty="0" smtClean="0">
                <a:solidFill>
                  <a:schemeClr val="bg1">
                    <a:lumMod val="65000"/>
                  </a:schemeClr>
                </a:solidFill>
              </a:rPr>
              <a:t>http://www.pennenergy.com/content/dam/Pennenergy/online-articles/2013/June/Paradigm%20reservoir%20modeling.JPG</a:t>
            </a:r>
            <a:endParaRPr lang="en-US" sz="400" dirty="0">
              <a:solidFill>
                <a:schemeClr val="bg1">
                  <a:lumMod val="65000"/>
                </a:schemeClr>
              </a:solidFill>
            </a:endParaRPr>
          </a:p>
        </p:txBody>
      </p:sp>
      <p:sp>
        <p:nvSpPr>
          <p:cNvPr id="16" name="TextBox 15"/>
          <p:cNvSpPr txBox="1"/>
          <p:nvPr/>
        </p:nvSpPr>
        <p:spPr>
          <a:xfrm>
            <a:off x="5791200" y="3200400"/>
            <a:ext cx="2786340" cy="153888"/>
          </a:xfrm>
          <a:prstGeom prst="rect">
            <a:avLst/>
          </a:prstGeom>
          <a:noFill/>
        </p:spPr>
        <p:txBody>
          <a:bodyPr wrap="none" rtlCol="0">
            <a:spAutoFit/>
          </a:bodyPr>
          <a:lstStyle/>
          <a:p>
            <a:r>
              <a:rPr lang="en-US" sz="400" dirty="0" smtClean="0">
                <a:solidFill>
                  <a:schemeClr val="bg1">
                    <a:lumMod val="65000"/>
                  </a:schemeClr>
                </a:solidFill>
              </a:rPr>
              <a:t>http://www.pennenergy.com/content/dam/Pennenergy/online-articles/2013/June/Paradigm%20reservoir%20modeling.JPG</a:t>
            </a:r>
            <a:endParaRPr lang="en-US" sz="400" dirty="0">
              <a:solidFill>
                <a:schemeClr val="bg1">
                  <a:lumMod val="65000"/>
                </a:schemeClr>
              </a:solidFill>
            </a:endParaRPr>
          </a:p>
        </p:txBody>
      </p:sp>
      <p:sp>
        <p:nvSpPr>
          <p:cNvPr id="20" name="Slide Number Placeholder 19"/>
          <p:cNvSpPr>
            <a:spLocks noGrp="1"/>
          </p:cNvSpPr>
          <p:nvPr>
            <p:ph type="sldNum" sz="quarter" idx="12"/>
          </p:nvPr>
        </p:nvSpPr>
        <p:spPr/>
        <p:txBody>
          <a:bodyPr/>
          <a:lstStyle/>
          <a:p>
            <a:pPr algn="l"/>
            <a:fld id="{E11B6AE6-3B27-44B1-BAEE-E127E34339EC}" type="slidenum">
              <a:rPr lang="en-US" smtClean="0"/>
              <a:pPr algn="l"/>
              <a:t>5</a:t>
            </a:fld>
            <a:endParaRPr lang="en-US" dirty="0"/>
          </a:p>
        </p:txBody>
      </p:sp>
      <p:sp>
        <p:nvSpPr>
          <p:cNvPr id="17" name="TextBox 16"/>
          <p:cNvSpPr txBox="1"/>
          <p:nvPr/>
        </p:nvSpPr>
        <p:spPr>
          <a:xfrm>
            <a:off x="0" y="5934670"/>
            <a:ext cx="9144000" cy="1015663"/>
          </a:xfrm>
          <a:prstGeom prst="rect">
            <a:avLst/>
          </a:prstGeom>
          <a:noFill/>
        </p:spPr>
        <p:txBody>
          <a:bodyPr wrap="square" rtlCol="0">
            <a:spAutoFit/>
          </a:bodyPr>
          <a:lstStyle/>
          <a:p>
            <a:pPr algn="ctr"/>
            <a:r>
              <a:rPr lang="en-US" sz="2000" dirty="0" smtClean="0">
                <a:solidFill>
                  <a:schemeClr val="bg1"/>
                </a:solidFill>
              </a:rPr>
              <a:t>*Many projects employ probabilistic workflows to assess/manage uncertainty in the static, dynamic, and/or economic models</a:t>
            </a:r>
          </a:p>
          <a:p>
            <a:pPr algn="ctr"/>
            <a:endParaRPr lang="en-US" sz="2000" dirty="0">
              <a:solidFill>
                <a:schemeClr val="bg1"/>
              </a:solidFill>
            </a:endParaRPr>
          </a:p>
        </p:txBody>
      </p:sp>
    </p:spTree>
  </p:cSld>
  <p:clrMapOvr>
    <a:masterClrMapping/>
  </p:clrMapOvr>
  <p:transition advTm="7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Typical Subsurface Project Workflow</a:t>
            </a:r>
            <a:endParaRPr lang="en-US" dirty="0"/>
          </a:p>
        </p:txBody>
      </p:sp>
      <p:sp>
        <p:nvSpPr>
          <p:cNvPr id="4" name="Rectangle 3"/>
          <p:cNvSpPr/>
          <p:nvPr/>
        </p:nvSpPr>
        <p:spPr bwMode="auto">
          <a:xfrm>
            <a:off x="323849" y="1333500"/>
            <a:ext cx="1362075" cy="752475"/>
          </a:xfrm>
          <a:prstGeom prst="rect">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Data</a:t>
            </a:r>
          </a:p>
        </p:txBody>
      </p:sp>
      <p:sp>
        <p:nvSpPr>
          <p:cNvPr id="5" name="Rectangle 4"/>
          <p:cNvSpPr/>
          <p:nvPr/>
        </p:nvSpPr>
        <p:spPr bwMode="auto">
          <a:xfrm>
            <a:off x="2047875" y="1333500"/>
            <a:ext cx="1371599" cy="752475"/>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rgbClr val="080808"/>
                </a:solidFill>
                <a:latin typeface="Arial" charset="0"/>
              </a:rPr>
              <a:t>Static Model</a:t>
            </a:r>
            <a:endParaRPr kumimoji="0" lang="en-US" sz="1400" b="1" i="0" u="none" strike="noStrike" cap="none" normalizeH="0" baseline="0" dirty="0" smtClean="0">
              <a:ln>
                <a:noFill/>
              </a:ln>
              <a:solidFill>
                <a:srgbClr val="080808"/>
              </a:solidFill>
              <a:effectLst/>
              <a:latin typeface="Arial" charset="0"/>
            </a:endParaRPr>
          </a:p>
        </p:txBody>
      </p:sp>
      <p:cxnSp>
        <p:nvCxnSpPr>
          <p:cNvPr id="6" name="Straight Arrow Connector 5"/>
          <p:cNvCxnSpPr>
            <a:stCxn id="4" idx="3"/>
            <a:endCxn id="5" idx="1"/>
          </p:cNvCxnSpPr>
          <p:nvPr/>
        </p:nvCxnSpPr>
        <p:spPr bwMode="auto">
          <a:xfrm>
            <a:off x="1685924" y="1709738"/>
            <a:ext cx="361951" cy="1588"/>
          </a:xfrm>
          <a:prstGeom prst="straightConnector1">
            <a:avLst/>
          </a:prstGeom>
          <a:noFill/>
          <a:ln w="19050" cap="flat" cmpd="sng" algn="ctr">
            <a:solidFill>
              <a:schemeClr val="bg1"/>
            </a:solidFill>
            <a:prstDash val="solid"/>
            <a:round/>
            <a:headEnd type="none" w="med" len="med"/>
            <a:tailEnd type="arrow"/>
          </a:ln>
          <a:effectLst/>
        </p:spPr>
      </p:cxnSp>
      <p:sp>
        <p:nvSpPr>
          <p:cNvPr id="7" name="Rectangle 6"/>
          <p:cNvSpPr/>
          <p:nvPr/>
        </p:nvSpPr>
        <p:spPr bwMode="auto">
          <a:xfrm>
            <a:off x="5562599" y="3429000"/>
            <a:ext cx="1371599" cy="752475"/>
          </a:xfrm>
          <a:prstGeom prst="rect">
            <a:avLst/>
          </a:pr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Reservoir Management Decision</a:t>
            </a:r>
          </a:p>
        </p:txBody>
      </p:sp>
      <p:sp>
        <p:nvSpPr>
          <p:cNvPr id="8" name="Rectangle 7"/>
          <p:cNvSpPr/>
          <p:nvPr/>
        </p:nvSpPr>
        <p:spPr bwMode="auto">
          <a:xfrm>
            <a:off x="3809999" y="1335088"/>
            <a:ext cx="1371599" cy="752475"/>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Dynamic Model</a:t>
            </a:r>
          </a:p>
        </p:txBody>
      </p:sp>
      <p:sp>
        <p:nvSpPr>
          <p:cNvPr id="9" name="Rectangle 8"/>
          <p:cNvSpPr/>
          <p:nvPr/>
        </p:nvSpPr>
        <p:spPr bwMode="auto">
          <a:xfrm>
            <a:off x="3809999" y="2372519"/>
            <a:ext cx="1371599" cy="752475"/>
          </a:xfrm>
          <a:prstGeom prst="rect">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rgbClr val="080808"/>
                </a:solidFill>
                <a:latin typeface="Arial" charset="0"/>
              </a:rPr>
              <a:t>Dynamic </a:t>
            </a:r>
            <a:r>
              <a:rPr kumimoji="0" lang="en-US" sz="1400" b="1" i="0" u="none" strike="noStrike" cap="none" normalizeH="0" baseline="0" dirty="0" smtClean="0">
                <a:ln>
                  <a:noFill/>
                </a:ln>
                <a:solidFill>
                  <a:srgbClr val="080808"/>
                </a:solidFill>
                <a:effectLst/>
                <a:latin typeface="Arial" charset="0"/>
              </a:rPr>
              <a:t> Model Predictions</a:t>
            </a:r>
          </a:p>
        </p:txBody>
      </p:sp>
      <p:cxnSp>
        <p:nvCxnSpPr>
          <p:cNvPr id="10" name="Straight Arrow Connector 9"/>
          <p:cNvCxnSpPr>
            <a:stCxn id="8" idx="2"/>
            <a:endCxn id="9" idx="0"/>
          </p:cNvCxnSpPr>
          <p:nvPr/>
        </p:nvCxnSpPr>
        <p:spPr bwMode="auto">
          <a:xfrm rot="5400000">
            <a:off x="4353321" y="2230041"/>
            <a:ext cx="284956" cy="1588"/>
          </a:xfrm>
          <a:prstGeom prst="straightConnector1">
            <a:avLst/>
          </a:prstGeom>
          <a:noFill/>
          <a:ln w="19050" cap="flat" cmpd="sng" algn="ctr">
            <a:solidFill>
              <a:schemeClr val="bg1"/>
            </a:solidFill>
            <a:prstDash val="solid"/>
            <a:round/>
            <a:headEnd type="none" w="med" len="med"/>
            <a:tailEnd type="arrow"/>
          </a:ln>
          <a:effectLst/>
        </p:spPr>
      </p:cxnSp>
      <p:sp>
        <p:nvSpPr>
          <p:cNvPr id="11" name="Rectangle 10"/>
          <p:cNvSpPr/>
          <p:nvPr/>
        </p:nvSpPr>
        <p:spPr bwMode="auto">
          <a:xfrm>
            <a:off x="3809999" y="3429000"/>
            <a:ext cx="1371599" cy="752475"/>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Economic Model*</a:t>
            </a:r>
          </a:p>
        </p:txBody>
      </p:sp>
      <p:cxnSp>
        <p:nvCxnSpPr>
          <p:cNvPr id="12" name="Straight Arrow Connector 11"/>
          <p:cNvCxnSpPr>
            <a:stCxn id="9" idx="2"/>
            <a:endCxn id="11" idx="0"/>
          </p:cNvCxnSpPr>
          <p:nvPr/>
        </p:nvCxnSpPr>
        <p:spPr bwMode="auto">
          <a:xfrm rot="5400000">
            <a:off x="4343796" y="3276997"/>
            <a:ext cx="304006" cy="1588"/>
          </a:xfrm>
          <a:prstGeom prst="straightConnector1">
            <a:avLst/>
          </a:prstGeom>
          <a:noFill/>
          <a:ln w="19050" cap="flat" cmpd="sng" algn="ctr">
            <a:solidFill>
              <a:schemeClr val="bg1"/>
            </a:solidFill>
            <a:prstDash val="solid"/>
            <a:round/>
            <a:headEnd type="none" w="med" len="med"/>
            <a:tailEnd type="arrow"/>
          </a:ln>
          <a:effectLst/>
        </p:spPr>
      </p:cxnSp>
      <p:cxnSp>
        <p:nvCxnSpPr>
          <p:cNvPr id="13" name="Straight Arrow Connector 12"/>
          <p:cNvCxnSpPr>
            <a:stCxn id="5" idx="3"/>
            <a:endCxn id="8" idx="1"/>
          </p:cNvCxnSpPr>
          <p:nvPr/>
        </p:nvCxnSpPr>
        <p:spPr bwMode="auto">
          <a:xfrm>
            <a:off x="3419474" y="1709738"/>
            <a:ext cx="390525" cy="1588"/>
          </a:xfrm>
          <a:prstGeom prst="straightConnector1">
            <a:avLst/>
          </a:prstGeom>
          <a:noFill/>
          <a:ln w="19050" cap="flat" cmpd="sng" algn="ctr">
            <a:solidFill>
              <a:schemeClr val="bg1"/>
            </a:solidFill>
            <a:prstDash val="solid"/>
            <a:round/>
            <a:headEnd type="none" w="med" len="med"/>
            <a:tailEnd type="arrow"/>
          </a:ln>
          <a:effectLst/>
        </p:spPr>
      </p:cxnSp>
      <p:cxnSp>
        <p:nvCxnSpPr>
          <p:cNvPr id="14" name="Straight Arrow Connector 13"/>
          <p:cNvCxnSpPr>
            <a:stCxn id="11" idx="3"/>
            <a:endCxn id="7" idx="1"/>
          </p:cNvCxnSpPr>
          <p:nvPr/>
        </p:nvCxnSpPr>
        <p:spPr bwMode="auto">
          <a:xfrm>
            <a:off x="5181598" y="3805238"/>
            <a:ext cx="381001" cy="1588"/>
          </a:xfrm>
          <a:prstGeom prst="straightConnector1">
            <a:avLst/>
          </a:prstGeom>
          <a:noFill/>
          <a:ln w="19050" cap="flat" cmpd="sng" algn="ctr">
            <a:solidFill>
              <a:schemeClr val="bg1"/>
            </a:solidFill>
            <a:prstDash val="solid"/>
            <a:round/>
            <a:headEnd type="none" w="med" len="med"/>
            <a:tailEnd type="arrow"/>
          </a:ln>
          <a:effectLst/>
        </p:spPr>
      </p:cxnSp>
      <p:pic>
        <p:nvPicPr>
          <p:cNvPr id="16" name="Picture 2" descr="http://www.pennenergy.com/content/dam/Pennenergy/online-articles/2013/June/Paradigm%20reservoir%20modeling.JPG"/>
          <p:cNvPicPr>
            <a:picLocks noChangeAspect="1" noChangeArrowheads="1"/>
          </p:cNvPicPr>
          <p:nvPr/>
        </p:nvPicPr>
        <p:blipFill>
          <a:blip r:embed="rId2" cstate="print"/>
          <a:srcRect r="49843" b="39577"/>
          <a:stretch>
            <a:fillRect/>
          </a:stretch>
        </p:blipFill>
        <p:spPr bwMode="auto">
          <a:xfrm>
            <a:off x="5638800" y="1295400"/>
            <a:ext cx="3048000" cy="1905000"/>
          </a:xfrm>
          <a:prstGeom prst="rect">
            <a:avLst/>
          </a:prstGeom>
          <a:noFill/>
        </p:spPr>
      </p:pic>
      <p:pic>
        <p:nvPicPr>
          <p:cNvPr id="17" name="Picture 8" descr="http://www.pennenergy.com/content/dam/Pennenergy/online-articles/2013/June/Paradigm%20reservoir%20modeling.JPG"/>
          <p:cNvPicPr>
            <a:picLocks noChangeAspect="1" noChangeArrowheads="1"/>
          </p:cNvPicPr>
          <p:nvPr/>
        </p:nvPicPr>
        <p:blipFill>
          <a:blip r:embed="rId2" cstate="print"/>
          <a:srcRect l="52665" b="41994"/>
          <a:stretch>
            <a:fillRect/>
          </a:stretch>
        </p:blipFill>
        <p:spPr bwMode="auto">
          <a:xfrm>
            <a:off x="457200" y="2362200"/>
            <a:ext cx="2876550" cy="1828800"/>
          </a:xfrm>
          <a:prstGeom prst="rect">
            <a:avLst/>
          </a:prstGeom>
          <a:noFill/>
        </p:spPr>
      </p:pic>
      <p:sp>
        <p:nvSpPr>
          <p:cNvPr id="18" name="TextBox 17"/>
          <p:cNvSpPr txBox="1"/>
          <p:nvPr/>
        </p:nvSpPr>
        <p:spPr>
          <a:xfrm>
            <a:off x="533400" y="4191000"/>
            <a:ext cx="2786340" cy="153888"/>
          </a:xfrm>
          <a:prstGeom prst="rect">
            <a:avLst/>
          </a:prstGeom>
          <a:noFill/>
        </p:spPr>
        <p:txBody>
          <a:bodyPr wrap="none" rtlCol="0">
            <a:spAutoFit/>
          </a:bodyPr>
          <a:lstStyle/>
          <a:p>
            <a:r>
              <a:rPr lang="en-US" sz="400" dirty="0" smtClean="0">
                <a:solidFill>
                  <a:schemeClr val="bg1">
                    <a:lumMod val="65000"/>
                  </a:schemeClr>
                </a:solidFill>
              </a:rPr>
              <a:t>http://www.pennenergy.com/content/dam/Pennenergy/online-articles/2013/June/Paradigm%20reservoir%20modeling.JPG</a:t>
            </a:r>
            <a:endParaRPr lang="en-US" sz="400" dirty="0">
              <a:solidFill>
                <a:schemeClr val="bg1">
                  <a:lumMod val="65000"/>
                </a:schemeClr>
              </a:solidFill>
            </a:endParaRPr>
          </a:p>
        </p:txBody>
      </p:sp>
      <p:sp>
        <p:nvSpPr>
          <p:cNvPr id="19" name="Slide Number Placeholder 18"/>
          <p:cNvSpPr>
            <a:spLocks noGrp="1"/>
          </p:cNvSpPr>
          <p:nvPr>
            <p:ph type="sldNum" sz="quarter" idx="12"/>
          </p:nvPr>
        </p:nvSpPr>
        <p:spPr/>
        <p:txBody>
          <a:bodyPr/>
          <a:lstStyle/>
          <a:p>
            <a:pPr algn="l"/>
            <a:fld id="{E11B6AE6-3B27-44B1-BAEE-E127E34339EC}" type="slidenum">
              <a:rPr lang="en-US" smtClean="0"/>
              <a:pPr algn="l"/>
              <a:t>6</a:t>
            </a:fld>
            <a:endParaRPr lang="en-US" dirty="0"/>
          </a:p>
        </p:txBody>
      </p:sp>
      <p:sp>
        <p:nvSpPr>
          <p:cNvPr id="20" name="TextBox 19"/>
          <p:cNvSpPr txBox="1"/>
          <p:nvPr/>
        </p:nvSpPr>
        <p:spPr>
          <a:xfrm>
            <a:off x="0" y="5934670"/>
            <a:ext cx="9144000" cy="1015663"/>
          </a:xfrm>
          <a:prstGeom prst="rect">
            <a:avLst/>
          </a:prstGeom>
          <a:noFill/>
        </p:spPr>
        <p:txBody>
          <a:bodyPr wrap="square" rtlCol="0">
            <a:spAutoFit/>
          </a:bodyPr>
          <a:lstStyle/>
          <a:p>
            <a:pPr algn="ctr"/>
            <a:r>
              <a:rPr lang="en-US" sz="2000" dirty="0" smtClean="0">
                <a:solidFill>
                  <a:schemeClr val="bg1"/>
                </a:solidFill>
              </a:rPr>
              <a:t>*Many projects employ probabilistic workflows to assess/manage uncertainty in the static, dynamic, and/or economic models</a:t>
            </a:r>
          </a:p>
          <a:p>
            <a:pPr algn="ctr"/>
            <a:endParaRPr lang="en-US" sz="2000" dirty="0">
              <a:solidFill>
                <a:schemeClr val="bg1"/>
              </a:solidFill>
            </a:endParaRPr>
          </a:p>
        </p:txBody>
      </p:sp>
    </p:spTree>
  </p:cSld>
  <p:clrMapOvr>
    <a:masterClrMapping/>
  </p:clrMapOvr>
  <p:transition advTm="7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Typical Subsurface Project Workflow</a:t>
            </a:r>
            <a:endParaRPr lang="en-US" dirty="0"/>
          </a:p>
        </p:txBody>
      </p:sp>
      <p:sp>
        <p:nvSpPr>
          <p:cNvPr id="4" name="Rectangle 3"/>
          <p:cNvSpPr/>
          <p:nvPr/>
        </p:nvSpPr>
        <p:spPr bwMode="auto">
          <a:xfrm>
            <a:off x="323849" y="1333500"/>
            <a:ext cx="1362075" cy="752475"/>
          </a:xfrm>
          <a:prstGeom prst="rect">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Data</a:t>
            </a:r>
          </a:p>
        </p:txBody>
      </p:sp>
      <p:sp>
        <p:nvSpPr>
          <p:cNvPr id="5" name="Rectangle 4"/>
          <p:cNvSpPr/>
          <p:nvPr/>
        </p:nvSpPr>
        <p:spPr bwMode="auto">
          <a:xfrm>
            <a:off x="2047875" y="1333500"/>
            <a:ext cx="1371599" cy="752475"/>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rgbClr val="080808"/>
                </a:solidFill>
                <a:latin typeface="Arial" charset="0"/>
              </a:rPr>
              <a:t>Static Model</a:t>
            </a:r>
            <a:endParaRPr kumimoji="0" lang="en-US" sz="1400" b="1" i="0" u="none" strike="noStrike" cap="none" normalizeH="0" baseline="0" dirty="0" smtClean="0">
              <a:ln>
                <a:noFill/>
              </a:ln>
              <a:solidFill>
                <a:srgbClr val="080808"/>
              </a:solidFill>
              <a:effectLst/>
              <a:latin typeface="Arial" charset="0"/>
            </a:endParaRPr>
          </a:p>
        </p:txBody>
      </p:sp>
      <p:cxnSp>
        <p:nvCxnSpPr>
          <p:cNvPr id="6" name="Straight Arrow Connector 5"/>
          <p:cNvCxnSpPr>
            <a:stCxn id="4" idx="3"/>
            <a:endCxn id="5" idx="1"/>
          </p:cNvCxnSpPr>
          <p:nvPr/>
        </p:nvCxnSpPr>
        <p:spPr bwMode="auto">
          <a:xfrm>
            <a:off x="1685924" y="1709738"/>
            <a:ext cx="361951" cy="1588"/>
          </a:xfrm>
          <a:prstGeom prst="straightConnector1">
            <a:avLst/>
          </a:prstGeom>
          <a:noFill/>
          <a:ln w="19050" cap="flat" cmpd="sng" algn="ctr">
            <a:solidFill>
              <a:schemeClr val="bg1"/>
            </a:solidFill>
            <a:prstDash val="solid"/>
            <a:round/>
            <a:headEnd type="none" w="med" len="med"/>
            <a:tailEnd type="arrow"/>
          </a:ln>
          <a:effectLst/>
        </p:spPr>
      </p:cxnSp>
      <p:sp>
        <p:nvSpPr>
          <p:cNvPr id="7" name="Rectangle 6"/>
          <p:cNvSpPr/>
          <p:nvPr/>
        </p:nvSpPr>
        <p:spPr bwMode="auto">
          <a:xfrm>
            <a:off x="5562599" y="3429000"/>
            <a:ext cx="1371599" cy="752475"/>
          </a:xfrm>
          <a:prstGeom prst="rect">
            <a:avLst/>
          </a:pr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Reservoir Management Decision</a:t>
            </a:r>
          </a:p>
        </p:txBody>
      </p:sp>
      <p:sp>
        <p:nvSpPr>
          <p:cNvPr id="8" name="Rectangle 7"/>
          <p:cNvSpPr/>
          <p:nvPr/>
        </p:nvSpPr>
        <p:spPr bwMode="auto">
          <a:xfrm>
            <a:off x="3809999" y="1335088"/>
            <a:ext cx="1371599" cy="752475"/>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Dynamic Model</a:t>
            </a:r>
          </a:p>
        </p:txBody>
      </p:sp>
      <p:sp>
        <p:nvSpPr>
          <p:cNvPr id="9" name="Rectangle 8"/>
          <p:cNvSpPr/>
          <p:nvPr/>
        </p:nvSpPr>
        <p:spPr bwMode="auto">
          <a:xfrm>
            <a:off x="3809999" y="2372519"/>
            <a:ext cx="1371599" cy="752475"/>
          </a:xfrm>
          <a:prstGeom prst="rect">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rgbClr val="080808"/>
                </a:solidFill>
                <a:latin typeface="Arial" charset="0"/>
              </a:rPr>
              <a:t>Dynamic </a:t>
            </a:r>
            <a:r>
              <a:rPr kumimoji="0" lang="en-US" sz="1400" b="1" i="0" u="none" strike="noStrike" cap="none" normalizeH="0" baseline="0" dirty="0" smtClean="0">
                <a:ln>
                  <a:noFill/>
                </a:ln>
                <a:solidFill>
                  <a:srgbClr val="080808"/>
                </a:solidFill>
                <a:effectLst/>
                <a:latin typeface="Arial" charset="0"/>
              </a:rPr>
              <a:t> Model Predictions</a:t>
            </a:r>
          </a:p>
        </p:txBody>
      </p:sp>
      <p:cxnSp>
        <p:nvCxnSpPr>
          <p:cNvPr id="10" name="Straight Arrow Connector 9"/>
          <p:cNvCxnSpPr>
            <a:stCxn id="8" idx="2"/>
            <a:endCxn id="9" idx="0"/>
          </p:cNvCxnSpPr>
          <p:nvPr/>
        </p:nvCxnSpPr>
        <p:spPr bwMode="auto">
          <a:xfrm rot="5400000">
            <a:off x="4353321" y="2230041"/>
            <a:ext cx="284956" cy="1588"/>
          </a:xfrm>
          <a:prstGeom prst="straightConnector1">
            <a:avLst/>
          </a:prstGeom>
          <a:noFill/>
          <a:ln w="19050" cap="flat" cmpd="sng" algn="ctr">
            <a:solidFill>
              <a:schemeClr val="bg1"/>
            </a:solidFill>
            <a:prstDash val="solid"/>
            <a:round/>
            <a:headEnd type="none" w="med" len="med"/>
            <a:tailEnd type="arrow"/>
          </a:ln>
          <a:effectLst/>
        </p:spPr>
      </p:cxnSp>
      <p:sp>
        <p:nvSpPr>
          <p:cNvPr id="11" name="Rectangle 10"/>
          <p:cNvSpPr/>
          <p:nvPr/>
        </p:nvSpPr>
        <p:spPr bwMode="auto">
          <a:xfrm>
            <a:off x="3809999" y="3429000"/>
            <a:ext cx="1371599" cy="752475"/>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Economic Model</a:t>
            </a:r>
          </a:p>
        </p:txBody>
      </p:sp>
      <p:cxnSp>
        <p:nvCxnSpPr>
          <p:cNvPr id="12" name="Straight Arrow Connector 11"/>
          <p:cNvCxnSpPr>
            <a:stCxn id="9" idx="2"/>
            <a:endCxn id="11" idx="0"/>
          </p:cNvCxnSpPr>
          <p:nvPr/>
        </p:nvCxnSpPr>
        <p:spPr bwMode="auto">
          <a:xfrm rot="5400000">
            <a:off x="4343796" y="3276997"/>
            <a:ext cx="304006" cy="1588"/>
          </a:xfrm>
          <a:prstGeom prst="straightConnector1">
            <a:avLst/>
          </a:prstGeom>
          <a:noFill/>
          <a:ln w="19050" cap="flat" cmpd="sng" algn="ctr">
            <a:solidFill>
              <a:schemeClr val="bg1"/>
            </a:solidFill>
            <a:prstDash val="solid"/>
            <a:round/>
            <a:headEnd type="none" w="med" len="med"/>
            <a:tailEnd type="arrow"/>
          </a:ln>
          <a:effectLst/>
        </p:spPr>
      </p:cxnSp>
      <p:cxnSp>
        <p:nvCxnSpPr>
          <p:cNvPr id="13" name="Straight Arrow Connector 12"/>
          <p:cNvCxnSpPr>
            <a:stCxn id="5" idx="3"/>
            <a:endCxn id="8" idx="1"/>
          </p:cNvCxnSpPr>
          <p:nvPr/>
        </p:nvCxnSpPr>
        <p:spPr bwMode="auto">
          <a:xfrm>
            <a:off x="3419474" y="1709738"/>
            <a:ext cx="390525" cy="1588"/>
          </a:xfrm>
          <a:prstGeom prst="straightConnector1">
            <a:avLst/>
          </a:prstGeom>
          <a:noFill/>
          <a:ln w="19050" cap="flat" cmpd="sng" algn="ctr">
            <a:solidFill>
              <a:schemeClr val="bg1"/>
            </a:solidFill>
            <a:prstDash val="solid"/>
            <a:round/>
            <a:headEnd type="none" w="med" len="med"/>
            <a:tailEnd type="arrow"/>
          </a:ln>
          <a:effectLst/>
        </p:spPr>
      </p:cxnSp>
      <p:cxnSp>
        <p:nvCxnSpPr>
          <p:cNvPr id="14" name="Straight Arrow Connector 13"/>
          <p:cNvCxnSpPr>
            <a:stCxn id="11" idx="3"/>
            <a:endCxn id="7" idx="1"/>
          </p:cNvCxnSpPr>
          <p:nvPr/>
        </p:nvCxnSpPr>
        <p:spPr bwMode="auto">
          <a:xfrm>
            <a:off x="5181598" y="3805238"/>
            <a:ext cx="381001" cy="1588"/>
          </a:xfrm>
          <a:prstGeom prst="straightConnector1">
            <a:avLst/>
          </a:prstGeom>
          <a:noFill/>
          <a:ln w="19050" cap="flat" cmpd="sng" algn="ctr">
            <a:solidFill>
              <a:schemeClr val="bg1"/>
            </a:solidFill>
            <a:prstDash val="solid"/>
            <a:round/>
            <a:headEnd type="none" w="med" len="med"/>
            <a:tailEnd type="arrow"/>
          </a:ln>
          <a:effectLst/>
        </p:spPr>
      </p:cxnSp>
      <p:sp>
        <p:nvSpPr>
          <p:cNvPr id="15" name="Rectangle 14"/>
          <p:cNvSpPr/>
          <p:nvPr/>
        </p:nvSpPr>
        <p:spPr bwMode="auto">
          <a:xfrm>
            <a:off x="5562600" y="4419600"/>
            <a:ext cx="1371599" cy="752475"/>
          </a:xfrm>
          <a:prstGeom prst="rect">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Field Performance</a:t>
            </a:r>
          </a:p>
        </p:txBody>
      </p:sp>
      <p:cxnSp>
        <p:nvCxnSpPr>
          <p:cNvPr id="16" name="Straight Arrow Connector 15"/>
          <p:cNvCxnSpPr>
            <a:stCxn id="7" idx="2"/>
            <a:endCxn id="15" idx="0"/>
          </p:cNvCxnSpPr>
          <p:nvPr/>
        </p:nvCxnSpPr>
        <p:spPr bwMode="auto">
          <a:xfrm>
            <a:off x="6248399" y="4181475"/>
            <a:ext cx="1" cy="238125"/>
          </a:xfrm>
          <a:prstGeom prst="straightConnector1">
            <a:avLst/>
          </a:prstGeom>
          <a:noFill/>
          <a:ln w="19050" cap="flat" cmpd="sng" algn="ctr">
            <a:solidFill>
              <a:schemeClr val="bg1"/>
            </a:solidFill>
            <a:prstDash val="solid"/>
            <a:round/>
            <a:headEnd type="none" w="med" len="med"/>
            <a:tailEnd type="arrow"/>
          </a:ln>
          <a:effectLst/>
        </p:spPr>
      </p:cxnSp>
      <p:pic>
        <p:nvPicPr>
          <p:cNvPr id="17" name="Picture 2"/>
          <p:cNvPicPr>
            <a:picLocks noChangeAspect="1" noChangeArrowheads="1"/>
          </p:cNvPicPr>
          <p:nvPr/>
        </p:nvPicPr>
        <p:blipFill>
          <a:blip r:embed="rId2" cstate="print"/>
          <a:srcRect/>
          <a:stretch>
            <a:fillRect/>
          </a:stretch>
        </p:blipFill>
        <p:spPr bwMode="auto">
          <a:xfrm>
            <a:off x="5562600" y="1447800"/>
            <a:ext cx="3133384" cy="1828800"/>
          </a:xfrm>
          <a:prstGeom prst="rect">
            <a:avLst/>
          </a:prstGeom>
          <a:solidFill>
            <a:schemeClr val="bg1"/>
          </a:solidFill>
          <a:ln w="9525">
            <a:noFill/>
            <a:miter lim="800000"/>
            <a:headEnd/>
            <a:tailEnd/>
          </a:ln>
          <a:effectLst/>
        </p:spPr>
      </p:pic>
      <p:sp>
        <p:nvSpPr>
          <p:cNvPr id="18" name="Slide Number Placeholder 17"/>
          <p:cNvSpPr>
            <a:spLocks noGrp="1"/>
          </p:cNvSpPr>
          <p:nvPr>
            <p:ph type="sldNum" sz="quarter" idx="12"/>
          </p:nvPr>
        </p:nvSpPr>
        <p:spPr/>
        <p:txBody>
          <a:bodyPr/>
          <a:lstStyle/>
          <a:p>
            <a:pPr algn="l"/>
            <a:fld id="{E11B6AE6-3B27-44B1-BAEE-E127E34339EC}" type="slidenum">
              <a:rPr lang="en-US" smtClean="0"/>
              <a:pPr algn="l"/>
              <a:t>7</a:t>
            </a:fld>
            <a:endParaRPr lang="en-US" dirty="0"/>
          </a:p>
        </p:txBody>
      </p:sp>
    </p:spTree>
  </p:cSld>
  <p:clrMapOvr>
    <a:masterClrMapping/>
  </p:clrMapOvr>
  <p:transition advTm="7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p:cNvPicPr>
            <a:picLocks noChangeAspect="1" noChangeArrowheads="1"/>
          </p:cNvPicPr>
          <p:nvPr/>
        </p:nvPicPr>
        <p:blipFill>
          <a:blip r:embed="rId2" cstate="print"/>
          <a:srcRect/>
          <a:stretch>
            <a:fillRect/>
          </a:stretch>
        </p:blipFill>
        <p:spPr bwMode="auto">
          <a:xfrm>
            <a:off x="5562600" y="1447800"/>
            <a:ext cx="3133384" cy="1828800"/>
          </a:xfrm>
          <a:prstGeom prst="rect">
            <a:avLst/>
          </a:prstGeom>
          <a:solidFill>
            <a:schemeClr val="bg1"/>
          </a:solidFill>
          <a:ln w="9525">
            <a:noFill/>
            <a:miter lim="800000"/>
            <a:headEnd/>
            <a:tailEnd/>
          </a:ln>
          <a:effectLst/>
        </p:spPr>
      </p:pic>
      <p:sp>
        <p:nvSpPr>
          <p:cNvPr id="2" name="Title 1"/>
          <p:cNvSpPr>
            <a:spLocks noGrp="1"/>
          </p:cNvSpPr>
          <p:nvPr>
            <p:ph type="title"/>
          </p:nvPr>
        </p:nvSpPr>
        <p:spPr/>
        <p:txBody>
          <a:bodyPr>
            <a:normAutofit fontScale="90000"/>
          </a:bodyPr>
          <a:lstStyle/>
          <a:p>
            <a:r>
              <a:rPr lang="en-US" dirty="0" smtClean="0"/>
              <a:t>Typical Subsurface Project Workflow</a:t>
            </a:r>
            <a:endParaRPr lang="en-US" dirty="0"/>
          </a:p>
        </p:txBody>
      </p:sp>
      <p:sp>
        <p:nvSpPr>
          <p:cNvPr id="4" name="Rectangle 3"/>
          <p:cNvSpPr/>
          <p:nvPr/>
        </p:nvSpPr>
        <p:spPr bwMode="auto">
          <a:xfrm>
            <a:off x="323849" y="1333500"/>
            <a:ext cx="1362075" cy="752475"/>
          </a:xfrm>
          <a:prstGeom prst="rect">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Data</a:t>
            </a:r>
          </a:p>
        </p:txBody>
      </p:sp>
      <p:sp>
        <p:nvSpPr>
          <p:cNvPr id="5" name="Rectangle 4"/>
          <p:cNvSpPr/>
          <p:nvPr/>
        </p:nvSpPr>
        <p:spPr bwMode="auto">
          <a:xfrm>
            <a:off x="2047875" y="1333500"/>
            <a:ext cx="1371599" cy="752475"/>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rgbClr val="080808"/>
                </a:solidFill>
                <a:latin typeface="Arial" charset="0"/>
              </a:rPr>
              <a:t>Static Model</a:t>
            </a:r>
            <a:endParaRPr kumimoji="0" lang="en-US" sz="1400" b="1" i="0" u="none" strike="noStrike" cap="none" normalizeH="0" baseline="0" dirty="0" smtClean="0">
              <a:ln>
                <a:noFill/>
              </a:ln>
              <a:solidFill>
                <a:srgbClr val="080808"/>
              </a:solidFill>
              <a:effectLst/>
              <a:latin typeface="Arial" charset="0"/>
            </a:endParaRPr>
          </a:p>
        </p:txBody>
      </p:sp>
      <p:cxnSp>
        <p:nvCxnSpPr>
          <p:cNvPr id="6" name="Straight Arrow Connector 5"/>
          <p:cNvCxnSpPr/>
          <p:nvPr/>
        </p:nvCxnSpPr>
        <p:spPr bwMode="auto">
          <a:xfrm>
            <a:off x="1685924" y="1719263"/>
            <a:ext cx="361951" cy="1588"/>
          </a:xfrm>
          <a:prstGeom prst="straightConnector1">
            <a:avLst/>
          </a:prstGeom>
          <a:noFill/>
          <a:ln w="19050" cap="flat" cmpd="sng" algn="ctr">
            <a:solidFill>
              <a:schemeClr val="bg1"/>
            </a:solidFill>
            <a:prstDash val="solid"/>
            <a:round/>
            <a:headEnd type="none" w="med" len="med"/>
            <a:tailEnd type="arrow"/>
          </a:ln>
          <a:effectLst/>
        </p:spPr>
      </p:cxnSp>
      <p:sp>
        <p:nvSpPr>
          <p:cNvPr id="7" name="Rectangle 6"/>
          <p:cNvSpPr/>
          <p:nvPr/>
        </p:nvSpPr>
        <p:spPr bwMode="auto">
          <a:xfrm>
            <a:off x="5562599" y="3429000"/>
            <a:ext cx="1371599" cy="752475"/>
          </a:xfrm>
          <a:prstGeom prst="rect">
            <a:avLst/>
          </a:pr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Reservoir Management Decision</a:t>
            </a:r>
          </a:p>
        </p:txBody>
      </p:sp>
      <p:sp>
        <p:nvSpPr>
          <p:cNvPr id="8" name="Rectangle 7"/>
          <p:cNvSpPr/>
          <p:nvPr/>
        </p:nvSpPr>
        <p:spPr bwMode="auto">
          <a:xfrm>
            <a:off x="3809999" y="1335088"/>
            <a:ext cx="1371599" cy="752475"/>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Dynamic Model</a:t>
            </a:r>
          </a:p>
        </p:txBody>
      </p:sp>
      <p:sp>
        <p:nvSpPr>
          <p:cNvPr id="9" name="Rectangle 8"/>
          <p:cNvSpPr/>
          <p:nvPr/>
        </p:nvSpPr>
        <p:spPr bwMode="auto">
          <a:xfrm>
            <a:off x="3809999" y="2372519"/>
            <a:ext cx="1371599" cy="752475"/>
          </a:xfrm>
          <a:prstGeom prst="rect">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rgbClr val="080808"/>
                </a:solidFill>
                <a:latin typeface="Arial" charset="0"/>
              </a:rPr>
              <a:t>Dynamic </a:t>
            </a:r>
            <a:r>
              <a:rPr kumimoji="0" lang="en-US" sz="1400" b="1" i="0" u="none" strike="noStrike" cap="none" normalizeH="0" baseline="0" dirty="0" smtClean="0">
                <a:ln>
                  <a:noFill/>
                </a:ln>
                <a:solidFill>
                  <a:srgbClr val="080808"/>
                </a:solidFill>
                <a:effectLst/>
                <a:latin typeface="Arial" charset="0"/>
              </a:rPr>
              <a:t> Model Predictions</a:t>
            </a:r>
          </a:p>
        </p:txBody>
      </p:sp>
      <p:cxnSp>
        <p:nvCxnSpPr>
          <p:cNvPr id="10" name="Straight Arrow Connector 9"/>
          <p:cNvCxnSpPr/>
          <p:nvPr/>
        </p:nvCxnSpPr>
        <p:spPr bwMode="auto">
          <a:xfrm rot="5400000">
            <a:off x="4353321" y="2239566"/>
            <a:ext cx="284956" cy="1588"/>
          </a:xfrm>
          <a:prstGeom prst="straightConnector1">
            <a:avLst/>
          </a:prstGeom>
          <a:noFill/>
          <a:ln w="19050" cap="flat" cmpd="sng" algn="ctr">
            <a:solidFill>
              <a:schemeClr val="bg1"/>
            </a:solidFill>
            <a:prstDash val="solid"/>
            <a:round/>
            <a:headEnd type="none" w="med" len="med"/>
            <a:tailEnd type="arrow"/>
          </a:ln>
          <a:effectLst/>
        </p:spPr>
      </p:cxnSp>
      <p:sp>
        <p:nvSpPr>
          <p:cNvPr id="11" name="Rectangle 10"/>
          <p:cNvSpPr/>
          <p:nvPr/>
        </p:nvSpPr>
        <p:spPr bwMode="auto">
          <a:xfrm>
            <a:off x="3809999" y="3429000"/>
            <a:ext cx="1371599" cy="752475"/>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Economic Model</a:t>
            </a:r>
          </a:p>
        </p:txBody>
      </p:sp>
      <p:cxnSp>
        <p:nvCxnSpPr>
          <p:cNvPr id="12" name="Straight Arrow Connector 11"/>
          <p:cNvCxnSpPr/>
          <p:nvPr/>
        </p:nvCxnSpPr>
        <p:spPr bwMode="auto">
          <a:xfrm rot="5400000">
            <a:off x="4343796" y="3286522"/>
            <a:ext cx="304006" cy="1588"/>
          </a:xfrm>
          <a:prstGeom prst="straightConnector1">
            <a:avLst/>
          </a:prstGeom>
          <a:noFill/>
          <a:ln w="19050" cap="flat" cmpd="sng" algn="ctr">
            <a:solidFill>
              <a:schemeClr val="bg1"/>
            </a:solidFill>
            <a:prstDash val="solid"/>
            <a:round/>
            <a:headEnd type="none" w="med" len="med"/>
            <a:tailEnd type="arrow"/>
          </a:ln>
          <a:effectLst/>
        </p:spPr>
      </p:cxnSp>
      <p:cxnSp>
        <p:nvCxnSpPr>
          <p:cNvPr id="13" name="Straight Arrow Connector 12"/>
          <p:cNvCxnSpPr/>
          <p:nvPr/>
        </p:nvCxnSpPr>
        <p:spPr bwMode="auto">
          <a:xfrm>
            <a:off x="3419474" y="1719263"/>
            <a:ext cx="390525" cy="1588"/>
          </a:xfrm>
          <a:prstGeom prst="straightConnector1">
            <a:avLst/>
          </a:prstGeom>
          <a:noFill/>
          <a:ln w="19050" cap="flat" cmpd="sng" algn="ctr">
            <a:solidFill>
              <a:schemeClr val="bg1"/>
            </a:solidFill>
            <a:prstDash val="solid"/>
            <a:round/>
            <a:headEnd type="none" w="med" len="med"/>
            <a:tailEnd type="arrow"/>
          </a:ln>
          <a:effectLst/>
        </p:spPr>
      </p:cxnSp>
      <p:cxnSp>
        <p:nvCxnSpPr>
          <p:cNvPr id="14" name="Straight Arrow Connector 13"/>
          <p:cNvCxnSpPr>
            <a:stCxn id="11" idx="3"/>
            <a:endCxn id="7" idx="1"/>
          </p:cNvCxnSpPr>
          <p:nvPr/>
        </p:nvCxnSpPr>
        <p:spPr bwMode="auto">
          <a:xfrm>
            <a:off x="5181598" y="3805238"/>
            <a:ext cx="381001" cy="1588"/>
          </a:xfrm>
          <a:prstGeom prst="straightConnector1">
            <a:avLst/>
          </a:prstGeom>
          <a:noFill/>
          <a:ln w="19050" cap="flat" cmpd="sng" algn="ctr">
            <a:solidFill>
              <a:schemeClr val="tx1"/>
            </a:solidFill>
            <a:prstDash val="solid"/>
            <a:round/>
            <a:headEnd type="none" w="med" len="med"/>
            <a:tailEnd type="arrow"/>
          </a:ln>
          <a:effectLst/>
        </p:spPr>
      </p:cxnSp>
      <p:sp>
        <p:nvSpPr>
          <p:cNvPr id="15" name="Rectangle 14"/>
          <p:cNvSpPr/>
          <p:nvPr/>
        </p:nvSpPr>
        <p:spPr bwMode="auto">
          <a:xfrm>
            <a:off x="5562600" y="4419600"/>
            <a:ext cx="1371599" cy="752475"/>
          </a:xfrm>
          <a:prstGeom prst="rect">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Field Performance</a:t>
            </a:r>
          </a:p>
        </p:txBody>
      </p:sp>
      <p:cxnSp>
        <p:nvCxnSpPr>
          <p:cNvPr id="16" name="Straight Arrow Connector 15"/>
          <p:cNvCxnSpPr/>
          <p:nvPr/>
        </p:nvCxnSpPr>
        <p:spPr bwMode="auto">
          <a:xfrm>
            <a:off x="6248399" y="4191000"/>
            <a:ext cx="1" cy="238125"/>
          </a:xfrm>
          <a:prstGeom prst="straightConnector1">
            <a:avLst/>
          </a:prstGeom>
          <a:noFill/>
          <a:ln w="19050" cap="flat" cmpd="sng" algn="ctr">
            <a:solidFill>
              <a:schemeClr val="bg1"/>
            </a:solidFill>
            <a:prstDash val="solid"/>
            <a:round/>
            <a:headEnd type="none" w="med" len="med"/>
            <a:tailEnd type="arrow"/>
          </a:ln>
          <a:effectLst/>
        </p:spPr>
      </p:cxnSp>
      <p:sp>
        <p:nvSpPr>
          <p:cNvPr id="19" name="Rectangle 18"/>
          <p:cNvSpPr/>
          <p:nvPr/>
        </p:nvSpPr>
        <p:spPr bwMode="auto">
          <a:xfrm>
            <a:off x="7239000" y="5105400"/>
            <a:ext cx="1371599" cy="752475"/>
          </a:xfrm>
          <a:prstGeom prst="rect">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Field Performance</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rgbClr val="080808"/>
                </a:solidFill>
                <a:latin typeface="Arial" charset="0"/>
              </a:rPr>
              <a:t>Is “Good”</a:t>
            </a:r>
            <a:endParaRPr kumimoji="0" lang="en-US" sz="1400" b="1" i="0" u="none" strike="noStrike" cap="none" normalizeH="0" baseline="0" dirty="0" smtClean="0">
              <a:ln>
                <a:noFill/>
              </a:ln>
              <a:solidFill>
                <a:srgbClr val="080808"/>
              </a:solidFill>
              <a:effectLst/>
              <a:latin typeface="Arial" charset="0"/>
            </a:endParaRPr>
          </a:p>
        </p:txBody>
      </p:sp>
      <p:cxnSp>
        <p:nvCxnSpPr>
          <p:cNvPr id="20" name="Straight Arrow Connector 19"/>
          <p:cNvCxnSpPr>
            <a:stCxn id="15" idx="3"/>
            <a:endCxn id="19" idx="0"/>
          </p:cNvCxnSpPr>
          <p:nvPr/>
        </p:nvCxnSpPr>
        <p:spPr bwMode="auto">
          <a:xfrm>
            <a:off x="6934199" y="4795838"/>
            <a:ext cx="990601" cy="309562"/>
          </a:xfrm>
          <a:prstGeom prst="straightConnector1">
            <a:avLst/>
          </a:prstGeom>
          <a:noFill/>
          <a:ln w="19050" cap="flat" cmpd="sng" algn="ctr">
            <a:solidFill>
              <a:schemeClr val="bg1"/>
            </a:solidFill>
            <a:prstDash val="solid"/>
            <a:round/>
            <a:headEnd type="none" w="med" len="med"/>
            <a:tailEnd type="arrow"/>
          </a:ln>
          <a:effectLst/>
        </p:spPr>
      </p:cxnSp>
      <p:cxnSp>
        <p:nvCxnSpPr>
          <p:cNvPr id="21" name="Straight Arrow Connector 20"/>
          <p:cNvCxnSpPr/>
          <p:nvPr/>
        </p:nvCxnSpPr>
        <p:spPr bwMode="auto">
          <a:xfrm>
            <a:off x="5181598" y="3814763"/>
            <a:ext cx="381001" cy="1588"/>
          </a:xfrm>
          <a:prstGeom prst="straightConnector1">
            <a:avLst/>
          </a:prstGeom>
          <a:noFill/>
          <a:ln w="19050" cap="flat" cmpd="sng" algn="ctr">
            <a:solidFill>
              <a:schemeClr val="bg1"/>
            </a:solidFill>
            <a:prstDash val="solid"/>
            <a:round/>
            <a:headEnd type="none" w="med" len="med"/>
            <a:tailEnd type="arrow"/>
          </a:ln>
          <a:effectLst/>
        </p:spPr>
      </p:cxnSp>
      <p:sp>
        <p:nvSpPr>
          <p:cNvPr id="22" name="Slide Number Placeholder 21"/>
          <p:cNvSpPr>
            <a:spLocks noGrp="1"/>
          </p:cNvSpPr>
          <p:nvPr>
            <p:ph type="sldNum" sz="quarter" idx="12"/>
          </p:nvPr>
        </p:nvSpPr>
        <p:spPr/>
        <p:txBody>
          <a:bodyPr/>
          <a:lstStyle/>
          <a:p>
            <a:pPr algn="l"/>
            <a:fld id="{E11B6AE6-3B27-44B1-BAEE-E127E34339EC}" type="slidenum">
              <a:rPr lang="en-US" smtClean="0"/>
              <a:pPr algn="l"/>
              <a:t>8</a:t>
            </a:fld>
            <a:endParaRPr lang="en-US" dirty="0"/>
          </a:p>
        </p:txBody>
      </p:sp>
    </p:spTree>
  </p:cSld>
  <p:clrMapOvr>
    <a:masterClrMapping/>
  </p:clrMapOvr>
  <p:transition advTm="7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Typical Subsurface Project Workflow</a:t>
            </a:r>
            <a:endParaRPr lang="en-US" dirty="0"/>
          </a:p>
        </p:txBody>
      </p:sp>
      <p:sp>
        <p:nvSpPr>
          <p:cNvPr id="4" name="Rectangle 3"/>
          <p:cNvSpPr/>
          <p:nvPr/>
        </p:nvSpPr>
        <p:spPr bwMode="auto">
          <a:xfrm>
            <a:off x="323849" y="1333500"/>
            <a:ext cx="1362075" cy="752475"/>
          </a:xfrm>
          <a:prstGeom prst="rect">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Data</a:t>
            </a:r>
          </a:p>
        </p:txBody>
      </p:sp>
      <p:sp>
        <p:nvSpPr>
          <p:cNvPr id="5" name="Rectangle 4"/>
          <p:cNvSpPr/>
          <p:nvPr/>
        </p:nvSpPr>
        <p:spPr bwMode="auto">
          <a:xfrm>
            <a:off x="2047875" y="1333500"/>
            <a:ext cx="1371599" cy="752475"/>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rgbClr val="080808"/>
                </a:solidFill>
                <a:latin typeface="Arial" charset="0"/>
              </a:rPr>
              <a:t>Static Model</a:t>
            </a:r>
            <a:endParaRPr kumimoji="0" lang="en-US" sz="1400" b="1" i="0" u="none" strike="noStrike" cap="none" normalizeH="0" baseline="0" dirty="0" smtClean="0">
              <a:ln>
                <a:noFill/>
              </a:ln>
              <a:solidFill>
                <a:srgbClr val="080808"/>
              </a:solidFill>
              <a:effectLst/>
              <a:latin typeface="Arial" charset="0"/>
            </a:endParaRPr>
          </a:p>
        </p:txBody>
      </p:sp>
      <p:cxnSp>
        <p:nvCxnSpPr>
          <p:cNvPr id="6" name="Straight Arrow Connector 5"/>
          <p:cNvCxnSpPr>
            <a:stCxn id="4" idx="3"/>
            <a:endCxn id="5" idx="1"/>
          </p:cNvCxnSpPr>
          <p:nvPr/>
        </p:nvCxnSpPr>
        <p:spPr bwMode="auto">
          <a:xfrm>
            <a:off x="1685924" y="1709738"/>
            <a:ext cx="361951" cy="1588"/>
          </a:xfrm>
          <a:prstGeom prst="straightConnector1">
            <a:avLst/>
          </a:prstGeom>
          <a:noFill/>
          <a:ln w="19050" cap="flat" cmpd="sng" algn="ctr">
            <a:solidFill>
              <a:schemeClr val="bg1"/>
            </a:solidFill>
            <a:prstDash val="solid"/>
            <a:round/>
            <a:headEnd type="none" w="med" len="med"/>
            <a:tailEnd type="arrow"/>
          </a:ln>
          <a:effectLst/>
        </p:spPr>
      </p:cxnSp>
      <p:sp>
        <p:nvSpPr>
          <p:cNvPr id="7" name="Rectangle 6"/>
          <p:cNvSpPr/>
          <p:nvPr/>
        </p:nvSpPr>
        <p:spPr bwMode="auto">
          <a:xfrm>
            <a:off x="5562599" y="3429000"/>
            <a:ext cx="1371599" cy="752475"/>
          </a:xfrm>
          <a:prstGeom prst="rect">
            <a:avLst/>
          </a:pr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Reservoir Management Decision</a:t>
            </a:r>
          </a:p>
        </p:txBody>
      </p:sp>
      <p:sp>
        <p:nvSpPr>
          <p:cNvPr id="8" name="Rectangle 7"/>
          <p:cNvSpPr/>
          <p:nvPr/>
        </p:nvSpPr>
        <p:spPr bwMode="auto">
          <a:xfrm>
            <a:off x="3809999" y="1335088"/>
            <a:ext cx="1371599" cy="752475"/>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Dynamic Model</a:t>
            </a:r>
          </a:p>
        </p:txBody>
      </p:sp>
      <p:sp>
        <p:nvSpPr>
          <p:cNvPr id="9" name="Rectangle 8"/>
          <p:cNvSpPr/>
          <p:nvPr/>
        </p:nvSpPr>
        <p:spPr bwMode="auto">
          <a:xfrm>
            <a:off x="3809999" y="2372519"/>
            <a:ext cx="1371599" cy="752475"/>
          </a:xfrm>
          <a:prstGeom prst="rect">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rgbClr val="080808"/>
                </a:solidFill>
                <a:latin typeface="Arial" charset="0"/>
              </a:rPr>
              <a:t>Dynamic </a:t>
            </a:r>
            <a:r>
              <a:rPr kumimoji="0" lang="en-US" sz="1400" b="1" i="0" u="none" strike="noStrike" cap="none" normalizeH="0" baseline="0" dirty="0" smtClean="0">
                <a:ln>
                  <a:noFill/>
                </a:ln>
                <a:solidFill>
                  <a:srgbClr val="080808"/>
                </a:solidFill>
                <a:effectLst/>
                <a:latin typeface="Arial" charset="0"/>
              </a:rPr>
              <a:t> Model Predictions</a:t>
            </a:r>
          </a:p>
        </p:txBody>
      </p:sp>
      <p:cxnSp>
        <p:nvCxnSpPr>
          <p:cNvPr id="10" name="Straight Arrow Connector 9"/>
          <p:cNvCxnSpPr>
            <a:stCxn id="8" idx="2"/>
            <a:endCxn id="9" idx="0"/>
          </p:cNvCxnSpPr>
          <p:nvPr/>
        </p:nvCxnSpPr>
        <p:spPr bwMode="auto">
          <a:xfrm rot="5400000">
            <a:off x="4353321" y="2230041"/>
            <a:ext cx="284956" cy="1588"/>
          </a:xfrm>
          <a:prstGeom prst="straightConnector1">
            <a:avLst/>
          </a:prstGeom>
          <a:noFill/>
          <a:ln w="19050" cap="flat" cmpd="sng" algn="ctr">
            <a:solidFill>
              <a:schemeClr val="bg1"/>
            </a:solidFill>
            <a:prstDash val="solid"/>
            <a:round/>
            <a:headEnd type="none" w="med" len="med"/>
            <a:tailEnd type="arrow"/>
          </a:ln>
          <a:effectLst/>
        </p:spPr>
      </p:cxnSp>
      <p:sp>
        <p:nvSpPr>
          <p:cNvPr id="11" name="Rectangle 10"/>
          <p:cNvSpPr/>
          <p:nvPr/>
        </p:nvSpPr>
        <p:spPr bwMode="auto">
          <a:xfrm>
            <a:off x="3809999" y="3429000"/>
            <a:ext cx="1371599" cy="752475"/>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Economic Model</a:t>
            </a:r>
          </a:p>
        </p:txBody>
      </p:sp>
      <p:cxnSp>
        <p:nvCxnSpPr>
          <p:cNvPr id="12" name="Straight Arrow Connector 11"/>
          <p:cNvCxnSpPr>
            <a:stCxn id="9" idx="2"/>
            <a:endCxn id="11" idx="0"/>
          </p:cNvCxnSpPr>
          <p:nvPr/>
        </p:nvCxnSpPr>
        <p:spPr bwMode="auto">
          <a:xfrm rot="5400000">
            <a:off x="4343796" y="3276997"/>
            <a:ext cx="304006" cy="1588"/>
          </a:xfrm>
          <a:prstGeom prst="straightConnector1">
            <a:avLst/>
          </a:prstGeom>
          <a:noFill/>
          <a:ln w="19050" cap="flat" cmpd="sng" algn="ctr">
            <a:solidFill>
              <a:schemeClr val="bg1"/>
            </a:solidFill>
            <a:prstDash val="solid"/>
            <a:round/>
            <a:headEnd type="none" w="med" len="med"/>
            <a:tailEnd type="arrow"/>
          </a:ln>
          <a:effectLst/>
        </p:spPr>
      </p:cxnSp>
      <p:cxnSp>
        <p:nvCxnSpPr>
          <p:cNvPr id="13" name="Straight Arrow Connector 12"/>
          <p:cNvCxnSpPr>
            <a:stCxn id="5" idx="3"/>
            <a:endCxn id="8" idx="1"/>
          </p:cNvCxnSpPr>
          <p:nvPr/>
        </p:nvCxnSpPr>
        <p:spPr bwMode="auto">
          <a:xfrm>
            <a:off x="3419474" y="1709738"/>
            <a:ext cx="390525" cy="1588"/>
          </a:xfrm>
          <a:prstGeom prst="straightConnector1">
            <a:avLst/>
          </a:prstGeom>
          <a:noFill/>
          <a:ln w="19050" cap="flat" cmpd="sng" algn="ctr">
            <a:solidFill>
              <a:schemeClr val="bg1"/>
            </a:solidFill>
            <a:prstDash val="solid"/>
            <a:round/>
            <a:headEnd type="none" w="med" len="med"/>
            <a:tailEnd type="arrow"/>
          </a:ln>
          <a:effectLst/>
        </p:spPr>
      </p:cxnSp>
      <p:cxnSp>
        <p:nvCxnSpPr>
          <p:cNvPr id="14" name="Straight Arrow Connector 13"/>
          <p:cNvCxnSpPr>
            <a:stCxn id="11" idx="3"/>
            <a:endCxn id="7" idx="1"/>
          </p:cNvCxnSpPr>
          <p:nvPr/>
        </p:nvCxnSpPr>
        <p:spPr bwMode="auto">
          <a:xfrm>
            <a:off x="5181598" y="3805238"/>
            <a:ext cx="381001" cy="1588"/>
          </a:xfrm>
          <a:prstGeom prst="straightConnector1">
            <a:avLst/>
          </a:prstGeom>
          <a:noFill/>
          <a:ln w="19050" cap="flat" cmpd="sng" algn="ctr">
            <a:solidFill>
              <a:schemeClr val="bg1"/>
            </a:solidFill>
            <a:prstDash val="solid"/>
            <a:round/>
            <a:headEnd type="none" w="med" len="med"/>
            <a:tailEnd type="arrow"/>
          </a:ln>
          <a:effectLst/>
        </p:spPr>
      </p:cxnSp>
      <p:sp>
        <p:nvSpPr>
          <p:cNvPr id="15" name="Rectangle 14"/>
          <p:cNvSpPr/>
          <p:nvPr/>
        </p:nvSpPr>
        <p:spPr bwMode="auto">
          <a:xfrm>
            <a:off x="5562600" y="4419600"/>
            <a:ext cx="1371599" cy="752475"/>
          </a:xfrm>
          <a:prstGeom prst="rect">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Field Performance</a:t>
            </a:r>
          </a:p>
        </p:txBody>
      </p:sp>
      <p:cxnSp>
        <p:nvCxnSpPr>
          <p:cNvPr id="16" name="Straight Arrow Connector 15"/>
          <p:cNvCxnSpPr>
            <a:stCxn id="7" idx="2"/>
            <a:endCxn id="15" idx="0"/>
          </p:cNvCxnSpPr>
          <p:nvPr/>
        </p:nvCxnSpPr>
        <p:spPr bwMode="auto">
          <a:xfrm>
            <a:off x="6248399" y="4181475"/>
            <a:ext cx="1" cy="238125"/>
          </a:xfrm>
          <a:prstGeom prst="straightConnector1">
            <a:avLst/>
          </a:prstGeom>
          <a:noFill/>
          <a:ln w="19050" cap="flat" cmpd="sng" algn="ctr">
            <a:solidFill>
              <a:schemeClr val="bg1"/>
            </a:solidFill>
            <a:prstDash val="solid"/>
            <a:round/>
            <a:headEnd type="none" w="med" len="med"/>
            <a:tailEnd type="arrow"/>
          </a:ln>
          <a:effectLst/>
        </p:spPr>
      </p:cxnSp>
      <p:sp>
        <p:nvSpPr>
          <p:cNvPr id="17" name="Rectangle 16"/>
          <p:cNvSpPr/>
          <p:nvPr/>
        </p:nvSpPr>
        <p:spPr bwMode="auto">
          <a:xfrm>
            <a:off x="3810000" y="5105400"/>
            <a:ext cx="1371599" cy="752475"/>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80808"/>
                </a:solidFill>
                <a:effectLst/>
                <a:latin typeface="Arial" charset="0"/>
              </a:rPr>
              <a:t>Field Performance</a:t>
            </a:r>
          </a:p>
          <a:p>
            <a:pPr marL="0" marR="0" indent="0" algn="ctr" defTabSz="914400" rtl="0" eaLnBrk="0" fontAlgn="base" latinLnBrk="0" hangingPunct="0">
              <a:lnSpc>
                <a:spcPct val="100000"/>
              </a:lnSpc>
              <a:spcBef>
                <a:spcPct val="0"/>
              </a:spcBef>
              <a:spcAft>
                <a:spcPct val="0"/>
              </a:spcAft>
              <a:buClrTx/>
              <a:buSzTx/>
              <a:buFontTx/>
              <a:buNone/>
              <a:tabLst/>
            </a:pPr>
            <a:r>
              <a:rPr lang="en-US" sz="1400" b="1" dirty="0" smtClean="0">
                <a:solidFill>
                  <a:srgbClr val="080808"/>
                </a:solidFill>
                <a:latin typeface="Arial" charset="0"/>
              </a:rPr>
              <a:t>Is “Poor”</a:t>
            </a:r>
            <a:endParaRPr kumimoji="0" lang="en-US" sz="1400" b="1" i="0" u="none" strike="noStrike" cap="none" normalizeH="0" baseline="0" dirty="0" smtClean="0">
              <a:ln>
                <a:noFill/>
              </a:ln>
              <a:solidFill>
                <a:srgbClr val="080808"/>
              </a:solidFill>
              <a:effectLst/>
              <a:latin typeface="Arial" charset="0"/>
            </a:endParaRPr>
          </a:p>
        </p:txBody>
      </p:sp>
      <p:cxnSp>
        <p:nvCxnSpPr>
          <p:cNvPr id="18" name="Straight Arrow Connector 17"/>
          <p:cNvCxnSpPr>
            <a:stCxn id="15" idx="1"/>
            <a:endCxn id="17" idx="0"/>
          </p:cNvCxnSpPr>
          <p:nvPr/>
        </p:nvCxnSpPr>
        <p:spPr bwMode="auto">
          <a:xfrm flipH="1">
            <a:off x="4495800" y="4795838"/>
            <a:ext cx="1066800" cy="309562"/>
          </a:xfrm>
          <a:prstGeom prst="straightConnector1">
            <a:avLst/>
          </a:prstGeom>
          <a:noFill/>
          <a:ln w="19050" cap="flat" cmpd="sng" algn="ctr">
            <a:solidFill>
              <a:schemeClr val="bg1"/>
            </a:solidFill>
            <a:prstDash val="solid"/>
            <a:round/>
            <a:headEnd type="none" w="med" len="med"/>
            <a:tailEnd type="arrow"/>
          </a:ln>
          <a:effectLst/>
        </p:spPr>
      </p:cxnSp>
      <p:pic>
        <p:nvPicPr>
          <p:cNvPr id="20" name="Picture 3"/>
          <p:cNvPicPr>
            <a:picLocks noChangeAspect="1" noChangeArrowheads="1"/>
          </p:cNvPicPr>
          <p:nvPr/>
        </p:nvPicPr>
        <p:blipFill>
          <a:blip r:embed="rId2" cstate="print"/>
          <a:srcRect/>
          <a:stretch>
            <a:fillRect/>
          </a:stretch>
        </p:blipFill>
        <p:spPr bwMode="auto">
          <a:xfrm>
            <a:off x="5562600" y="1447800"/>
            <a:ext cx="3133384" cy="1828800"/>
          </a:xfrm>
          <a:prstGeom prst="rect">
            <a:avLst/>
          </a:prstGeom>
          <a:solidFill>
            <a:schemeClr val="bg1"/>
          </a:solidFill>
          <a:ln w="9525">
            <a:noFill/>
            <a:miter lim="800000"/>
            <a:headEnd/>
            <a:tailEnd/>
          </a:ln>
          <a:effectLst/>
        </p:spPr>
      </p:pic>
      <p:sp>
        <p:nvSpPr>
          <p:cNvPr id="19" name="Slide Number Placeholder 18"/>
          <p:cNvSpPr>
            <a:spLocks noGrp="1"/>
          </p:cNvSpPr>
          <p:nvPr>
            <p:ph type="sldNum" sz="quarter" idx="12"/>
          </p:nvPr>
        </p:nvSpPr>
        <p:spPr/>
        <p:txBody>
          <a:bodyPr/>
          <a:lstStyle/>
          <a:p>
            <a:pPr algn="l"/>
            <a:fld id="{E11B6AE6-3B27-44B1-BAEE-E127E34339EC}" type="slidenum">
              <a:rPr lang="en-US" smtClean="0"/>
              <a:pPr algn="l"/>
              <a:t>9</a:t>
            </a:fld>
            <a:endParaRPr lang="en-US" dirty="0"/>
          </a:p>
        </p:txBody>
      </p:sp>
    </p:spTree>
  </p:cSld>
  <p:clrMapOvr>
    <a:masterClrMapping/>
  </p:clrMapOvr>
  <p:transition advTm="700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256</TotalTime>
  <Words>3274</Words>
  <Application>Microsoft Office PowerPoint</Application>
  <PresentationFormat>On-screen Show (4:3)</PresentationFormat>
  <Paragraphs>349</Paragraphs>
  <Slides>46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Symbol</vt:lpstr>
      <vt:lpstr>Times New Roman</vt:lpstr>
      <vt:lpstr>Office Theme</vt:lpstr>
      <vt:lpstr>Optimism in Reservoir Production Forecasting – Impact of Geology, Heterogeneity, Geostatistics, Reservoir Modeling, and Uncertainty</vt:lpstr>
      <vt:lpstr>Personal Background for Interest in Forecast Accuracy – Some Examples</vt:lpstr>
      <vt:lpstr>Some Key Terms</vt:lpstr>
      <vt:lpstr>Typical Subsurface Project Workflow</vt:lpstr>
      <vt:lpstr>Typical Subsurface Project Workflow</vt:lpstr>
      <vt:lpstr>Typical Subsurface Project Workflow</vt:lpstr>
      <vt:lpstr>Typical Subsurface Project Workflow</vt:lpstr>
      <vt:lpstr>Typical Subsurface Project Workflow</vt:lpstr>
      <vt:lpstr>Typical Subsurface Project Workflow</vt:lpstr>
      <vt:lpstr>Typical Subsurface Project Workflow</vt:lpstr>
      <vt:lpstr>Are Forecasts Too Optimistic?</vt:lpstr>
      <vt:lpstr>Are Forecasts Too Optimistic?</vt:lpstr>
      <vt:lpstr>Are Forecasts Too Optimistic?</vt:lpstr>
      <vt:lpstr>Are Forecasts Too Optimistic?</vt:lpstr>
      <vt:lpstr>Are Forecasts Too Optimistic?</vt:lpstr>
      <vt:lpstr>Are Forecasts Too Optimistic?</vt:lpstr>
      <vt:lpstr>Why Are Forecasts Too Optimistic?</vt:lpstr>
      <vt:lpstr>Why Are Forecasts Too Optimistic?</vt:lpstr>
      <vt:lpstr>Why Are Forecasts Too Optimistic?</vt:lpstr>
      <vt:lpstr>Impact of Grid Size</vt:lpstr>
      <vt:lpstr>Impact of Grid Size -Vertical Up-scaling Waterflood Example</vt:lpstr>
      <vt:lpstr>Areal Up-Scaling Effects on Waterflood Forecasts</vt:lpstr>
      <vt:lpstr>Impact of Grid Size on Waterflood Recovery without Model Up-Scaling</vt:lpstr>
      <vt:lpstr>A Key Term – The Semivariogram</vt:lpstr>
      <vt:lpstr>Semivariogram Range Parameter for Porosity in Carbonate Reservoirs – What Value to Use?</vt:lpstr>
      <vt:lpstr>Impact of Semivariogram Range Parameter on Recovery - Waterflood</vt:lpstr>
      <vt:lpstr>Impact of Semivariogram Range Parameter on Recovery - Steamflood</vt:lpstr>
      <vt:lpstr>Initial Observations from the Wafra First Eocene Large Scale Steamflood Pilot (LSP)</vt:lpstr>
      <vt:lpstr>Possible Reasons for Rapid Well Response to Steam Injection</vt:lpstr>
      <vt:lpstr>Possible Reasons for Rapid Well Response to Steam Injection</vt:lpstr>
      <vt:lpstr>Micro-CT Images and Calculated Porosity and Permeability from Pore Network</vt:lpstr>
      <vt:lpstr>Impact of Grid Size on Forecast Steamflood Breakthrough Time</vt:lpstr>
      <vt:lpstr>Impact of Well Optimization</vt:lpstr>
      <vt:lpstr>Impact of Well Optimization</vt:lpstr>
      <vt:lpstr>Another Key Term</vt:lpstr>
      <vt:lpstr>Some Porosity Realizations</vt:lpstr>
      <vt:lpstr>Well Optimization Impact</vt:lpstr>
      <vt:lpstr>Well Optimization Impact</vt:lpstr>
      <vt:lpstr>Well Optimization Detail</vt:lpstr>
      <vt:lpstr>Well Optimization Impact</vt:lpstr>
      <vt:lpstr>Well Optimization Impact - Oil</vt:lpstr>
      <vt:lpstr>Well Optimization Impact - Oil</vt:lpstr>
      <vt:lpstr>Well Optimization Impact - Gas</vt:lpstr>
      <vt:lpstr>Conclusions</vt:lpstr>
      <vt:lpstr>Key Take Home Message</vt:lpstr>
      <vt:lpstr>A Not So Final, “Final” Reminder</vt:lpstr>
    </vt:vector>
  </TitlesOfParts>
  <Company>Midwestern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Optimism in Reservoir Production Forecasting – Impact of Geology, Heterogeneity, Geostatistics, Reservoir Modeling, and Uncertainty</dc:title>
  <dc:creator>william.meddaugh</dc:creator>
  <cp:lastModifiedBy>Amanda Garza</cp:lastModifiedBy>
  <cp:revision>28</cp:revision>
  <dcterms:created xsi:type="dcterms:W3CDTF">2014-03-25T15:31:51Z</dcterms:created>
  <dcterms:modified xsi:type="dcterms:W3CDTF">2016-08-16T20:29:57Z</dcterms:modified>
</cp:coreProperties>
</file>